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6"/>
  </p:notesMasterIdLst>
  <p:handoutMasterIdLst>
    <p:handoutMasterId r:id="rId57"/>
  </p:handoutMasterIdLst>
  <p:sldIdLst>
    <p:sldId id="261" r:id="rId2"/>
    <p:sldId id="262" r:id="rId3"/>
    <p:sldId id="263" r:id="rId4"/>
    <p:sldId id="264" r:id="rId5"/>
    <p:sldId id="265" r:id="rId6"/>
    <p:sldId id="266" r:id="rId7"/>
    <p:sldId id="267" r:id="rId8"/>
    <p:sldId id="268" r:id="rId9"/>
    <p:sldId id="269" r:id="rId10"/>
    <p:sldId id="270"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002856"/>
    <a:srgbClr val="00457C"/>
    <a:srgbClr val="7D212B"/>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86" autoAdjust="0"/>
    <p:restoredTop sz="86458" autoAdjust="0"/>
  </p:normalViewPr>
  <p:slideViewPr>
    <p:cSldViewPr>
      <p:cViewPr varScale="1">
        <p:scale>
          <a:sx n="95" d="100"/>
          <a:sy n="95" d="100"/>
        </p:scale>
        <p:origin x="1002" y="78"/>
      </p:cViewPr>
      <p:guideLst>
        <p:guide orient="horz" pos="2160"/>
        <p:guide pos="2880"/>
      </p:guideLst>
    </p:cSldViewPr>
  </p:slideViewPr>
  <p:outlineViewPr>
    <p:cViewPr>
      <p:scale>
        <a:sx n="33" d="100"/>
        <a:sy n="33" d="100"/>
      </p:scale>
      <p:origin x="0" y="-20394"/>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3" d="100"/>
          <a:sy n="83" d="100"/>
        </p:scale>
        <p:origin x="-310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9EB2007-A905-4055-AD2C-3399734F8EC1}" type="datetimeFigureOut">
              <a:rPr lang="en-US" smtClean="0"/>
              <a:t>3/28/2022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D6A1C06-693E-4B48-899E-93E5AC4C7869}" type="slidenum">
              <a:rPr lang="en-US" smtClean="0"/>
              <a:t>‹#›</a:t>
            </a:fld>
            <a:endParaRPr lang="en-US"/>
          </a:p>
        </p:txBody>
      </p:sp>
    </p:spTree>
    <p:extLst>
      <p:ext uri="{BB962C8B-B14F-4D97-AF65-F5344CB8AC3E}">
        <p14:creationId xmlns:p14="http://schemas.microsoft.com/office/powerpoint/2010/main" val="195413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CFBCA9-EC1F-45EE-95DF-FBB4BE60B034}" type="datetimeFigureOut">
              <a:rPr lang="en-US" smtClean="0"/>
              <a:t>3/28/2022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3DE6F5-DAAA-45EC-A1DC-1FDCA304BB07}" type="slidenum">
              <a:rPr lang="en-US" smtClean="0"/>
              <a:t>‹#›</a:t>
            </a:fld>
            <a:endParaRPr lang="en-US"/>
          </a:p>
        </p:txBody>
      </p:sp>
    </p:spTree>
    <p:extLst>
      <p:ext uri="{BB962C8B-B14F-4D97-AF65-F5344CB8AC3E}">
        <p14:creationId xmlns:p14="http://schemas.microsoft.com/office/powerpoint/2010/main" val="400613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a:t>
            </a:r>
            <a:r>
              <a:rPr lang="en-US" baseline="0" dirty="0"/>
              <a:t> yourself and welcome everyone to Central Georgia Technical College’s Ladder Safety Training.</a:t>
            </a:r>
          </a:p>
          <a:p>
            <a:endParaRPr lang="en-US" dirty="0"/>
          </a:p>
        </p:txBody>
      </p:sp>
      <p:sp>
        <p:nvSpPr>
          <p:cNvPr id="4" name="Slide Number Placeholder 3"/>
          <p:cNvSpPr>
            <a:spLocks noGrp="1"/>
          </p:cNvSpPr>
          <p:nvPr>
            <p:ph type="sldNum" sz="quarter" idx="10"/>
          </p:nvPr>
        </p:nvSpPr>
        <p:spPr/>
        <p:txBody>
          <a:bodyPr/>
          <a:lstStyle/>
          <a:p>
            <a:fld id="{9A897D08-B1B3-4484-8A41-B2491FEF65C7}" type="slidenum">
              <a:rPr lang="en-US" smtClean="0"/>
              <a:t>1</a:t>
            </a:fld>
            <a:endParaRPr lang="en-US"/>
          </a:p>
        </p:txBody>
      </p:sp>
    </p:spTree>
    <p:extLst>
      <p:ext uri="{BB962C8B-B14F-4D97-AF65-F5344CB8AC3E}">
        <p14:creationId xmlns:p14="http://schemas.microsoft.com/office/powerpoint/2010/main" val="1290697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material was produces </a:t>
            </a:r>
            <a:r>
              <a:rPr lang="en-US" dirty="0" err="1"/>
              <a:t>uner</a:t>
            </a:r>
            <a:r>
              <a:rPr lang="en-US" dirty="0"/>
              <a:t> the Susan Harwood training grant number        from the Occupational Safety and Health Administration under the Department of Labor.</a:t>
            </a:r>
          </a:p>
        </p:txBody>
      </p:sp>
      <p:sp>
        <p:nvSpPr>
          <p:cNvPr id="4" name="Slide Number Placeholder 3"/>
          <p:cNvSpPr>
            <a:spLocks noGrp="1"/>
          </p:cNvSpPr>
          <p:nvPr>
            <p:ph type="sldNum" sz="quarter" idx="10"/>
          </p:nvPr>
        </p:nvSpPr>
        <p:spPr/>
        <p:txBody>
          <a:bodyPr/>
          <a:lstStyle/>
          <a:p>
            <a:fld id="{9A897D08-B1B3-4484-8A41-B2491FEF65C7}" type="slidenum">
              <a:rPr lang="en-US" smtClean="0"/>
              <a:t>2</a:t>
            </a:fld>
            <a:endParaRPr lang="en-US"/>
          </a:p>
        </p:txBody>
      </p:sp>
    </p:spTree>
    <p:extLst>
      <p:ext uri="{BB962C8B-B14F-4D97-AF65-F5344CB8AC3E}">
        <p14:creationId xmlns:p14="http://schemas.microsoft.com/office/powerpoint/2010/main" val="701898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Falls from ladders are among the leading causes of fatalities and are a significant portion</a:t>
            </a:r>
            <a:r>
              <a:rPr lang="en-US" baseline="0" dirty="0"/>
              <a:t> of serious injuries.</a:t>
            </a:r>
            <a:endParaRPr lang="en-US" dirty="0"/>
          </a:p>
        </p:txBody>
      </p:sp>
      <p:sp>
        <p:nvSpPr>
          <p:cNvPr id="4" name="Slide Number Placeholder 3"/>
          <p:cNvSpPr>
            <a:spLocks noGrp="1"/>
          </p:cNvSpPr>
          <p:nvPr>
            <p:ph type="sldNum" sz="quarter" idx="10"/>
          </p:nvPr>
        </p:nvSpPr>
        <p:spPr/>
        <p:txBody>
          <a:bodyPr/>
          <a:lstStyle/>
          <a:p>
            <a:fld id="{9A897D08-B1B3-4484-8A41-B2491FEF65C7}" type="slidenum">
              <a:rPr lang="en-US" smtClean="0"/>
              <a:t>4</a:t>
            </a:fld>
            <a:endParaRPr lang="en-US"/>
          </a:p>
        </p:txBody>
      </p:sp>
    </p:spTree>
    <p:extLst>
      <p:ext uri="{BB962C8B-B14F-4D97-AF65-F5344CB8AC3E}">
        <p14:creationId xmlns:p14="http://schemas.microsoft.com/office/powerpoint/2010/main" val="2468698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completing this course you will be able to: (here read each objective as it appears.)</a:t>
            </a:r>
          </a:p>
        </p:txBody>
      </p:sp>
      <p:sp>
        <p:nvSpPr>
          <p:cNvPr id="4" name="Slide Number Placeholder 3"/>
          <p:cNvSpPr>
            <a:spLocks noGrp="1"/>
          </p:cNvSpPr>
          <p:nvPr>
            <p:ph type="sldNum" sz="quarter" idx="10"/>
          </p:nvPr>
        </p:nvSpPr>
        <p:spPr/>
        <p:txBody>
          <a:bodyPr/>
          <a:lstStyle/>
          <a:p>
            <a:fld id="{9A897D08-B1B3-4484-8A41-B2491FEF65C7}" type="slidenum">
              <a:rPr lang="en-US" smtClean="0"/>
              <a:t>5</a:t>
            </a:fld>
            <a:endParaRPr lang="en-US"/>
          </a:p>
        </p:txBody>
      </p:sp>
    </p:spTree>
    <p:extLst>
      <p:ext uri="{BB962C8B-B14F-4D97-AF65-F5344CB8AC3E}">
        <p14:creationId xmlns:p14="http://schemas.microsoft.com/office/powerpoint/2010/main" val="494548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course consists of four instructional sections.  (Read each section as it appears on slide.)</a:t>
            </a:r>
          </a:p>
        </p:txBody>
      </p:sp>
      <p:sp>
        <p:nvSpPr>
          <p:cNvPr id="4" name="Slide Number Placeholder 3"/>
          <p:cNvSpPr>
            <a:spLocks noGrp="1"/>
          </p:cNvSpPr>
          <p:nvPr>
            <p:ph type="sldNum" sz="quarter" idx="10"/>
          </p:nvPr>
        </p:nvSpPr>
        <p:spPr/>
        <p:txBody>
          <a:bodyPr/>
          <a:lstStyle/>
          <a:p>
            <a:fld id="{9A897D08-B1B3-4484-8A41-B2491FEF65C7}" type="slidenum">
              <a:rPr lang="en-US" smtClean="0"/>
              <a:t>6</a:t>
            </a:fld>
            <a:endParaRPr lang="en-US"/>
          </a:p>
        </p:txBody>
      </p:sp>
    </p:spTree>
    <p:extLst>
      <p:ext uri="{BB962C8B-B14F-4D97-AF65-F5344CB8AC3E}">
        <p14:creationId xmlns:p14="http://schemas.microsoft.com/office/powerpoint/2010/main" val="3800544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we will review:</a:t>
            </a:r>
          </a:p>
          <a:p>
            <a:r>
              <a:rPr lang="en-US" baseline="0" dirty="0"/>
              <a:t>    1. The importance of ladder safety</a:t>
            </a:r>
          </a:p>
          <a:p>
            <a:r>
              <a:rPr lang="en-US" baseline="0" dirty="0"/>
              <a:t>    2. Fatality statistics from the National association of Home Builders Fatality Study 2003 – 2006</a:t>
            </a:r>
          </a:p>
          <a:p>
            <a:r>
              <a:rPr lang="en-US" baseline="0" dirty="0"/>
              <a:t>    3. Inspection and citation data from OSHA</a:t>
            </a:r>
          </a:p>
          <a:p>
            <a:r>
              <a:rPr lang="en-US" baseline="0" dirty="0"/>
              <a:t>    4. Actual incidents involving ladders</a:t>
            </a:r>
            <a:endParaRPr lang="en-US" dirty="0"/>
          </a:p>
        </p:txBody>
      </p:sp>
      <p:sp>
        <p:nvSpPr>
          <p:cNvPr id="4" name="Slide Number Placeholder 3"/>
          <p:cNvSpPr>
            <a:spLocks noGrp="1"/>
          </p:cNvSpPr>
          <p:nvPr>
            <p:ph type="sldNum" sz="quarter" idx="10"/>
          </p:nvPr>
        </p:nvSpPr>
        <p:spPr/>
        <p:txBody>
          <a:bodyPr/>
          <a:lstStyle/>
          <a:p>
            <a:fld id="{9A897D08-B1B3-4484-8A41-B2491FEF65C7}" type="slidenum">
              <a:rPr lang="en-US" smtClean="0"/>
              <a:t>7</a:t>
            </a:fld>
            <a:endParaRPr lang="en-US"/>
          </a:p>
        </p:txBody>
      </p:sp>
    </p:spTree>
    <p:extLst>
      <p:ext uri="{BB962C8B-B14F-4D97-AF65-F5344CB8AC3E}">
        <p14:creationId xmlns:p14="http://schemas.microsoft.com/office/powerpoint/2010/main" val="1226560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 participants that OSHA has various requirements that address providing fall protection for</a:t>
            </a:r>
            <a:r>
              <a:rPr lang="en-US" baseline="0" dirty="0"/>
              <a:t> workers.</a:t>
            </a:r>
            <a:endParaRPr lang="en-US" dirty="0"/>
          </a:p>
        </p:txBody>
      </p:sp>
      <p:sp>
        <p:nvSpPr>
          <p:cNvPr id="4" name="Slide Number Placeholder 3"/>
          <p:cNvSpPr>
            <a:spLocks noGrp="1"/>
          </p:cNvSpPr>
          <p:nvPr>
            <p:ph type="sldNum" sz="quarter" idx="10"/>
          </p:nvPr>
        </p:nvSpPr>
        <p:spPr/>
        <p:txBody>
          <a:bodyPr/>
          <a:lstStyle/>
          <a:p>
            <a:fld id="{9A897D08-B1B3-4484-8A41-B2491FEF65C7}" type="slidenum">
              <a:rPr lang="en-US" smtClean="0"/>
              <a:t>11</a:t>
            </a:fld>
            <a:endParaRPr lang="en-US"/>
          </a:p>
        </p:txBody>
      </p:sp>
    </p:spTree>
    <p:extLst>
      <p:ext uri="{BB962C8B-B14F-4D97-AF65-F5344CB8AC3E}">
        <p14:creationId xmlns:p14="http://schemas.microsoft.com/office/powerpoint/2010/main" val="4026566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 up extension ladders properly can reduce slip and overload hazards.  A quick and easy way to determine is and extension ladder is properly set up is:</a:t>
            </a:r>
          </a:p>
          <a:p>
            <a:r>
              <a:rPr lang="en-US" dirty="0"/>
              <a:t>    1.  Place toes against ladder side rails</a:t>
            </a:r>
          </a:p>
          <a:p>
            <a:r>
              <a:rPr lang="en-US" dirty="0"/>
              <a:t>    2.  stand erect</a:t>
            </a:r>
          </a:p>
          <a:p>
            <a:r>
              <a:rPr lang="en-US" dirty="0"/>
              <a:t>    3. Extend arms straight out</a:t>
            </a:r>
          </a:p>
          <a:p>
            <a:r>
              <a:rPr lang="en-US" dirty="0"/>
              <a:t>    4. Palms of hands should touch top of rung at shoulder level</a:t>
            </a:r>
          </a:p>
        </p:txBody>
      </p:sp>
      <p:sp>
        <p:nvSpPr>
          <p:cNvPr id="4" name="Slide Number Placeholder 3"/>
          <p:cNvSpPr>
            <a:spLocks noGrp="1"/>
          </p:cNvSpPr>
          <p:nvPr>
            <p:ph type="sldNum" sz="quarter" idx="10"/>
          </p:nvPr>
        </p:nvSpPr>
        <p:spPr/>
        <p:txBody>
          <a:bodyPr/>
          <a:lstStyle/>
          <a:p>
            <a:fld id="{9A897D08-B1B3-4484-8A41-B2491FEF65C7}" type="slidenum">
              <a:rPr lang="en-US" smtClean="0"/>
              <a:t>23</a:t>
            </a:fld>
            <a:endParaRPr lang="en-US"/>
          </a:p>
        </p:txBody>
      </p:sp>
    </p:spTree>
    <p:extLst>
      <p:ext uri="{BB962C8B-B14F-4D97-AF65-F5344CB8AC3E}">
        <p14:creationId xmlns:p14="http://schemas.microsoft.com/office/powerpoint/2010/main" val="2014790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spikes, or spurs, on the ladder safety feet allow for the ladder to be set up safely on loose soil to prevent slipping.</a:t>
            </a:r>
          </a:p>
        </p:txBody>
      </p:sp>
      <p:sp>
        <p:nvSpPr>
          <p:cNvPr id="4" name="Slide Number Placeholder 3"/>
          <p:cNvSpPr>
            <a:spLocks noGrp="1"/>
          </p:cNvSpPr>
          <p:nvPr>
            <p:ph type="sldNum" sz="quarter" idx="10"/>
          </p:nvPr>
        </p:nvSpPr>
        <p:spPr/>
        <p:txBody>
          <a:bodyPr/>
          <a:lstStyle/>
          <a:p>
            <a:fld id="{9A897D08-B1B3-4484-8A41-B2491FEF65C7}" type="slidenum">
              <a:rPr lang="en-US" smtClean="0"/>
              <a:t>24</a:t>
            </a:fld>
            <a:endParaRPr lang="en-US"/>
          </a:p>
        </p:txBody>
      </p:sp>
    </p:spTree>
    <p:extLst>
      <p:ext uri="{BB962C8B-B14F-4D97-AF65-F5344CB8AC3E}">
        <p14:creationId xmlns:p14="http://schemas.microsoft.com/office/powerpoint/2010/main" val="738203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worker is using a stepladder in the folded, leaning position.  This represents improper</a:t>
            </a:r>
            <a:r>
              <a:rPr lang="en-US" baseline="0" dirty="0"/>
              <a:t> use of a stepladder and could possibly lead to injuries from the ladder failing.</a:t>
            </a:r>
            <a:endParaRPr lang="en-US" dirty="0"/>
          </a:p>
        </p:txBody>
      </p:sp>
      <p:sp>
        <p:nvSpPr>
          <p:cNvPr id="4" name="Slide Number Placeholder 3"/>
          <p:cNvSpPr>
            <a:spLocks noGrp="1"/>
          </p:cNvSpPr>
          <p:nvPr>
            <p:ph type="sldNum" sz="quarter" idx="10"/>
          </p:nvPr>
        </p:nvSpPr>
        <p:spPr/>
        <p:txBody>
          <a:bodyPr/>
          <a:lstStyle/>
          <a:p>
            <a:fld id="{9A897D08-B1B3-4484-8A41-B2491FEF65C7}" type="slidenum">
              <a:rPr lang="en-US" smtClean="0"/>
              <a:t>34</a:t>
            </a:fld>
            <a:endParaRPr lang="en-US"/>
          </a:p>
        </p:txBody>
      </p:sp>
    </p:spTree>
    <p:extLst>
      <p:ext uri="{BB962C8B-B14F-4D97-AF65-F5344CB8AC3E}">
        <p14:creationId xmlns:p14="http://schemas.microsoft.com/office/powerpoint/2010/main" val="1384744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3DE6F5-DAAA-45EC-A1DC-1FDCA304BB07}" type="slidenum">
              <a:rPr lang="en-US" smtClean="0"/>
              <a:t>43</a:t>
            </a:fld>
            <a:endParaRPr lang="en-US"/>
          </a:p>
        </p:txBody>
      </p:sp>
    </p:spTree>
    <p:extLst>
      <p:ext uri="{BB962C8B-B14F-4D97-AF65-F5344CB8AC3E}">
        <p14:creationId xmlns:p14="http://schemas.microsoft.com/office/powerpoint/2010/main" val="3425273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worker is positioned on the stepladder</a:t>
            </a:r>
            <a:r>
              <a:rPr lang="en-US" baseline="0" dirty="0"/>
              <a:t> properly.  His body is centered on the ladder while performing truss installation and he is below the top two rungs.</a:t>
            </a:r>
            <a:endParaRPr lang="en-US" dirty="0"/>
          </a:p>
        </p:txBody>
      </p:sp>
      <p:sp>
        <p:nvSpPr>
          <p:cNvPr id="4" name="Slide Number Placeholder 3"/>
          <p:cNvSpPr>
            <a:spLocks noGrp="1"/>
          </p:cNvSpPr>
          <p:nvPr>
            <p:ph type="sldNum" sz="quarter" idx="10"/>
          </p:nvPr>
        </p:nvSpPr>
        <p:spPr/>
        <p:txBody>
          <a:bodyPr/>
          <a:lstStyle/>
          <a:p>
            <a:fld id="{9A897D08-B1B3-4484-8A41-B2491FEF65C7}" type="slidenum">
              <a:rPr lang="en-US" smtClean="0"/>
              <a:t>47</a:t>
            </a:fld>
            <a:endParaRPr lang="en-US"/>
          </a:p>
        </p:txBody>
      </p:sp>
    </p:spTree>
    <p:extLst>
      <p:ext uri="{BB962C8B-B14F-4D97-AF65-F5344CB8AC3E}">
        <p14:creationId xmlns:p14="http://schemas.microsoft.com/office/powerpoint/2010/main" val="2088376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worker should use a taller stepladder to reach his task.  He is not using the top two steps/rungs,</a:t>
            </a:r>
            <a:r>
              <a:rPr lang="en-US" baseline="0" dirty="0"/>
              <a:t> but he is using the backside of the ladder to increase his reach.  The back side of a stepladder is not permitted for use unless designed for such use.</a:t>
            </a:r>
            <a:endParaRPr lang="en-US" dirty="0"/>
          </a:p>
        </p:txBody>
      </p:sp>
      <p:sp>
        <p:nvSpPr>
          <p:cNvPr id="4" name="Slide Number Placeholder 3"/>
          <p:cNvSpPr>
            <a:spLocks noGrp="1"/>
          </p:cNvSpPr>
          <p:nvPr>
            <p:ph type="sldNum" sz="quarter" idx="10"/>
          </p:nvPr>
        </p:nvSpPr>
        <p:spPr/>
        <p:txBody>
          <a:bodyPr/>
          <a:lstStyle/>
          <a:p>
            <a:fld id="{9A897D08-B1B3-4484-8A41-B2491FEF65C7}" type="slidenum">
              <a:rPr lang="en-US" smtClean="0"/>
              <a:t>48</a:t>
            </a:fld>
            <a:endParaRPr lang="en-US"/>
          </a:p>
        </p:txBody>
      </p:sp>
    </p:spTree>
    <p:extLst>
      <p:ext uri="{BB962C8B-B14F-4D97-AF65-F5344CB8AC3E}">
        <p14:creationId xmlns:p14="http://schemas.microsoft.com/office/powerpoint/2010/main" val="11181715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no one is using the ladder, the metal spreader is not in the fully opened position.</a:t>
            </a:r>
          </a:p>
        </p:txBody>
      </p:sp>
      <p:sp>
        <p:nvSpPr>
          <p:cNvPr id="4" name="Slide Number Placeholder 3"/>
          <p:cNvSpPr>
            <a:spLocks noGrp="1"/>
          </p:cNvSpPr>
          <p:nvPr>
            <p:ph type="sldNum" sz="quarter" idx="10"/>
          </p:nvPr>
        </p:nvSpPr>
        <p:spPr/>
        <p:txBody>
          <a:bodyPr/>
          <a:lstStyle/>
          <a:p>
            <a:fld id="{9A897D08-B1B3-4484-8A41-B2491FEF65C7}" type="slidenum">
              <a:rPr lang="en-US" smtClean="0"/>
              <a:t>49</a:t>
            </a:fld>
            <a:endParaRPr lang="en-US"/>
          </a:p>
        </p:txBody>
      </p:sp>
    </p:spTree>
    <p:extLst>
      <p:ext uri="{BB962C8B-B14F-4D97-AF65-F5344CB8AC3E}">
        <p14:creationId xmlns:p14="http://schemas.microsoft.com/office/powerpoint/2010/main" val="2071487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extension ladder is properly secured at the top to prevent displacement.  This is one of many ways to secure extension ladders.</a:t>
            </a:r>
          </a:p>
        </p:txBody>
      </p:sp>
      <p:sp>
        <p:nvSpPr>
          <p:cNvPr id="4" name="Slide Number Placeholder 3"/>
          <p:cNvSpPr>
            <a:spLocks noGrp="1"/>
          </p:cNvSpPr>
          <p:nvPr>
            <p:ph type="sldNum" sz="quarter" idx="10"/>
          </p:nvPr>
        </p:nvSpPr>
        <p:spPr/>
        <p:txBody>
          <a:bodyPr/>
          <a:lstStyle/>
          <a:p>
            <a:fld id="{9A897D08-B1B3-4484-8A41-B2491FEF65C7}" type="slidenum">
              <a:rPr lang="en-US" smtClean="0"/>
              <a:t>50</a:t>
            </a:fld>
            <a:endParaRPr lang="en-US"/>
          </a:p>
        </p:txBody>
      </p:sp>
    </p:spTree>
    <p:extLst>
      <p:ext uri="{BB962C8B-B14F-4D97-AF65-F5344CB8AC3E}">
        <p14:creationId xmlns:p14="http://schemas.microsoft.com/office/powerpoint/2010/main" val="9773236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ladder is not positioned properly. When extension ladders are being used to access another level, they must extend at least 3</a:t>
            </a:r>
            <a:r>
              <a:rPr lang="en-US" baseline="0" dirty="0"/>
              <a:t> feet beyond the landing surface to provide a handhold for getting on and off the ladder.</a:t>
            </a:r>
            <a:endParaRPr lang="en-US" dirty="0"/>
          </a:p>
        </p:txBody>
      </p:sp>
      <p:sp>
        <p:nvSpPr>
          <p:cNvPr id="4" name="Slide Number Placeholder 3"/>
          <p:cNvSpPr>
            <a:spLocks noGrp="1"/>
          </p:cNvSpPr>
          <p:nvPr>
            <p:ph type="sldNum" sz="quarter" idx="10"/>
          </p:nvPr>
        </p:nvSpPr>
        <p:spPr/>
        <p:txBody>
          <a:bodyPr/>
          <a:lstStyle/>
          <a:p>
            <a:fld id="{9A897D08-B1B3-4484-8A41-B2491FEF65C7}" type="slidenum">
              <a:rPr lang="en-US" smtClean="0"/>
              <a:t>51</a:t>
            </a:fld>
            <a:endParaRPr lang="en-US"/>
          </a:p>
        </p:txBody>
      </p:sp>
    </p:spTree>
    <p:extLst>
      <p:ext uri="{BB962C8B-B14F-4D97-AF65-F5344CB8AC3E}">
        <p14:creationId xmlns:p14="http://schemas.microsoft.com/office/powerpoint/2010/main" val="4208378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ladder is set up at an incorrect angle to provide access to the scaffold.  The scaffolding is also set up incorrectly.</a:t>
            </a:r>
          </a:p>
        </p:txBody>
      </p:sp>
      <p:sp>
        <p:nvSpPr>
          <p:cNvPr id="4" name="Slide Number Placeholder 3"/>
          <p:cNvSpPr>
            <a:spLocks noGrp="1"/>
          </p:cNvSpPr>
          <p:nvPr>
            <p:ph type="sldNum" sz="quarter" idx="10"/>
          </p:nvPr>
        </p:nvSpPr>
        <p:spPr/>
        <p:txBody>
          <a:bodyPr/>
          <a:lstStyle/>
          <a:p>
            <a:fld id="{9A897D08-B1B3-4484-8A41-B2491FEF65C7}" type="slidenum">
              <a:rPr lang="en-US" smtClean="0"/>
              <a:t>52</a:t>
            </a:fld>
            <a:endParaRPr lang="en-US"/>
          </a:p>
        </p:txBody>
      </p:sp>
    </p:spTree>
    <p:extLst>
      <p:ext uri="{BB962C8B-B14F-4D97-AF65-F5344CB8AC3E}">
        <p14:creationId xmlns:p14="http://schemas.microsoft.com/office/powerpoint/2010/main" val="34148414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685800" y="32766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Slide Number Placeholder 1"/>
          <p:cNvSpPr>
            <a:spLocks noGrp="1"/>
          </p:cNvSpPr>
          <p:nvPr>
            <p:ph type="sldNum" sz="quarter" idx="4"/>
          </p:nvPr>
        </p:nvSpPr>
        <p:spPr>
          <a:xfrm>
            <a:off x="381000" y="6324600"/>
            <a:ext cx="2057400" cy="365125"/>
          </a:xfrm>
          <a:prstGeom prst="rect">
            <a:avLst/>
          </a:prstGeom>
        </p:spPr>
        <p:txBody>
          <a:bodyPr vert="horz" lIns="91440" tIns="45720" rIns="91440" bIns="45720" rtlCol="0" anchor="ctr"/>
          <a:lstStyle>
            <a:lvl1pPr algn="l">
              <a:defRPr sz="1200">
                <a:solidFill>
                  <a:schemeClr val="bg1"/>
                </a:solidFill>
              </a:defRPr>
            </a:lvl1pPr>
          </a:lstStyle>
          <a:p>
            <a:fld id="{83E94348-21A6-41D3-A129-60A65FFBB42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88392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1"/>
          <p:cNvSpPr>
            <a:spLocks noGrp="1"/>
          </p:cNvSpPr>
          <p:nvPr>
            <p:ph type="sldNum" sz="quarter" idx="4"/>
          </p:nvPr>
        </p:nvSpPr>
        <p:spPr>
          <a:xfrm>
            <a:off x="381000" y="6324600"/>
            <a:ext cx="2057400" cy="365125"/>
          </a:xfrm>
          <a:prstGeom prst="rect">
            <a:avLst/>
          </a:prstGeom>
        </p:spPr>
        <p:txBody>
          <a:bodyPr vert="horz" lIns="91440" tIns="45720" rIns="91440" bIns="45720" rtlCol="0" anchor="ctr"/>
          <a:lstStyle>
            <a:lvl1pPr algn="l">
              <a:defRPr sz="1200">
                <a:solidFill>
                  <a:schemeClr val="bg1"/>
                </a:solidFill>
              </a:defRPr>
            </a:lvl1pPr>
          </a:lstStyle>
          <a:p>
            <a:fld id="{83E94348-21A6-41D3-A129-60A65FFBB42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Slide Number Placeholder 1"/>
          <p:cNvSpPr>
            <a:spLocks noGrp="1"/>
          </p:cNvSpPr>
          <p:nvPr>
            <p:ph type="sldNum" sz="quarter" idx="4"/>
          </p:nvPr>
        </p:nvSpPr>
        <p:spPr>
          <a:xfrm>
            <a:off x="381000" y="6324600"/>
            <a:ext cx="2057400" cy="365125"/>
          </a:xfrm>
          <a:prstGeom prst="rect">
            <a:avLst/>
          </a:prstGeom>
        </p:spPr>
        <p:txBody>
          <a:bodyPr vert="horz" lIns="91440" tIns="45720" rIns="91440" bIns="45720" rtlCol="0" anchor="ctr"/>
          <a:lstStyle>
            <a:lvl1pPr algn="l">
              <a:defRPr sz="1200">
                <a:solidFill>
                  <a:schemeClr val="bg1"/>
                </a:solidFill>
              </a:defRPr>
            </a:lvl1pPr>
          </a:lstStyle>
          <a:p>
            <a:fld id="{83E94348-21A6-41D3-A129-60A65FFBB42D}" type="slidenum">
              <a:rPr lang="en-US" smtClean="0"/>
              <a:pPr/>
              <a:t>‹#›</a:t>
            </a:fld>
            <a:endParaRPr lang="en-US"/>
          </a:p>
        </p:txBody>
      </p:sp>
    </p:spTree>
    <p:extLst>
      <p:ext uri="{BB962C8B-B14F-4D97-AF65-F5344CB8AC3E}">
        <p14:creationId xmlns:p14="http://schemas.microsoft.com/office/powerpoint/2010/main" val="36848585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381000" y="6324600"/>
            <a:ext cx="2057400" cy="365125"/>
          </a:xfrm>
          <a:prstGeom prst="rect">
            <a:avLst/>
          </a:prstGeom>
        </p:spPr>
        <p:txBody>
          <a:bodyPr vert="horz" lIns="91440" tIns="45720" rIns="91440" bIns="45720" rtlCol="0" anchor="ctr"/>
          <a:lstStyle>
            <a:lvl1pPr algn="l">
              <a:defRPr sz="1200">
                <a:solidFill>
                  <a:schemeClr val="bg1"/>
                </a:solidFill>
              </a:defRPr>
            </a:lvl1pPr>
          </a:lstStyle>
          <a:p>
            <a:fld id="{83E94348-21A6-41D3-A129-60A65FFBB42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http://www.osha.gov/doc/jobsite/fig4.jpg" TargetMode="External"/><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ctrTitle"/>
          </p:nvPr>
        </p:nvSpPr>
        <p:spPr>
          <a:xfrm>
            <a:off x="914400" y="1905000"/>
            <a:ext cx="7772400" cy="1524000"/>
          </a:xfrm>
        </p:spPr>
        <p:txBody>
          <a:bodyPr/>
          <a:lstStyle/>
          <a:p>
            <a:pPr lvl="0" eaLnBrk="0" fontAlgn="base" hangingPunct="0">
              <a:spcBef>
                <a:spcPct val="20000"/>
              </a:spcBef>
              <a:spcAft>
                <a:spcPct val="0"/>
              </a:spcAft>
            </a:pPr>
            <a:r>
              <a:rPr lang="en-US" altLang="en-US" sz="4800" kern="0" dirty="0">
                <a:solidFill>
                  <a:srgbClr val="000066"/>
                </a:solidFill>
                <a:latin typeface="Arial"/>
              </a:rPr>
              <a:t>Ladder </a:t>
            </a:r>
            <a:br>
              <a:rPr lang="en-US" altLang="en-US" sz="4800" kern="0" dirty="0">
                <a:solidFill>
                  <a:srgbClr val="000066"/>
                </a:solidFill>
                <a:latin typeface="Arial"/>
              </a:rPr>
            </a:br>
            <a:r>
              <a:rPr lang="en-US" altLang="en-US" sz="4800" kern="0" dirty="0">
                <a:solidFill>
                  <a:srgbClr val="000066"/>
                </a:solidFill>
                <a:latin typeface="Arial"/>
              </a:rPr>
              <a:t>Safety Training</a:t>
            </a:r>
            <a:br>
              <a:rPr lang="en-US" altLang="en-US" sz="4800" kern="0" dirty="0">
                <a:solidFill>
                  <a:srgbClr val="000066"/>
                </a:solidFill>
                <a:latin typeface="Arial"/>
              </a:rPr>
            </a:br>
            <a:endParaRPr lang="en-US" sz="4800" dirty="0"/>
          </a:p>
        </p:txBody>
      </p:sp>
      <p:sp>
        <p:nvSpPr>
          <p:cNvPr id="2" name="Slide Number Placeholder 1"/>
          <p:cNvSpPr>
            <a:spLocks noGrp="1"/>
          </p:cNvSpPr>
          <p:nvPr>
            <p:ph type="sldNum" sz="quarter" idx="4"/>
          </p:nvPr>
        </p:nvSpPr>
        <p:spPr/>
        <p:txBody>
          <a:bodyPr/>
          <a:lstStyle/>
          <a:p>
            <a:fld id="{83E94348-21A6-41D3-A129-60A65FFBB42D}" type="slidenum">
              <a:rPr lang="en-US" smtClean="0"/>
              <a:pPr/>
              <a:t>1</a:t>
            </a:fld>
            <a:endParaRPr lang="en-US"/>
          </a:p>
        </p:txBody>
      </p:sp>
      <p:sp>
        <p:nvSpPr>
          <p:cNvPr id="5" name="TextBox 4">
            <a:extLst>
              <a:ext uri="{FF2B5EF4-FFF2-40B4-BE49-F238E27FC236}">
                <a16:creationId xmlns:a16="http://schemas.microsoft.com/office/drawing/2014/main" id="{EFF2398E-4A80-4874-B8D4-47B64E042B94}"/>
              </a:ext>
            </a:extLst>
          </p:cNvPr>
          <p:cNvSpPr txBox="1"/>
          <p:nvPr/>
        </p:nvSpPr>
        <p:spPr>
          <a:xfrm>
            <a:off x="1066800" y="5218330"/>
            <a:ext cx="7543800" cy="1384995"/>
          </a:xfrm>
          <a:prstGeom prst="rect">
            <a:avLst/>
          </a:prstGeom>
          <a:noFill/>
        </p:spPr>
        <p:txBody>
          <a:bodyPr wrap="square" anchor="b">
            <a:spAutoFit/>
          </a:bodyPr>
          <a:lstStyle/>
          <a:p>
            <a:r>
              <a:rPr lang="en-US" sz="1400" dirty="0"/>
              <a:t>This material was produced under grant number SH-17787-08 from the Occupational Safety and Health Administration, U.S. Department of Labor. It does not necessarily reflect the views or policies of the U.S. Department of Labor, nor does mention of trade names, commercial products, or organizations imply endorsement by the U.S. Government. Revisions were made to this material under grant number SH-05059-SH8 from the Occupational Safety and Health Administration, U.S. Department of Labor.</a:t>
            </a:r>
          </a:p>
        </p:txBody>
      </p:sp>
    </p:spTree>
    <p:extLst>
      <p:ext uri="{BB962C8B-B14F-4D97-AF65-F5344CB8AC3E}">
        <p14:creationId xmlns:p14="http://schemas.microsoft.com/office/powerpoint/2010/main" val="244504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kern="0" dirty="0">
                <a:solidFill>
                  <a:srgbClr val="000066"/>
                </a:solidFill>
                <a:effectLst>
                  <a:outerShdw blurRad="38100" dist="38100" dir="2700000" algn="tl">
                    <a:srgbClr val="C0C0C0"/>
                  </a:outerShdw>
                </a:effectLst>
                <a:latin typeface="Arial"/>
              </a:rPr>
              <a:t>Disclaimer</a:t>
            </a:r>
            <a:br>
              <a:rPr lang="en-US" sz="1200" dirty="0"/>
            </a:br>
            <a:endParaRPr lang="en-US" dirty="0"/>
          </a:p>
        </p:txBody>
      </p:sp>
      <p:sp>
        <p:nvSpPr>
          <p:cNvPr id="5" name="Content Placeholder 4"/>
          <p:cNvSpPr>
            <a:spLocks noGrp="1"/>
          </p:cNvSpPr>
          <p:nvPr>
            <p:ph idx="1"/>
          </p:nvPr>
        </p:nvSpPr>
        <p:spPr/>
        <p:txBody>
          <a:bodyPr/>
          <a:lstStyle/>
          <a:p>
            <a:pPr marL="257175" indent="-257175" fontAlgn="base">
              <a:lnSpc>
                <a:spcPct val="90000"/>
              </a:lnSpc>
              <a:spcBef>
                <a:spcPct val="0"/>
              </a:spcBef>
              <a:spcAft>
                <a:spcPct val="0"/>
              </a:spcAft>
              <a:buFontTx/>
              <a:buChar char="•"/>
            </a:pPr>
            <a:r>
              <a:rPr lang="en-US" altLang="en-US" sz="2000" kern="0" dirty="0">
                <a:solidFill>
                  <a:srgbClr val="000066"/>
                </a:solidFill>
                <a:latin typeface="Arial"/>
              </a:rPr>
              <a:t>This material was produced under grant number SH-17787-08 from the Occupational Safety and Health Administration, U.S. Department of Labor. It does not necessarily reflect the views or policies of the U.S. Department of Labor, nor does mention of trade names, commercial products, or organizations imply endorsement by the U.S. Government. Revisions were made to this material under grant number SH-05059-SH8 from the Occupational Safety and Health Administration, U.S. Department of Labor.</a:t>
            </a:r>
          </a:p>
          <a:p>
            <a:pPr marL="257175" indent="-257175" fontAlgn="base">
              <a:lnSpc>
                <a:spcPct val="90000"/>
              </a:lnSpc>
              <a:spcBef>
                <a:spcPct val="0"/>
              </a:spcBef>
              <a:spcAft>
                <a:spcPct val="0"/>
              </a:spcAft>
              <a:buFontTx/>
              <a:buChar char="•"/>
            </a:pPr>
            <a:r>
              <a:rPr lang="en-US" altLang="en-US" sz="2000" kern="0" dirty="0">
                <a:solidFill>
                  <a:srgbClr val="000066"/>
                </a:solidFill>
                <a:latin typeface="Arial"/>
              </a:rPr>
              <a:t>This presentation is intended to discuss Federal Regulations </a:t>
            </a:r>
            <a:r>
              <a:rPr lang="en-US" altLang="en-US" sz="2000" b="1" u="sng" kern="0" dirty="0">
                <a:solidFill>
                  <a:srgbClr val="000066"/>
                </a:solidFill>
                <a:latin typeface="Arial"/>
              </a:rPr>
              <a:t>only</a:t>
            </a:r>
            <a:r>
              <a:rPr lang="en-US" altLang="en-US" sz="2000" kern="0" dirty="0">
                <a:solidFill>
                  <a:srgbClr val="000066"/>
                </a:solidFill>
                <a:latin typeface="Arial"/>
              </a:rPr>
              <a:t> - your individual State requirements may be more stringent as many states operate their own state OSHA and they may have adopted construction standards that are different from information presented in this training.  If you live in a state with an OSHA approved state plan, you should contact your local administrator for further information on the standards applicable in your state. </a:t>
            </a:r>
          </a:p>
          <a:p>
            <a:pPr marL="257175" indent="-257175" fontAlgn="base">
              <a:lnSpc>
                <a:spcPct val="90000"/>
              </a:lnSpc>
              <a:spcBef>
                <a:spcPct val="0"/>
              </a:spcBef>
              <a:spcAft>
                <a:spcPct val="0"/>
              </a:spcAft>
              <a:buFontTx/>
              <a:buChar char="•"/>
            </a:pPr>
            <a:r>
              <a:rPr lang="en-US" altLang="en-US" sz="2000" kern="0" dirty="0">
                <a:solidFill>
                  <a:srgbClr val="000066"/>
                </a:solidFill>
                <a:latin typeface="Arial"/>
              </a:rPr>
              <a:t>These materials are meant for informational purposes only.</a:t>
            </a:r>
          </a:p>
          <a:p>
            <a:pPr marL="257175" indent="-257175" fontAlgn="base">
              <a:lnSpc>
                <a:spcPct val="90000"/>
              </a:lnSpc>
              <a:spcBef>
                <a:spcPct val="0"/>
              </a:spcBef>
              <a:spcAft>
                <a:spcPct val="0"/>
              </a:spcAft>
              <a:buFontTx/>
              <a:buChar char="•"/>
            </a:pPr>
            <a:r>
              <a:rPr lang="en-US" altLang="en-US" sz="2000" kern="0" dirty="0">
                <a:solidFill>
                  <a:srgbClr val="000066"/>
                </a:solidFill>
                <a:latin typeface="Arial"/>
              </a:rPr>
              <a:t>No representation is made as to the thoroughness of the presentation.</a:t>
            </a:r>
          </a:p>
          <a:p>
            <a:endParaRPr lang="en-US" dirty="0"/>
          </a:p>
        </p:txBody>
      </p:sp>
      <p:sp>
        <p:nvSpPr>
          <p:cNvPr id="2" name="Slide Number Placeholder 1"/>
          <p:cNvSpPr>
            <a:spLocks noGrp="1"/>
          </p:cNvSpPr>
          <p:nvPr>
            <p:ph type="sldNum" sz="quarter" idx="4"/>
          </p:nvPr>
        </p:nvSpPr>
        <p:spPr/>
        <p:txBody>
          <a:bodyPr/>
          <a:lstStyle/>
          <a:p>
            <a:fld id="{83E94348-21A6-41D3-A129-60A65FFBB42D}" type="slidenum">
              <a:rPr lang="en-US" smtClean="0"/>
              <a:pPr/>
              <a:t>2</a:t>
            </a:fld>
            <a:endParaRPr lang="en-US"/>
          </a:p>
        </p:txBody>
      </p:sp>
    </p:spTree>
    <p:extLst>
      <p:ext uri="{BB962C8B-B14F-4D97-AF65-F5344CB8AC3E}">
        <p14:creationId xmlns:p14="http://schemas.microsoft.com/office/powerpoint/2010/main" val="3172849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a:spcBef>
                <a:spcPts val="0"/>
              </a:spcBef>
            </a:pPr>
            <a:r>
              <a:rPr lang="en-US" sz="3000" b="1" kern="0" dirty="0">
                <a:solidFill>
                  <a:srgbClr val="000066"/>
                </a:solidFill>
                <a:effectLst>
                  <a:outerShdw blurRad="38100" dist="38100" dir="2700000" algn="tl">
                    <a:srgbClr val="C0C0C0"/>
                  </a:outerShdw>
                </a:effectLst>
                <a:latin typeface="Arial"/>
                <a:ea typeface="+mn-ea"/>
                <a:cs typeface="+mn-cs"/>
              </a:rPr>
              <a:t>Disclaimer</a:t>
            </a:r>
            <a:r>
              <a:rPr lang="en-US" sz="2700" b="1" kern="0" dirty="0">
                <a:solidFill>
                  <a:srgbClr val="000066"/>
                </a:solidFill>
                <a:effectLst>
                  <a:outerShdw blurRad="38100" dist="38100" dir="2700000" algn="tl">
                    <a:srgbClr val="C0C0C0"/>
                  </a:outerShdw>
                </a:effectLst>
                <a:latin typeface="Arial"/>
                <a:ea typeface="+mn-ea"/>
                <a:cs typeface="+mn-cs"/>
              </a:rPr>
              <a:t>, </a:t>
            </a:r>
            <a:r>
              <a:rPr lang="en-US" sz="2100" b="1" kern="0" dirty="0">
                <a:solidFill>
                  <a:srgbClr val="000066"/>
                </a:solidFill>
                <a:effectLst>
                  <a:outerShdw blurRad="38100" dist="38100" dir="2700000" algn="tl">
                    <a:srgbClr val="C0C0C0"/>
                  </a:outerShdw>
                </a:effectLst>
                <a:latin typeface="Arial"/>
                <a:ea typeface="+mn-ea"/>
                <a:cs typeface="+mn-cs"/>
              </a:rPr>
              <a:t>cont.</a:t>
            </a:r>
            <a:br>
              <a:rPr lang="en-US" sz="1350" dirty="0">
                <a:solidFill>
                  <a:prstClr val="black"/>
                </a:solidFill>
                <a:latin typeface="Calibri"/>
                <a:ea typeface="+mn-ea"/>
                <a:cs typeface="+mn-cs"/>
              </a:rPr>
            </a:br>
            <a:endParaRPr lang="en-US" dirty="0"/>
          </a:p>
        </p:txBody>
      </p:sp>
      <p:sp>
        <p:nvSpPr>
          <p:cNvPr id="8" name="Content Placeholder 7"/>
          <p:cNvSpPr>
            <a:spLocks noGrp="1"/>
          </p:cNvSpPr>
          <p:nvPr>
            <p:ph idx="1"/>
          </p:nvPr>
        </p:nvSpPr>
        <p:spPr>
          <a:xfrm>
            <a:off x="147840" y="1138860"/>
            <a:ext cx="8767560" cy="5261939"/>
          </a:xfrm>
        </p:spPr>
        <p:txBody>
          <a:bodyPr/>
          <a:lstStyle/>
          <a:p>
            <a:pPr marL="257175" indent="-257175" fontAlgn="base">
              <a:spcBef>
                <a:spcPct val="0"/>
              </a:spcBef>
              <a:spcAft>
                <a:spcPct val="0"/>
              </a:spcAft>
              <a:buFontTx/>
              <a:buChar char="•"/>
            </a:pPr>
            <a:r>
              <a:rPr lang="en-US" altLang="en-US" sz="2000" kern="0" dirty="0">
                <a:solidFill>
                  <a:srgbClr val="000066"/>
                </a:solidFill>
                <a:latin typeface="Arial"/>
              </a:rPr>
              <a:t>It is not the intent to provide compliance-based training in this presentation, the intent is more to address hazard awareness in the residential construction (i.e. home building) industry, and to recognize the overlapping hazards present in many construction workplaces. </a:t>
            </a:r>
          </a:p>
          <a:p>
            <a:pPr marL="257175" indent="-257175" fontAlgn="base">
              <a:spcBef>
                <a:spcPct val="0"/>
              </a:spcBef>
              <a:spcAft>
                <a:spcPct val="0"/>
              </a:spcAft>
              <a:buFontTx/>
              <a:buChar char="•"/>
            </a:pPr>
            <a:r>
              <a:rPr lang="en-US" altLang="en-US" sz="2000" kern="0" dirty="0">
                <a:solidFill>
                  <a:srgbClr val="000066"/>
                </a:solidFill>
                <a:latin typeface="Arial"/>
              </a:rPr>
              <a:t>Photos shown in this presentation may depict situations that are not in compliance with applicable OSHA/safety requirements.</a:t>
            </a:r>
          </a:p>
          <a:p>
            <a:pPr marL="257175" indent="-257175" fontAlgn="base">
              <a:spcBef>
                <a:spcPct val="0"/>
              </a:spcBef>
              <a:spcAft>
                <a:spcPct val="0"/>
              </a:spcAft>
              <a:buFontTx/>
              <a:buChar char="•"/>
            </a:pPr>
            <a:r>
              <a:rPr lang="en-US" altLang="en-US" sz="2000" kern="0" dirty="0">
                <a:solidFill>
                  <a:srgbClr val="000066"/>
                </a:solidFill>
                <a:latin typeface="Arial"/>
              </a:rPr>
              <a:t>No legal advice is offered or implied, and no attorney-client relationship is intended or established.  If legal advice or other expert assistance is required the services of a competent professional person should be sought.</a:t>
            </a:r>
          </a:p>
          <a:p>
            <a:pPr marL="257175" indent="-257175" fontAlgn="base">
              <a:spcBef>
                <a:spcPct val="0"/>
              </a:spcBef>
              <a:spcAft>
                <a:spcPct val="0"/>
              </a:spcAft>
              <a:buFontTx/>
              <a:buChar char="•"/>
            </a:pPr>
            <a:r>
              <a:rPr lang="en-US" altLang="en-US" sz="2000" kern="0" dirty="0">
                <a:solidFill>
                  <a:srgbClr val="000066"/>
                </a:solidFill>
                <a:latin typeface="Arial"/>
              </a:rPr>
              <a:t>It is the responsibility of the employer and its employees to comply with all pertinent OSHA/safety rules and regulations in the jurisdiction in which they work.</a:t>
            </a:r>
          </a:p>
          <a:p>
            <a:pPr marL="257175" indent="-257175" fontAlgn="base">
              <a:spcBef>
                <a:spcPct val="0"/>
              </a:spcBef>
              <a:spcAft>
                <a:spcPct val="0"/>
              </a:spcAft>
              <a:buFontTx/>
              <a:buChar char="•"/>
            </a:pPr>
            <a:r>
              <a:rPr lang="en-US" altLang="en-US" sz="2000" kern="0" dirty="0">
                <a:solidFill>
                  <a:srgbClr val="000066"/>
                </a:solidFill>
                <a:latin typeface="Arial"/>
              </a:rPr>
              <a:t>Revisions were made to this material under grant number SH05059-SH8 from the Occupational Safety and Health Administration, U.S. Department of Labor.</a:t>
            </a:r>
          </a:p>
          <a:p>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3</a:t>
            </a:fld>
            <a:endParaRPr lang="en-US"/>
          </a:p>
        </p:txBody>
      </p:sp>
    </p:spTree>
    <p:extLst>
      <p:ext uri="{BB962C8B-B14F-4D97-AF65-F5344CB8AC3E}">
        <p14:creationId xmlns:p14="http://schemas.microsoft.com/office/powerpoint/2010/main" val="900985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457200"/>
            <a:ext cx="8310359" cy="487362"/>
          </a:xfrm>
        </p:spPr>
        <p:txBody>
          <a:bodyPr/>
          <a:lstStyle/>
          <a:p>
            <a:r>
              <a:rPr lang="en-US" b="1" kern="0" dirty="0">
                <a:solidFill>
                  <a:srgbClr val="000066"/>
                </a:solidFill>
                <a:effectLst>
                  <a:outerShdw blurRad="38100" dist="38100" dir="2700000" algn="tl">
                    <a:srgbClr val="C0C0C0"/>
                  </a:outerShdw>
                </a:effectLst>
                <a:latin typeface="Arial"/>
              </a:rPr>
              <a:t>Introduction</a:t>
            </a:r>
            <a:br>
              <a:rPr lang="en-US" sz="1200" dirty="0"/>
            </a:br>
            <a:endParaRPr lang="en-US" dirty="0"/>
          </a:p>
        </p:txBody>
      </p:sp>
      <p:sp>
        <p:nvSpPr>
          <p:cNvPr id="8" name="Content Placeholder 7"/>
          <p:cNvSpPr>
            <a:spLocks noGrp="1"/>
          </p:cNvSpPr>
          <p:nvPr>
            <p:ph idx="1"/>
          </p:nvPr>
        </p:nvSpPr>
        <p:spPr>
          <a:xfrm>
            <a:off x="152400" y="1600199"/>
            <a:ext cx="8839200" cy="4343401"/>
          </a:xfrm>
        </p:spPr>
        <p:txBody>
          <a:bodyPr/>
          <a:lstStyle/>
          <a:p>
            <a:r>
              <a:rPr lang="en-US" dirty="0"/>
              <a:t>Falls from ladders are a leading cause of serious and fatal injuries in residential construction. </a:t>
            </a:r>
          </a:p>
          <a:p>
            <a:r>
              <a:rPr lang="en-US" dirty="0"/>
              <a:t>The goals of this course are to help you:</a:t>
            </a:r>
          </a:p>
          <a:p>
            <a:r>
              <a:rPr lang="en-US" dirty="0"/>
              <a:t>understand how to correct or eliminate fall hazards on your job sites related to ladder use.</a:t>
            </a:r>
          </a:p>
          <a:p>
            <a:r>
              <a:rPr lang="en-US" dirty="0"/>
              <a:t>understand the OSHA ladder safety requirements.</a:t>
            </a:r>
          </a:p>
          <a:p>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4</a:t>
            </a:fld>
            <a:endParaRPr lang="en-US"/>
          </a:p>
        </p:txBody>
      </p:sp>
    </p:spTree>
    <p:extLst>
      <p:ext uri="{BB962C8B-B14F-4D97-AF65-F5344CB8AC3E}">
        <p14:creationId xmlns:p14="http://schemas.microsoft.com/office/powerpoint/2010/main" val="3751805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533400"/>
            <a:ext cx="8310359" cy="487362"/>
          </a:xfrm>
        </p:spPr>
        <p:txBody>
          <a:bodyPr/>
          <a:lstStyle/>
          <a:p>
            <a:pPr lvl="0">
              <a:spcBef>
                <a:spcPts val="0"/>
              </a:spcBef>
            </a:pPr>
            <a:r>
              <a:rPr lang="en-US" sz="3000" b="1" kern="0" dirty="0">
                <a:solidFill>
                  <a:srgbClr val="000066"/>
                </a:solidFill>
                <a:effectLst>
                  <a:outerShdw blurRad="38100" dist="38100" dir="2700000" algn="tl">
                    <a:srgbClr val="C0C0C0"/>
                  </a:outerShdw>
                </a:effectLst>
                <a:latin typeface="Arial"/>
                <a:ea typeface="+mn-ea"/>
                <a:cs typeface="+mn-cs"/>
              </a:rPr>
              <a:t>Course Objectives</a:t>
            </a:r>
            <a:br>
              <a:rPr lang="en-US" sz="1350" dirty="0">
                <a:solidFill>
                  <a:prstClr val="black"/>
                </a:solidFill>
                <a:latin typeface="Calibri"/>
                <a:ea typeface="+mn-ea"/>
                <a:cs typeface="+mn-cs"/>
              </a:rPr>
            </a:br>
            <a:endParaRPr lang="en-US" dirty="0"/>
          </a:p>
        </p:txBody>
      </p:sp>
      <p:sp>
        <p:nvSpPr>
          <p:cNvPr id="8" name="Content Placeholder 7"/>
          <p:cNvSpPr>
            <a:spLocks noGrp="1"/>
          </p:cNvSpPr>
          <p:nvPr>
            <p:ph idx="1"/>
          </p:nvPr>
        </p:nvSpPr>
        <p:spPr>
          <a:xfrm>
            <a:off x="1143000" y="1676400"/>
            <a:ext cx="6019800" cy="4144961"/>
          </a:xfrm>
        </p:spPr>
        <p:txBody>
          <a:bodyPr/>
          <a:lstStyle/>
          <a:p>
            <a:pPr marL="457200" indent="-457200" fontAlgn="base">
              <a:buFontTx/>
              <a:buAutoNum type="arabicPeriod"/>
            </a:pPr>
            <a:r>
              <a:rPr lang="en-US" altLang="en-US" kern="0" dirty="0">
                <a:solidFill>
                  <a:srgbClr val="000066"/>
                </a:solidFill>
                <a:latin typeface="Arial"/>
              </a:rPr>
              <a:t>Identify the importance of preventing falls from ladders.</a:t>
            </a:r>
          </a:p>
          <a:p>
            <a:pPr marL="457200" indent="-457200" fontAlgn="base">
              <a:lnSpc>
                <a:spcPct val="80000"/>
              </a:lnSpc>
              <a:spcAft>
                <a:spcPct val="0"/>
              </a:spcAft>
              <a:buFontTx/>
              <a:buAutoNum type="arabicPeriod"/>
            </a:pPr>
            <a:r>
              <a:rPr lang="en-US" altLang="en-US" kern="0" dirty="0">
                <a:solidFill>
                  <a:srgbClr val="000066"/>
                </a:solidFill>
                <a:latin typeface="Arial"/>
              </a:rPr>
              <a:t>Recognize fall hazards associated with ladder use.</a:t>
            </a:r>
          </a:p>
          <a:p>
            <a:pPr marL="457200" indent="-457200" fontAlgn="base">
              <a:lnSpc>
                <a:spcPct val="80000"/>
              </a:lnSpc>
              <a:spcAft>
                <a:spcPct val="0"/>
              </a:spcAft>
              <a:buFontTx/>
              <a:buAutoNum type="arabicPeriod"/>
            </a:pPr>
            <a:r>
              <a:rPr lang="en-US" altLang="en-US" kern="0" dirty="0">
                <a:solidFill>
                  <a:srgbClr val="000066"/>
                </a:solidFill>
                <a:latin typeface="Arial"/>
              </a:rPr>
              <a:t>Identify OSHA requirements for ladders.  </a:t>
            </a:r>
          </a:p>
          <a:p>
            <a:pPr marL="457200" indent="-457200" fontAlgn="base">
              <a:lnSpc>
                <a:spcPct val="80000"/>
              </a:lnSpc>
              <a:spcAft>
                <a:spcPct val="0"/>
              </a:spcAft>
              <a:buFontTx/>
              <a:buAutoNum type="arabicPeriod"/>
            </a:pPr>
            <a:r>
              <a:rPr lang="en-US" altLang="en-US" kern="0" dirty="0">
                <a:solidFill>
                  <a:srgbClr val="000066"/>
                </a:solidFill>
                <a:latin typeface="Arial"/>
              </a:rPr>
              <a:t>Identify work practices for using ladders safely.</a:t>
            </a:r>
          </a:p>
          <a:p>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5</a:t>
            </a:fld>
            <a:endParaRPr lang="en-US"/>
          </a:p>
        </p:txBody>
      </p:sp>
    </p:spTree>
    <p:extLst>
      <p:ext uri="{BB962C8B-B14F-4D97-AF65-F5344CB8AC3E}">
        <p14:creationId xmlns:p14="http://schemas.microsoft.com/office/powerpoint/2010/main" val="1840268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600162"/>
            <a:ext cx="8310359" cy="487362"/>
          </a:xfrm>
        </p:spPr>
        <p:txBody>
          <a:bodyPr/>
          <a:lstStyle/>
          <a:p>
            <a:pPr lvl="0">
              <a:spcBef>
                <a:spcPts val="0"/>
              </a:spcBef>
            </a:pPr>
            <a:r>
              <a:rPr lang="en-US" sz="3000" b="1" kern="0" dirty="0">
                <a:solidFill>
                  <a:srgbClr val="000066"/>
                </a:solidFill>
                <a:effectLst>
                  <a:outerShdw blurRad="38100" dist="38100" dir="2700000" algn="tl">
                    <a:srgbClr val="C0C0C0"/>
                  </a:outerShdw>
                </a:effectLst>
                <a:latin typeface="Arial"/>
                <a:ea typeface="+mn-ea"/>
                <a:cs typeface="+mn-cs"/>
              </a:rPr>
              <a:t>Course Agenda</a:t>
            </a:r>
            <a:br>
              <a:rPr lang="en-US" sz="1350" dirty="0">
                <a:solidFill>
                  <a:prstClr val="black"/>
                </a:solidFill>
                <a:latin typeface="Calibri"/>
                <a:ea typeface="+mn-ea"/>
                <a:cs typeface="+mn-cs"/>
              </a:rPr>
            </a:br>
            <a:endParaRPr lang="en-US" dirty="0"/>
          </a:p>
        </p:txBody>
      </p:sp>
      <p:sp>
        <p:nvSpPr>
          <p:cNvPr id="8" name="Content Placeholder 7"/>
          <p:cNvSpPr>
            <a:spLocks noGrp="1"/>
          </p:cNvSpPr>
          <p:nvPr>
            <p:ph idx="1"/>
          </p:nvPr>
        </p:nvSpPr>
        <p:spPr>
          <a:xfrm>
            <a:off x="1752600" y="1905000"/>
            <a:ext cx="5257800" cy="2849561"/>
          </a:xfrm>
        </p:spPr>
        <p:txBody>
          <a:bodyPr/>
          <a:lstStyle/>
          <a:p>
            <a:pPr marL="257175" indent="-257175" fontAlgn="base">
              <a:spcAft>
                <a:spcPct val="0"/>
              </a:spcAft>
              <a:buFontTx/>
              <a:buChar char="•"/>
            </a:pPr>
            <a:r>
              <a:rPr lang="en-US" altLang="en-US" b="1" kern="0" dirty="0">
                <a:solidFill>
                  <a:srgbClr val="000066"/>
                </a:solidFill>
                <a:latin typeface="Arial"/>
              </a:rPr>
              <a:t>Section 1:</a:t>
            </a:r>
            <a:r>
              <a:rPr lang="en-US" altLang="en-US" kern="0" dirty="0">
                <a:solidFill>
                  <a:srgbClr val="000066"/>
                </a:solidFill>
                <a:latin typeface="Arial"/>
              </a:rPr>
              <a:t> Overview</a:t>
            </a:r>
          </a:p>
          <a:p>
            <a:pPr marL="257175" indent="-257175" fontAlgn="base">
              <a:spcAft>
                <a:spcPct val="0"/>
              </a:spcAft>
              <a:buFontTx/>
              <a:buChar char="•"/>
            </a:pPr>
            <a:r>
              <a:rPr lang="en-US" altLang="en-US" b="1" kern="0" dirty="0">
                <a:solidFill>
                  <a:srgbClr val="000066"/>
                </a:solidFill>
                <a:latin typeface="Arial"/>
              </a:rPr>
              <a:t>Section 2:</a:t>
            </a:r>
            <a:r>
              <a:rPr lang="en-US" altLang="en-US" kern="0" dirty="0">
                <a:solidFill>
                  <a:srgbClr val="000066"/>
                </a:solidFill>
                <a:latin typeface="Arial"/>
              </a:rPr>
              <a:t> Ladder Safety</a:t>
            </a:r>
          </a:p>
          <a:p>
            <a:pPr marL="257175" indent="-257175" fontAlgn="base">
              <a:spcAft>
                <a:spcPct val="0"/>
              </a:spcAft>
              <a:buFontTx/>
              <a:buChar char="•"/>
            </a:pPr>
            <a:r>
              <a:rPr lang="en-US" altLang="en-US" b="1" kern="0" dirty="0">
                <a:solidFill>
                  <a:srgbClr val="000066"/>
                </a:solidFill>
                <a:latin typeface="Arial"/>
              </a:rPr>
              <a:t>Section 3:</a:t>
            </a:r>
            <a:r>
              <a:rPr lang="en-US" altLang="en-US" kern="0" dirty="0">
                <a:solidFill>
                  <a:srgbClr val="000066"/>
                </a:solidFill>
                <a:latin typeface="Arial"/>
              </a:rPr>
              <a:t> Group Workshop</a:t>
            </a:r>
          </a:p>
          <a:p>
            <a:pPr marL="257175" indent="-257175" fontAlgn="base">
              <a:spcAft>
                <a:spcPct val="0"/>
              </a:spcAft>
              <a:buFontTx/>
              <a:buChar char="•"/>
            </a:pPr>
            <a:r>
              <a:rPr lang="en-US" altLang="en-US" b="1" kern="0" dirty="0">
                <a:solidFill>
                  <a:srgbClr val="000066"/>
                </a:solidFill>
                <a:latin typeface="Arial"/>
              </a:rPr>
              <a:t>Section 4:</a:t>
            </a:r>
            <a:r>
              <a:rPr lang="en-US" altLang="en-US" kern="0" dirty="0">
                <a:solidFill>
                  <a:srgbClr val="000066"/>
                </a:solidFill>
                <a:latin typeface="Arial"/>
              </a:rPr>
              <a:t> Post Test and Review</a:t>
            </a:r>
          </a:p>
          <a:p>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6</a:t>
            </a:fld>
            <a:endParaRPr lang="en-US"/>
          </a:p>
        </p:txBody>
      </p:sp>
    </p:spTree>
    <p:extLst>
      <p:ext uri="{BB962C8B-B14F-4D97-AF65-F5344CB8AC3E}">
        <p14:creationId xmlns:p14="http://schemas.microsoft.com/office/powerpoint/2010/main" val="2583415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lvl="0" eaLnBrk="0" fontAlgn="base" hangingPunct="0">
              <a:spcBef>
                <a:spcPct val="20000"/>
              </a:spcBef>
              <a:spcAft>
                <a:spcPct val="0"/>
              </a:spcAft>
            </a:pPr>
            <a:r>
              <a:rPr lang="en-US" altLang="en-US" sz="4500" b="0" kern="0" dirty="0">
                <a:solidFill>
                  <a:srgbClr val="000066"/>
                </a:solidFill>
                <a:latin typeface="Arial"/>
                <a:ea typeface="+mn-ea"/>
                <a:cs typeface="+mn-cs"/>
              </a:rPr>
              <a:t>Section 1: Overview</a:t>
            </a:r>
            <a:br>
              <a:rPr lang="en-US" altLang="en-US" sz="4500" b="0" kern="0" dirty="0">
                <a:solidFill>
                  <a:srgbClr val="000066"/>
                </a:solidFill>
                <a:latin typeface="Arial"/>
                <a:ea typeface="+mn-ea"/>
                <a:cs typeface="+mn-cs"/>
              </a:rPr>
            </a:br>
            <a:endParaRPr lang="en-US" dirty="0"/>
          </a:p>
        </p:txBody>
      </p:sp>
      <p:sp>
        <p:nvSpPr>
          <p:cNvPr id="5" name="Slide Number Placeholder 4"/>
          <p:cNvSpPr>
            <a:spLocks noGrp="1"/>
          </p:cNvSpPr>
          <p:nvPr>
            <p:ph type="sldNum" sz="quarter" idx="4"/>
          </p:nvPr>
        </p:nvSpPr>
        <p:spPr/>
        <p:txBody>
          <a:bodyPr/>
          <a:lstStyle/>
          <a:p>
            <a:fld id="{83E94348-21A6-41D3-A129-60A65FFBB42D}" type="slidenum">
              <a:rPr lang="en-US" smtClean="0"/>
              <a:pPr/>
              <a:t>7</a:t>
            </a:fld>
            <a:endParaRPr lang="en-US"/>
          </a:p>
        </p:txBody>
      </p:sp>
    </p:spTree>
    <p:extLst>
      <p:ext uri="{BB962C8B-B14F-4D97-AF65-F5344CB8AC3E}">
        <p14:creationId xmlns:p14="http://schemas.microsoft.com/office/powerpoint/2010/main" val="268982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685800">
              <a:spcBef>
                <a:spcPts val="0"/>
              </a:spcBef>
              <a:defRPr/>
            </a:pPr>
            <a:r>
              <a:rPr lang="en-US" sz="2700" b="1" kern="0" dirty="0">
                <a:solidFill>
                  <a:srgbClr val="000066"/>
                </a:solidFill>
                <a:effectLst>
                  <a:outerShdw blurRad="38100" dist="38100" dir="2700000" algn="tl">
                    <a:srgbClr val="C0C0C0"/>
                  </a:outerShdw>
                </a:effectLst>
                <a:latin typeface="Arial"/>
                <a:ea typeface="+mn-ea"/>
                <a:cs typeface="+mn-cs"/>
              </a:rPr>
              <a:t>Why is Preventing Falls from Ladders Important?</a:t>
            </a:r>
            <a:br>
              <a:rPr lang="en-US" sz="1350" kern="0" dirty="0">
                <a:solidFill>
                  <a:sysClr val="windowText" lastClr="000000"/>
                </a:solidFill>
                <a:latin typeface="Calibri"/>
                <a:ea typeface="+mn-ea"/>
                <a:cs typeface="+mn-cs"/>
              </a:rPr>
            </a:br>
            <a:endParaRPr lang="en-US" dirty="0"/>
          </a:p>
        </p:txBody>
      </p:sp>
      <p:sp>
        <p:nvSpPr>
          <p:cNvPr id="9" name="Content Placeholder 8"/>
          <p:cNvSpPr>
            <a:spLocks noGrp="1"/>
          </p:cNvSpPr>
          <p:nvPr>
            <p:ph idx="1"/>
          </p:nvPr>
        </p:nvSpPr>
        <p:spPr>
          <a:xfrm>
            <a:off x="1295400" y="1295400"/>
            <a:ext cx="6096000" cy="3343618"/>
          </a:xfrm>
        </p:spPr>
        <p:txBody>
          <a:bodyPr/>
          <a:lstStyle/>
          <a:p>
            <a:pPr marL="257175" lvl="0" indent="-257175" fontAlgn="base">
              <a:spcAft>
                <a:spcPct val="0"/>
              </a:spcAft>
              <a:buFontTx/>
              <a:buChar char="•"/>
            </a:pPr>
            <a:r>
              <a:rPr lang="en-US" altLang="en-US" kern="0" dirty="0">
                <a:solidFill>
                  <a:srgbClr val="000066"/>
                </a:solidFill>
                <a:latin typeface="Arial"/>
                <a:cs typeface="+mn-cs"/>
              </a:rPr>
              <a:t>Falls continue to be the leading cause of fatalities in residential construction. </a:t>
            </a:r>
          </a:p>
          <a:p>
            <a:pPr marL="257175" lvl="0" indent="-257175" fontAlgn="base">
              <a:spcAft>
                <a:spcPct val="0"/>
              </a:spcAft>
              <a:buFontTx/>
              <a:buChar char="•"/>
            </a:pPr>
            <a:endParaRPr lang="en-US" altLang="en-US" kern="0" dirty="0">
              <a:solidFill>
                <a:srgbClr val="000066"/>
              </a:solidFill>
              <a:latin typeface="Arial"/>
              <a:cs typeface="+mn-cs"/>
            </a:endParaRPr>
          </a:p>
          <a:p>
            <a:pPr marL="257175" lvl="0" indent="-257175" fontAlgn="base">
              <a:spcAft>
                <a:spcPct val="0"/>
              </a:spcAft>
              <a:buFontTx/>
              <a:buChar char="•"/>
            </a:pPr>
            <a:r>
              <a:rPr lang="en-US" altLang="en-US" kern="0" dirty="0">
                <a:solidFill>
                  <a:srgbClr val="000066"/>
                </a:solidFill>
                <a:latin typeface="Arial"/>
                <a:cs typeface="+mn-cs"/>
              </a:rPr>
              <a:t>Falls (602) were responsible for 45% of residential construction fatalities from 2003 to 2006.</a:t>
            </a:r>
          </a:p>
          <a:p>
            <a:pPr marL="257175" lvl="0" indent="-257175" fontAlgn="base">
              <a:spcAft>
                <a:spcPct val="0"/>
              </a:spcAft>
              <a:buFontTx/>
              <a:buChar char="•"/>
            </a:pPr>
            <a:endParaRPr lang="en-US" altLang="en-US" kern="0" dirty="0">
              <a:solidFill>
                <a:srgbClr val="000066"/>
              </a:solidFill>
              <a:latin typeface="Arial"/>
              <a:cs typeface="+mn-cs"/>
            </a:endParaRPr>
          </a:p>
          <a:p>
            <a:pPr marL="257175" lvl="0" indent="-257175" fontAlgn="base">
              <a:spcAft>
                <a:spcPct val="0"/>
              </a:spcAft>
              <a:buFontTx/>
              <a:buChar char="•"/>
            </a:pPr>
            <a:r>
              <a:rPr lang="en-US" altLang="en-US" kern="0" dirty="0">
                <a:solidFill>
                  <a:srgbClr val="000066"/>
                </a:solidFill>
                <a:latin typeface="Arial"/>
                <a:cs typeface="+mn-cs"/>
              </a:rPr>
              <a:t>135 (22%) were falls from ladders.</a:t>
            </a:r>
          </a:p>
          <a:p>
            <a:endParaRPr lang="en-US" dirty="0"/>
          </a:p>
        </p:txBody>
      </p:sp>
      <p:sp>
        <p:nvSpPr>
          <p:cNvPr id="4" name="Rectangle 3"/>
          <p:cNvSpPr/>
          <p:nvPr/>
        </p:nvSpPr>
        <p:spPr>
          <a:xfrm>
            <a:off x="797795" y="5257800"/>
            <a:ext cx="4572000" cy="369332"/>
          </a:xfrm>
          <a:prstGeom prst="rect">
            <a:avLst/>
          </a:prstGeom>
        </p:spPr>
        <p:txBody>
          <a:bodyPr>
            <a:spAutoFit/>
          </a:bodyPr>
          <a:lstStyle/>
          <a:p>
            <a:pPr lvl="0" fontAlgn="base">
              <a:spcBef>
                <a:spcPct val="0"/>
              </a:spcBef>
              <a:spcAft>
                <a:spcPct val="0"/>
              </a:spcAft>
            </a:pPr>
            <a:r>
              <a:rPr lang="en-US" altLang="en-US" sz="900" dirty="0">
                <a:solidFill>
                  <a:srgbClr val="000066"/>
                </a:solidFill>
                <a:latin typeface="Arial" panose="020B0604020202020204" pitchFamily="34" charset="0"/>
              </a:rPr>
              <a:t>Source: NAHB Residential Construction Industry Fatalities 2003-2006 (www.nahb.org/fatalitystudy ) </a:t>
            </a:r>
          </a:p>
        </p:txBody>
      </p:sp>
    </p:spTree>
    <p:extLst>
      <p:ext uri="{BB962C8B-B14F-4D97-AF65-F5344CB8AC3E}">
        <p14:creationId xmlns:p14="http://schemas.microsoft.com/office/powerpoint/2010/main" val="1734222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defTabSz="685800">
              <a:spcBef>
                <a:spcPts val="0"/>
              </a:spcBef>
              <a:defRPr/>
            </a:pPr>
            <a:r>
              <a:rPr lang="en-US" sz="2100" b="1" kern="0" dirty="0">
                <a:solidFill>
                  <a:srgbClr val="000066"/>
                </a:solidFill>
                <a:effectLst>
                  <a:outerShdw blurRad="38100" dist="38100" dir="2700000" algn="tl">
                    <a:srgbClr val="C0C0C0"/>
                  </a:outerShdw>
                </a:effectLst>
                <a:latin typeface="Arial"/>
                <a:ea typeface="+mn-ea"/>
                <a:cs typeface="+mn-cs"/>
              </a:rPr>
              <a:t>Fatalities by Event or Exposure: Residential Construction</a:t>
            </a:r>
            <a:br>
              <a:rPr lang="en-US" sz="2100" kern="0" dirty="0">
                <a:solidFill>
                  <a:sysClr val="windowText" lastClr="000000"/>
                </a:solidFill>
                <a:latin typeface="Calibri"/>
                <a:ea typeface="+mn-ea"/>
                <a:cs typeface="+mn-cs"/>
              </a:rPr>
            </a:br>
            <a:endParaRPr lang="en-US" dirty="0"/>
          </a:p>
        </p:txBody>
      </p:sp>
      <p:pic>
        <p:nvPicPr>
          <p:cNvPr id="6" name="Content Placeholder 5" descr="statistics"/>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70432" y="1606455"/>
            <a:ext cx="6803136" cy="3767328"/>
          </a:xfrm>
        </p:spPr>
      </p:pic>
      <p:sp>
        <p:nvSpPr>
          <p:cNvPr id="5" name="Slide Number Placeholder 4"/>
          <p:cNvSpPr>
            <a:spLocks noGrp="1"/>
          </p:cNvSpPr>
          <p:nvPr>
            <p:ph type="sldNum" sz="quarter" idx="4"/>
          </p:nvPr>
        </p:nvSpPr>
        <p:spPr/>
        <p:txBody>
          <a:bodyPr/>
          <a:lstStyle/>
          <a:p>
            <a:fld id="{83E94348-21A6-41D3-A129-60A65FFBB42D}" type="slidenum">
              <a:rPr lang="en-US" smtClean="0"/>
              <a:pPr/>
              <a:t>9</a:t>
            </a:fld>
            <a:endParaRPr lang="en-US"/>
          </a:p>
        </p:txBody>
      </p:sp>
    </p:spTree>
    <p:extLst>
      <p:ext uri="{BB962C8B-B14F-4D97-AF65-F5344CB8AC3E}">
        <p14:creationId xmlns:p14="http://schemas.microsoft.com/office/powerpoint/2010/main" val="177616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lvl="0" defTabSz="685800">
              <a:spcBef>
                <a:spcPts val="0"/>
              </a:spcBef>
              <a:defRPr/>
            </a:pPr>
            <a:r>
              <a:rPr lang="en-US" sz="2400" b="1" kern="0" dirty="0">
                <a:solidFill>
                  <a:srgbClr val="000066"/>
                </a:solidFill>
                <a:effectLst>
                  <a:outerShdw blurRad="38100" dist="38100" dir="2700000" algn="tl">
                    <a:srgbClr val="C0C0C0"/>
                  </a:outerShdw>
                </a:effectLst>
                <a:latin typeface="Arial"/>
                <a:ea typeface="+mn-ea"/>
                <a:cs typeface="+mn-cs"/>
              </a:rPr>
              <a:t>Fall Fatalities:  Residential Construction</a:t>
            </a:r>
            <a:br>
              <a:rPr lang="en-US" sz="2400" kern="0" dirty="0">
                <a:solidFill>
                  <a:sysClr val="windowText" lastClr="000000"/>
                </a:solidFill>
                <a:latin typeface="Calibri"/>
                <a:ea typeface="+mn-ea"/>
                <a:cs typeface="+mn-cs"/>
              </a:rPr>
            </a:br>
            <a:endParaRPr lang="en-US" dirty="0"/>
          </a:p>
        </p:txBody>
      </p:sp>
      <p:pic>
        <p:nvPicPr>
          <p:cNvPr id="10" name="Picture 5" descr="www.nahb.org/fatalitystudy "/>
          <p:cNvPicPr>
            <a:picLocks noChangeAspect="1" noChangeArrowheads="1"/>
          </p:cNvPicPr>
          <p:nvPr/>
        </p:nvPicPr>
        <p:blipFill>
          <a:blip r:embed="rId2" cstate="email">
            <a:extLst>
              <a:ext uri="{28A0092B-C50C-407E-A947-70E740481C1C}">
                <a14:useLocalDpi xmlns:a14="http://schemas.microsoft.com/office/drawing/2010/main"/>
              </a:ext>
            </a:extLst>
          </a:blip>
          <a:srcRect t="11403" b="8940"/>
          <a:stretch>
            <a:fillRect/>
          </a:stretch>
        </p:blipFill>
        <p:spPr bwMode="auto">
          <a:xfrm>
            <a:off x="1285875" y="1606544"/>
            <a:ext cx="6572250" cy="3486150"/>
          </a:xfrm>
          <a:prstGeom prst="rect">
            <a:avLst/>
          </a:prstGeom>
          <a:noFill/>
          <a:ln w="9525">
            <a:noFill/>
            <a:miter lim="800000"/>
            <a:headEnd/>
            <a:tailEnd/>
          </a:ln>
          <a:effectLst>
            <a:outerShdw blurRad="50800" dist="50800" dir="5400000" sx="15000" sy="15000" algn="ctr" rotWithShape="0">
              <a:srgbClr val="000000">
                <a:alpha val="43137"/>
              </a:srgbClr>
            </a:outerShdw>
          </a:effectLst>
        </p:spPr>
      </p:pic>
      <p:sp>
        <p:nvSpPr>
          <p:cNvPr id="4" name="Rectangle 3" descr="NAHB Residential Construction Industry Fatalities 2003-2006 "/>
          <p:cNvSpPr/>
          <p:nvPr/>
        </p:nvSpPr>
        <p:spPr>
          <a:xfrm>
            <a:off x="0" y="5662599"/>
            <a:ext cx="5257800" cy="230832"/>
          </a:xfrm>
          <a:prstGeom prst="rect">
            <a:avLst/>
          </a:prstGeom>
        </p:spPr>
        <p:txBody>
          <a:bodyPr wrap="square">
            <a:spAutoFit/>
          </a:bodyPr>
          <a:lstStyle/>
          <a:p>
            <a:pPr lvl="0" fontAlgn="base">
              <a:spcBef>
                <a:spcPct val="0"/>
              </a:spcBef>
              <a:spcAft>
                <a:spcPct val="0"/>
              </a:spcAft>
            </a:pPr>
            <a:r>
              <a:rPr lang="en-US" altLang="en-US" sz="900" dirty="0">
                <a:solidFill>
                  <a:srgbClr val="000066"/>
                </a:solidFill>
                <a:latin typeface="Arial" panose="020B0604020202020204" pitchFamily="34" charset="0"/>
              </a:rPr>
              <a:t>Source: NAHB Residential Construction Industry Fatalities 2003-2006 (www.nahb.org/fatalitystudy ) </a:t>
            </a:r>
          </a:p>
        </p:txBody>
      </p:sp>
    </p:spTree>
    <p:extLst>
      <p:ext uri="{BB962C8B-B14F-4D97-AF65-F5344CB8AC3E}">
        <p14:creationId xmlns:p14="http://schemas.microsoft.com/office/powerpoint/2010/main" val="2721915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kern="0" dirty="0">
                <a:solidFill>
                  <a:srgbClr val="000066"/>
                </a:solidFill>
                <a:effectLst>
                  <a:outerShdw blurRad="38100" dist="38100" dir="2700000" algn="tl">
                    <a:srgbClr val="C0C0C0"/>
                  </a:outerShdw>
                </a:effectLst>
                <a:latin typeface="Arial"/>
              </a:rPr>
              <a:t>OSHA Fall Protection Requirements</a:t>
            </a:r>
            <a:r>
              <a:rPr lang="en-US" b="1" kern="0" dirty="0">
                <a:solidFill>
                  <a:srgbClr val="FF0000"/>
                </a:solidFill>
                <a:effectLst>
                  <a:outerShdw blurRad="38100" dist="38100" dir="2700000" algn="tl">
                    <a:srgbClr val="C0C0C0"/>
                  </a:outerShdw>
                </a:effectLst>
                <a:latin typeface="Arial"/>
              </a:rPr>
              <a:t> </a:t>
            </a:r>
            <a:br>
              <a:rPr lang="en-US" sz="1400" kern="0" dirty="0">
                <a:solidFill>
                  <a:sysClr val="windowText" lastClr="000000"/>
                </a:solidFill>
              </a:rPr>
            </a:br>
            <a:endParaRPr lang="en-US" dirty="0"/>
          </a:p>
        </p:txBody>
      </p:sp>
      <p:sp>
        <p:nvSpPr>
          <p:cNvPr id="8" name="Content Placeholder 7"/>
          <p:cNvSpPr>
            <a:spLocks noGrp="1"/>
          </p:cNvSpPr>
          <p:nvPr>
            <p:ph idx="1"/>
          </p:nvPr>
        </p:nvSpPr>
        <p:spPr>
          <a:xfrm>
            <a:off x="533400" y="1036639"/>
            <a:ext cx="7696200" cy="5440361"/>
          </a:xfrm>
        </p:spPr>
        <p:txBody>
          <a:bodyPr/>
          <a:lstStyle/>
          <a:p>
            <a:pPr marL="257175" indent="-257175" fontAlgn="base">
              <a:lnSpc>
                <a:spcPct val="80000"/>
              </a:lnSpc>
              <a:spcAft>
                <a:spcPct val="0"/>
              </a:spcAft>
              <a:buFontTx/>
              <a:buChar char="•"/>
              <a:defRPr/>
            </a:pPr>
            <a:r>
              <a:rPr lang="en-US" sz="3200" b="1" kern="0" dirty="0">
                <a:solidFill>
                  <a:srgbClr val="000066"/>
                </a:solidFill>
                <a:latin typeface="Arial"/>
              </a:rPr>
              <a:t>Subpart L - 1926.451(g)</a:t>
            </a:r>
          </a:p>
          <a:p>
            <a:pPr marL="0" indent="0" fontAlgn="base">
              <a:lnSpc>
                <a:spcPct val="80000"/>
              </a:lnSpc>
              <a:spcAft>
                <a:spcPct val="0"/>
              </a:spcAft>
              <a:buNone/>
              <a:defRPr/>
            </a:pPr>
            <a:r>
              <a:rPr lang="en-US" sz="3200" kern="0" dirty="0">
                <a:solidFill>
                  <a:srgbClr val="000066"/>
                </a:solidFill>
                <a:latin typeface="Arial"/>
              </a:rPr>
              <a:t>	</a:t>
            </a:r>
            <a:r>
              <a:rPr lang="en-US" kern="0" dirty="0">
                <a:solidFill>
                  <a:srgbClr val="000066"/>
                </a:solidFill>
                <a:latin typeface="Arial"/>
              </a:rPr>
              <a:t>Each employee on a scaffold more than </a:t>
            </a:r>
            <a:r>
              <a:rPr lang="en-US" b="1" kern="0" dirty="0">
                <a:solidFill>
                  <a:srgbClr val="000066"/>
                </a:solidFill>
                <a:latin typeface="Arial"/>
              </a:rPr>
              <a:t>10’ 	</a:t>
            </a:r>
            <a:r>
              <a:rPr lang="en-US" kern="0" dirty="0">
                <a:solidFill>
                  <a:srgbClr val="000066"/>
                </a:solidFill>
                <a:latin typeface="Arial"/>
              </a:rPr>
              <a:t>(3.1M) above a lower level shall be protected 	from falling to a lower level. </a:t>
            </a:r>
          </a:p>
          <a:p>
            <a:pPr marL="257175" indent="-257175" fontAlgn="base">
              <a:lnSpc>
                <a:spcPct val="80000"/>
              </a:lnSpc>
              <a:spcAft>
                <a:spcPct val="0"/>
              </a:spcAft>
              <a:defRPr/>
            </a:pPr>
            <a:endParaRPr lang="en-US" kern="0" dirty="0">
              <a:solidFill>
                <a:srgbClr val="000066"/>
              </a:solidFill>
              <a:latin typeface="Arial"/>
            </a:endParaRPr>
          </a:p>
          <a:p>
            <a:pPr marL="257175" indent="-257175" fontAlgn="base">
              <a:lnSpc>
                <a:spcPct val="80000"/>
              </a:lnSpc>
              <a:spcAft>
                <a:spcPct val="0"/>
              </a:spcAft>
              <a:buFontTx/>
              <a:buChar char="•"/>
              <a:defRPr/>
            </a:pPr>
            <a:r>
              <a:rPr lang="en-US" sz="3200" b="1" kern="0" dirty="0">
                <a:solidFill>
                  <a:srgbClr val="000066"/>
                </a:solidFill>
                <a:latin typeface="Arial"/>
              </a:rPr>
              <a:t>Subpart X – Ladders</a:t>
            </a:r>
          </a:p>
          <a:p>
            <a:pPr marL="0" indent="0" fontAlgn="base">
              <a:lnSpc>
                <a:spcPct val="80000"/>
              </a:lnSpc>
              <a:spcAft>
                <a:spcPct val="0"/>
              </a:spcAft>
              <a:buNone/>
              <a:defRPr/>
            </a:pPr>
            <a:r>
              <a:rPr lang="en-US" sz="3200" b="1" kern="0" dirty="0">
                <a:solidFill>
                  <a:srgbClr val="000066"/>
                </a:solidFill>
                <a:latin typeface="Arial"/>
              </a:rPr>
              <a:t>	</a:t>
            </a:r>
            <a:r>
              <a:rPr lang="en-US" kern="0" dirty="0">
                <a:solidFill>
                  <a:srgbClr val="000066"/>
                </a:solidFill>
                <a:latin typeface="Arial"/>
              </a:rPr>
              <a:t>Fall protection is </a:t>
            </a:r>
            <a:r>
              <a:rPr lang="en-US" b="1" kern="0" dirty="0">
                <a:solidFill>
                  <a:srgbClr val="000066"/>
                </a:solidFill>
                <a:latin typeface="Arial"/>
              </a:rPr>
              <a:t>not </a:t>
            </a:r>
            <a:r>
              <a:rPr lang="en-US" kern="0" dirty="0">
                <a:solidFill>
                  <a:srgbClr val="000066"/>
                </a:solidFill>
                <a:latin typeface="Arial"/>
              </a:rPr>
              <a:t>required for workers 	climbing or working on portable ladders.</a:t>
            </a:r>
          </a:p>
          <a:p>
            <a:pPr marL="257175" indent="-257175" fontAlgn="base">
              <a:lnSpc>
                <a:spcPct val="80000"/>
              </a:lnSpc>
              <a:spcAft>
                <a:spcPct val="0"/>
              </a:spcAft>
              <a:defRPr/>
            </a:pPr>
            <a:endParaRPr lang="en-US" b="1" kern="0" dirty="0">
              <a:solidFill>
                <a:srgbClr val="000066"/>
              </a:solidFill>
              <a:latin typeface="Arial"/>
            </a:endParaRPr>
          </a:p>
          <a:p>
            <a:pPr marL="257175" indent="-257175" fontAlgn="base">
              <a:lnSpc>
                <a:spcPct val="80000"/>
              </a:lnSpc>
              <a:spcAft>
                <a:spcPct val="0"/>
              </a:spcAft>
              <a:buFontTx/>
              <a:buChar char="•"/>
              <a:defRPr/>
            </a:pPr>
            <a:r>
              <a:rPr lang="en-US" sz="3200" b="1" kern="0" dirty="0">
                <a:solidFill>
                  <a:srgbClr val="000066"/>
                </a:solidFill>
                <a:latin typeface="Arial"/>
              </a:rPr>
              <a:t>Subpart X – Stairways </a:t>
            </a:r>
          </a:p>
          <a:p>
            <a:pPr marL="0" indent="0" fontAlgn="base">
              <a:lnSpc>
                <a:spcPct val="80000"/>
              </a:lnSpc>
              <a:spcAft>
                <a:spcPct val="0"/>
              </a:spcAft>
              <a:buNone/>
              <a:defRPr/>
            </a:pPr>
            <a:r>
              <a:rPr lang="en-US" sz="3200" b="1" kern="0" dirty="0">
                <a:solidFill>
                  <a:srgbClr val="000066"/>
                </a:solidFill>
                <a:latin typeface="Arial"/>
              </a:rPr>
              <a:t>	</a:t>
            </a:r>
            <a:r>
              <a:rPr lang="en-US" kern="0" dirty="0">
                <a:solidFill>
                  <a:srgbClr val="000066"/>
                </a:solidFill>
                <a:latin typeface="Arial"/>
              </a:rPr>
              <a:t>Stairways having four (4) or more risers or rising 	more than 30 inches must be equipped with at 	least one handrail; and one stair rail system 	along each unprotected side or edge. </a:t>
            </a:r>
            <a:endParaRPr lang="en-US" b="1" kern="0" dirty="0">
              <a:solidFill>
                <a:srgbClr val="000066"/>
              </a:solidFill>
              <a:latin typeface="Arial"/>
            </a:endParaRPr>
          </a:p>
          <a:p>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11</a:t>
            </a:fld>
            <a:endParaRPr lang="en-US"/>
          </a:p>
        </p:txBody>
      </p:sp>
    </p:spTree>
    <p:extLst>
      <p:ext uri="{BB962C8B-B14F-4D97-AF65-F5344CB8AC3E}">
        <p14:creationId xmlns:p14="http://schemas.microsoft.com/office/powerpoint/2010/main" val="124738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500953" y="565262"/>
            <a:ext cx="7772400" cy="533399"/>
          </a:xfrm>
        </p:spPr>
        <p:txBody>
          <a:bodyPr/>
          <a:lstStyle/>
          <a:p>
            <a:pPr lvl="0" defTabSz="685800">
              <a:spcBef>
                <a:spcPts val="0"/>
              </a:spcBef>
              <a:defRPr/>
            </a:pPr>
            <a:r>
              <a:rPr lang="en-US" sz="2700" kern="0" dirty="0">
                <a:solidFill>
                  <a:srgbClr val="000066"/>
                </a:solidFill>
                <a:effectLst>
                  <a:outerShdw blurRad="38100" dist="38100" dir="2700000" algn="tl">
                    <a:srgbClr val="C0C0C0"/>
                  </a:outerShdw>
                </a:effectLst>
                <a:latin typeface="Arial"/>
                <a:ea typeface="+mn-ea"/>
                <a:cs typeface="+mn-cs"/>
              </a:rPr>
              <a:t>OSHA Fall Protection Requirements cont.</a:t>
            </a:r>
            <a:r>
              <a:rPr lang="en-US" sz="2700" kern="0" dirty="0">
                <a:solidFill>
                  <a:srgbClr val="FF0000"/>
                </a:solidFill>
                <a:effectLst>
                  <a:outerShdw blurRad="38100" dist="38100" dir="2700000" algn="tl">
                    <a:srgbClr val="C0C0C0"/>
                  </a:outerShdw>
                </a:effectLst>
                <a:latin typeface="Arial"/>
                <a:ea typeface="+mn-ea"/>
                <a:cs typeface="+mn-cs"/>
              </a:rPr>
              <a:t> </a:t>
            </a:r>
            <a:br>
              <a:rPr lang="en-US" sz="1350" b="0" kern="0" dirty="0">
                <a:solidFill>
                  <a:sysClr val="windowText" lastClr="000000"/>
                </a:solidFill>
                <a:latin typeface="Calibri"/>
                <a:ea typeface="+mn-ea"/>
                <a:cs typeface="+mn-cs"/>
              </a:rPr>
            </a:br>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12</a:t>
            </a:fld>
            <a:endParaRPr lang="en-US"/>
          </a:p>
        </p:txBody>
      </p:sp>
      <p:sp>
        <p:nvSpPr>
          <p:cNvPr id="3" name="Rectangle 2"/>
          <p:cNvSpPr/>
          <p:nvPr/>
        </p:nvSpPr>
        <p:spPr>
          <a:xfrm>
            <a:off x="838200" y="1905000"/>
            <a:ext cx="7433441" cy="2806922"/>
          </a:xfrm>
          <a:prstGeom prst="rect">
            <a:avLst/>
          </a:prstGeom>
        </p:spPr>
        <p:txBody>
          <a:bodyPr wrap="square">
            <a:spAutoFit/>
          </a:bodyPr>
          <a:lstStyle/>
          <a:p>
            <a:pPr marL="257175" indent="-257175" fontAlgn="base">
              <a:spcBef>
                <a:spcPct val="20000"/>
              </a:spcBef>
              <a:spcAft>
                <a:spcPct val="0"/>
              </a:spcAft>
              <a:buFontTx/>
              <a:buChar char="•"/>
            </a:pPr>
            <a:r>
              <a:rPr lang="en-US" altLang="en-US" sz="2100" b="1" kern="0" dirty="0">
                <a:solidFill>
                  <a:srgbClr val="000066"/>
                </a:solidFill>
                <a:latin typeface="Arial"/>
              </a:rPr>
              <a:t>Subpart M - 1926.501(b)(13)</a:t>
            </a:r>
          </a:p>
          <a:p>
            <a:pPr marL="257175" indent="-257175" fontAlgn="base">
              <a:spcBef>
                <a:spcPct val="20000"/>
              </a:spcBef>
              <a:spcAft>
                <a:spcPct val="0"/>
              </a:spcAft>
            </a:pPr>
            <a:r>
              <a:rPr lang="en-US" altLang="en-US" sz="2100" kern="0" dirty="0">
                <a:solidFill>
                  <a:srgbClr val="000066"/>
                </a:solidFill>
                <a:latin typeface="Arial"/>
              </a:rPr>
              <a:t>    Residential construction. Each employee engaged in residential construction activities </a:t>
            </a:r>
            <a:r>
              <a:rPr lang="en-US" altLang="en-US" sz="2100" b="1" kern="0" dirty="0">
                <a:solidFill>
                  <a:srgbClr val="000066"/>
                </a:solidFill>
                <a:latin typeface="Arial"/>
              </a:rPr>
              <a:t>6’</a:t>
            </a:r>
            <a:r>
              <a:rPr lang="en-US" altLang="en-US" sz="2100" kern="0" dirty="0">
                <a:solidFill>
                  <a:srgbClr val="000066"/>
                </a:solidFill>
                <a:latin typeface="Arial"/>
              </a:rPr>
              <a:t> or more above lower levels must be protected by conventional or alternative fall protection:</a:t>
            </a:r>
          </a:p>
          <a:p>
            <a:pPr marL="257175" indent="-257175" fontAlgn="base">
              <a:spcBef>
                <a:spcPct val="20000"/>
              </a:spcBef>
              <a:spcAft>
                <a:spcPct val="0"/>
              </a:spcAft>
            </a:pPr>
            <a:r>
              <a:rPr lang="en-US" altLang="en-US" sz="2100" i="1" kern="0" dirty="0">
                <a:solidFill>
                  <a:srgbClr val="000066"/>
                </a:solidFill>
                <a:latin typeface="Arial"/>
              </a:rPr>
              <a:t>   </a:t>
            </a:r>
            <a:r>
              <a:rPr lang="en-US" altLang="en-US" sz="2100" b="1" i="1" kern="0" dirty="0">
                <a:solidFill>
                  <a:srgbClr val="000066"/>
                </a:solidFill>
                <a:latin typeface="Arial"/>
              </a:rPr>
              <a:t>Exemption</a:t>
            </a:r>
            <a:r>
              <a:rPr lang="en-US" altLang="en-US" sz="2100" i="1" kern="0" dirty="0">
                <a:solidFill>
                  <a:srgbClr val="000066"/>
                </a:solidFill>
                <a:latin typeface="Arial"/>
              </a:rPr>
              <a:t>: When the employer can demonstrate the protection is infeasible or creates a greater hazard the employer must develop an alternative fall protection plan.</a:t>
            </a:r>
            <a:endParaRPr lang="en-US" altLang="en-US" sz="2100" kern="0" dirty="0">
              <a:solidFill>
                <a:srgbClr val="000066"/>
              </a:solidFill>
              <a:latin typeface="Arial"/>
            </a:endParaRPr>
          </a:p>
        </p:txBody>
      </p:sp>
    </p:spTree>
    <p:extLst>
      <p:ext uri="{BB962C8B-B14F-4D97-AF65-F5344CB8AC3E}">
        <p14:creationId xmlns:p14="http://schemas.microsoft.com/office/powerpoint/2010/main" val="2491135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533400" y="685800"/>
            <a:ext cx="7772400" cy="533399"/>
          </a:xfrm>
        </p:spPr>
        <p:txBody>
          <a:bodyPr/>
          <a:lstStyle/>
          <a:p>
            <a:pPr lvl="0" algn="l" defTabSz="685800">
              <a:spcBef>
                <a:spcPts val="0"/>
              </a:spcBef>
              <a:defRPr/>
            </a:pPr>
            <a:r>
              <a:rPr lang="en-US" sz="2700" kern="0" dirty="0">
                <a:solidFill>
                  <a:srgbClr val="000066"/>
                </a:solidFill>
                <a:effectLst>
                  <a:outerShdw blurRad="38100" dist="38100" dir="2700000" algn="tl">
                    <a:srgbClr val="C0C0C0"/>
                  </a:outerShdw>
                </a:effectLst>
                <a:latin typeface="Arial"/>
                <a:ea typeface="+mn-ea"/>
                <a:cs typeface="+mn-cs"/>
              </a:rPr>
              <a:t>How do you prevent falls from ladders?</a:t>
            </a:r>
            <a:br>
              <a:rPr lang="en-US" sz="1350" b="0" kern="0" dirty="0">
                <a:solidFill>
                  <a:sysClr val="windowText" lastClr="000000"/>
                </a:solidFill>
                <a:latin typeface="Calibri"/>
                <a:ea typeface="+mn-ea"/>
                <a:cs typeface="+mn-cs"/>
              </a:rPr>
            </a:br>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13</a:t>
            </a:fld>
            <a:endParaRPr lang="en-US"/>
          </a:p>
        </p:txBody>
      </p:sp>
      <p:sp>
        <p:nvSpPr>
          <p:cNvPr id="3" name="Rectangle 2"/>
          <p:cNvSpPr/>
          <p:nvPr/>
        </p:nvSpPr>
        <p:spPr>
          <a:xfrm>
            <a:off x="990600" y="1828800"/>
            <a:ext cx="7228490" cy="2160591"/>
          </a:xfrm>
          <a:prstGeom prst="rect">
            <a:avLst/>
          </a:prstGeom>
        </p:spPr>
        <p:txBody>
          <a:bodyPr wrap="square">
            <a:spAutoFit/>
          </a:bodyPr>
          <a:lstStyle/>
          <a:p>
            <a:pPr marL="257175" indent="-257175" fontAlgn="base">
              <a:spcBef>
                <a:spcPct val="20000"/>
              </a:spcBef>
              <a:spcAft>
                <a:spcPct val="0"/>
              </a:spcAft>
              <a:buFontTx/>
              <a:buChar char="•"/>
            </a:pPr>
            <a:r>
              <a:rPr lang="en-US" altLang="en-US" sz="2400" kern="0" dirty="0">
                <a:solidFill>
                  <a:srgbClr val="000066"/>
                </a:solidFill>
                <a:latin typeface="Arial"/>
              </a:rPr>
              <a:t>Implement a comprehensive safety program.</a:t>
            </a:r>
          </a:p>
          <a:p>
            <a:pPr marL="257175" indent="-257175" fontAlgn="base">
              <a:spcBef>
                <a:spcPct val="20000"/>
              </a:spcBef>
              <a:spcAft>
                <a:spcPct val="0"/>
              </a:spcAft>
              <a:buFontTx/>
              <a:buChar char="•"/>
            </a:pPr>
            <a:r>
              <a:rPr lang="en-US" altLang="en-US" sz="2400" kern="0" dirty="0">
                <a:solidFill>
                  <a:srgbClr val="000066"/>
                </a:solidFill>
                <a:latin typeface="Arial"/>
              </a:rPr>
              <a:t>Understand OSHA ladder regulations.</a:t>
            </a:r>
          </a:p>
          <a:p>
            <a:pPr marL="257175" indent="-257175" fontAlgn="base">
              <a:spcBef>
                <a:spcPct val="20000"/>
              </a:spcBef>
              <a:spcAft>
                <a:spcPct val="0"/>
              </a:spcAft>
              <a:buFontTx/>
              <a:buChar char="•"/>
            </a:pPr>
            <a:r>
              <a:rPr lang="en-US" altLang="en-US" sz="2400" kern="0" dirty="0">
                <a:solidFill>
                  <a:srgbClr val="000066"/>
                </a:solidFill>
                <a:latin typeface="Arial"/>
              </a:rPr>
              <a:t>Train workers to identify hazards associated with ladder use.</a:t>
            </a:r>
          </a:p>
          <a:p>
            <a:pPr marL="257175" indent="-257175" fontAlgn="base">
              <a:spcBef>
                <a:spcPct val="20000"/>
              </a:spcBef>
              <a:spcAft>
                <a:spcPct val="0"/>
              </a:spcAft>
              <a:buFontTx/>
              <a:buChar char="•"/>
            </a:pPr>
            <a:r>
              <a:rPr lang="en-US" altLang="en-US" sz="2400" kern="0" dirty="0">
                <a:solidFill>
                  <a:srgbClr val="000066"/>
                </a:solidFill>
                <a:latin typeface="Arial"/>
              </a:rPr>
              <a:t>Use safe work practices.</a:t>
            </a:r>
          </a:p>
        </p:txBody>
      </p:sp>
    </p:spTree>
    <p:extLst>
      <p:ext uri="{BB962C8B-B14F-4D97-AF65-F5344CB8AC3E}">
        <p14:creationId xmlns:p14="http://schemas.microsoft.com/office/powerpoint/2010/main" val="228652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C8E8A9-A948-4930-AE42-6F08FA60D88A}"/>
              </a:ext>
            </a:extLst>
          </p:cNvPr>
          <p:cNvSpPr>
            <a:spLocks noGrp="1"/>
          </p:cNvSpPr>
          <p:nvPr>
            <p:ph type="title"/>
          </p:nvPr>
        </p:nvSpPr>
        <p:spPr/>
        <p:txBody>
          <a:bodyPr/>
          <a:lstStyle/>
          <a:p>
            <a:r>
              <a:rPr lang="en-US" dirty="0"/>
              <a:t>Ladder Safety</a:t>
            </a:r>
          </a:p>
        </p:txBody>
      </p:sp>
      <p:sp>
        <p:nvSpPr>
          <p:cNvPr id="7" name="Content Placeholder 6">
            <a:extLst>
              <a:ext uri="{FF2B5EF4-FFF2-40B4-BE49-F238E27FC236}">
                <a16:creationId xmlns:a16="http://schemas.microsoft.com/office/drawing/2014/main" id="{277DFAAE-17EF-4A5C-A7CD-B61FEF319216}"/>
              </a:ext>
            </a:extLst>
          </p:cNvPr>
          <p:cNvSpPr>
            <a:spLocks noGrp="1"/>
          </p:cNvSpPr>
          <p:nvPr>
            <p:ph idx="1"/>
          </p:nvPr>
        </p:nvSpPr>
        <p:spPr/>
        <p:txBody>
          <a:bodyPr/>
          <a:lstStyle/>
          <a:p>
            <a:pPr marL="0" lvl="0" indent="0" algn="ctr" eaLnBrk="0" fontAlgn="base" hangingPunct="0">
              <a:lnSpc>
                <a:spcPct val="150000"/>
              </a:lnSpc>
              <a:spcAft>
                <a:spcPct val="0"/>
              </a:spcAft>
              <a:buNone/>
            </a:pPr>
            <a:endParaRPr lang="en-US" altLang="en-US" sz="5400" kern="0" dirty="0">
              <a:solidFill>
                <a:srgbClr val="000066"/>
              </a:solidFill>
              <a:latin typeface="Arial"/>
              <a:cs typeface="+mn-cs"/>
            </a:endParaRPr>
          </a:p>
          <a:p>
            <a:pPr marL="0" lvl="0" indent="0" algn="ctr" eaLnBrk="0" fontAlgn="base" hangingPunct="0">
              <a:lnSpc>
                <a:spcPct val="150000"/>
              </a:lnSpc>
              <a:spcAft>
                <a:spcPct val="0"/>
              </a:spcAft>
              <a:buNone/>
            </a:pPr>
            <a:r>
              <a:rPr lang="en-US" altLang="en-US" sz="5400" kern="0" dirty="0">
                <a:solidFill>
                  <a:srgbClr val="000066"/>
                </a:solidFill>
                <a:latin typeface="Arial"/>
                <a:cs typeface="+mn-cs"/>
              </a:rPr>
              <a:t>Section 2:  </a:t>
            </a:r>
            <a:br>
              <a:rPr lang="en-US" altLang="en-US" sz="5400" kern="0" dirty="0">
                <a:solidFill>
                  <a:srgbClr val="000066"/>
                </a:solidFill>
                <a:latin typeface="Arial"/>
                <a:cs typeface="+mn-cs"/>
              </a:rPr>
            </a:br>
            <a:r>
              <a:rPr lang="en-US" altLang="en-US" sz="5400" kern="0" dirty="0">
                <a:solidFill>
                  <a:srgbClr val="000066"/>
                </a:solidFill>
                <a:latin typeface="Arial"/>
                <a:cs typeface="+mn-cs"/>
              </a:rPr>
              <a:t>Ladder Safety</a:t>
            </a:r>
          </a:p>
          <a:p>
            <a:endParaRPr lang="en-US" dirty="0"/>
          </a:p>
        </p:txBody>
      </p:sp>
      <p:sp>
        <p:nvSpPr>
          <p:cNvPr id="5" name="Slide Number Placeholder 4"/>
          <p:cNvSpPr>
            <a:spLocks noGrp="1"/>
          </p:cNvSpPr>
          <p:nvPr>
            <p:ph type="sldNum" sz="quarter" idx="4"/>
          </p:nvPr>
        </p:nvSpPr>
        <p:spPr/>
        <p:txBody>
          <a:bodyPr/>
          <a:lstStyle/>
          <a:p>
            <a:fld id="{83E94348-21A6-41D3-A129-60A65FFBB42D}" type="slidenum">
              <a:rPr lang="en-US" smtClean="0"/>
              <a:pPr/>
              <a:t>14</a:t>
            </a:fld>
            <a:endParaRPr lang="en-US"/>
          </a:p>
        </p:txBody>
      </p:sp>
    </p:spTree>
    <p:extLst>
      <p:ext uri="{BB962C8B-B14F-4D97-AF65-F5344CB8AC3E}">
        <p14:creationId xmlns:p14="http://schemas.microsoft.com/office/powerpoint/2010/main" val="869971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solidFill>
                  <a:srgbClr val="002856"/>
                </a:solidFill>
              </a:rPr>
              <a:t>Learning Objectives: Section 2</a:t>
            </a:r>
            <a:br>
              <a:rPr lang="en-US" dirty="0"/>
            </a:br>
            <a:endParaRPr lang="en-US" dirty="0"/>
          </a:p>
        </p:txBody>
      </p:sp>
      <p:sp>
        <p:nvSpPr>
          <p:cNvPr id="3" name="Rectangle 2"/>
          <p:cNvSpPr/>
          <p:nvPr/>
        </p:nvSpPr>
        <p:spPr>
          <a:xfrm>
            <a:off x="835919" y="1676400"/>
            <a:ext cx="6934200" cy="2483757"/>
          </a:xfrm>
          <a:prstGeom prst="rect">
            <a:avLst/>
          </a:prstGeom>
        </p:spPr>
        <p:txBody>
          <a:bodyPr wrap="square">
            <a:spAutoFit/>
          </a:bodyPr>
          <a:lstStyle/>
          <a:p>
            <a:pPr marL="257175" indent="-257175" eaLnBrk="0" fontAlgn="base" hangingPunct="0">
              <a:spcBef>
                <a:spcPct val="20000"/>
              </a:spcBef>
              <a:spcAft>
                <a:spcPct val="0"/>
              </a:spcAft>
              <a:buFontTx/>
              <a:buChar char="•"/>
            </a:pPr>
            <a:r>
              <a:rPr lang="en-US" altLang="en-US" sz="2100" kern="0" dirty="0">
                <a:solidFill>
                  <a:srgbClr val="000066"/>
                </a:solidFill>
                <a:latin typeface="Arial"/>
              </a:rPr>
              <a:t>Determine the proper ladder to use based on weight capacity and height.</a:t>
            </a:r>
          </a:p>
          <a:p>
            <a:pPr marL="257175" indent="-257175" eaLnBrk="0" fontAlgn="base" hangingPunct="0">
              <a:spcBef>
                <a:spcPct val="20000"/>
              </a:spcBef>
              <a:spcAft>
                <a:spcPct val="0"/>
              </a:spcAft>
              <a:buFontTx/>
              <a:buChar char="•"/>
            </a:pPr>
            <a:r>
              <a:rPr lang="en-US" altLang="en-US" sz="2100" kern="0" dirty="0">
                <a:solidFill>
                  <a:srgbClr val="000066"/>
                </a:solidFill>
                <a:latin typeface="Arial"/>
              </a:rPr>
              <a:t>Calculate the proper pitch of extension ladders for proper set-up, and identify how to secure and stabilize ladders. </a:t>
            </a:r>
          </a:p>
          <a:p>
            <a:pPr marL="257175" indent="-257175" eaLnBrk="0" fontAlgn="base" hangingPunct="0">
              <a:spcBef>
                <a:spcPct val="20000"/>
              </a:spcBef>
              <a:spcAft>
                <a:spcPct val="0"/>
              </a:spcAft>
              <a:buFontTx/>
              <a:buChar char="•"/>
            </a:pPr>
            <a:r>
              <a:rPr lang="en-US" altLang="en-US" sz="2100" kern="0" dirty="0">
                <a:solidFill>
                  <a:srgbClr val="000066"/>
                </a:solidFill>
                <a:latin typeface="Arial"/>
              </a:rPr>
              <a:t>Identify how to maintain a safe position when using a ladder.</a:t>
            </a:r>
          </a:p>
        </p:txBody>
      </p:sp>
      <p:sp>
        <p:nvSpPr>
          <p:cNvPr id="4" name="Slide Number Placeholder 3"/>
          <p:cNvSpPr>
            <a:spLocks noGrp="1"/>
          </p:cNvSpPr>
          <p:nvPr>
            <p:ph type="sldNum" sz="quarter" idx="4"/>
          </p:nvPr>
        </p:nvSpPr>
        <p:spPr/>
        <p:txBody>
          <a:bodyPr/>
          <a:lstStyle/>
          <a:p>
            <a:fld id="{83E94348-21A6-41D3-A129-60A65FFBB42D}" type="slidenum">
              <a:rPr lang="en-US" smtClean="0"/>
              <a:pPr/>
              <a:t>15</a:t>
            </a:fld>
            <a:endParaRPr lang="en-US"/>
          </a:p>
        </p:txBody>
      </p:sp>
    </p:spTree>
    <p:extLst>
      <p:ext uri="{BB962C8B-B14F-4D97-AF65-F5344CB8AC3E}">
        <p14:creationId xmlns:p14="http://schemas.microsoft.com/office/powerpoint/2010/main" val="4016508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solidFill>
                  <a:srgbClr val="002856"/>
                </a:solidFill>
              </a:rPr>
              <a:t>Common Ladder Hazards</a:t>
            </a:r>
            <a:br>
              <a:rPr lang="en-US" dirty="0"/>
            </a:br>
            <a:endParaRPr lang="en-US" dirty="0"/>
          </a:p>
        </p:txBody>
      </p:sp>
      <p:sp>
        <p:nvSpPr>
          <p:cNvPr id="3" name="Rectangle 2"/>
          <p:cNvSpPr/>
          <p:nvPr/>
        </p:nvSpPr>
        <p:spPr>
          <a:xfrm>
            <a:off x="914400" y="1676400"/>
            <a:ext cx="7239000" cy="2234458"/>
          </a:xfrm>
          <a:prstGeom prst="rect">
            <a:avLst/>
          </a:prstGeom>
        </p:spPr>
        <p:txBody>
          <a:bodyPr wrap="square">
            <a:spAutoFit/>
          </a:bodyPr>
          <a:lstStyle/>
          <a:p>
            <a:pPr marL="257175" indent="-257175" eaLnBrk="0" fontAlgn="base" hangingPunct="0">
              <a:spcBef>
                <a:spcPct val="20000"/>
              </a:spcBef>
              <a:spcAft>
                <a:spcPct val="0"/>
              </a:spcAft>
              <a:buFontTx/>
              <a:buChar char="•"/>
            </a:pPr>
            <a:r>
              <a:rPr lang="en-US" altLang="en-US" sz="2400" kern="0" dirty="0">
                <a:solidFill>
                  <a:srgbClr val="000066"/>
                </a:solidFill>
                <a:latin typeface="Arial"/>
              </a:rPr>
              <a:t>Improper set-up.</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Portable ladders not 3 feet above landing surface.</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Not securing ladder correctly.</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Standing on the top two steps of a stepladder.</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Overreaching when working from a ladder.</a:t>
            </a:r>
          </a:p>
        </p:txBody>
      </p:sp>
      <p:sp>
        <p:nvSpPr>
          <p:cNvPr id="4" name="Slide Number Placeholder 3"/>
          <p:cNvSpPr>
            <a:spLocks noGrp="1"/>
          </p:cNvSpPr>
          <p:nvPr>
            <p:ph type="sldNum" sz="quarter" idx="4"/>
          </p:nvPr>
        </p:nvSpPr>
        <p:spPr/>
        <p:txBody>
          <a:bodyPr/>
          <a:lstStyle/>
          <a:p>
            <a:fld id="{83E94348-21A6-41D3-A129-60A65FFBB42D}" type="slidenum">
              <a:rPr lang="en-US" smtClean="0"/>
              <a:pPr/>
              <a:t>16</a:t>
            </a:fld>
            <a:endParaRPr lang="en-US"/>
          </a:p>
        </p:txBody>
      </p:sp>
    </p:spTree>
    <p:extLst>
      <p:ext uri="{BB962C8B-B14F-4D97-AF65-F5344CB8AC3E}">
        <p14:creationId xmlns:p14="http://schemas.microsoft.com/office/powerpoint/2010/main" val="3993264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solidFill>
                  <a:srgbClr val="002856"/>
                </a:solidFill>
              </a:rPr>
              <a:t>Choosing the Right Ladder</a:t>
            </a:r>
            <a:br>
              <a:rPr lang="en-US" dirty="0"/>
            </a:br>
            <a:endParaRPr lang="en-US" dirty="0"/>
          </a:p>
        </p:txBody>
      </p:sp>
      <p:sp>
        <p:nvSpPr>
          <p:cNvPr id="3" name="Rectangle 2"/>
          <p:cNvSpPr/>
          <p:nvPr/>
        </p:nvSpPr>
        <p:spPr>
          <a:xfrm>
            <a:off x="914400" y="1676400"/>
            <a:ext cx="7543799" cy="2529923"/>
          </a:xfrm>
          <a:prstGeom prst="rect">
            <a:avLst/>
          </a:prstGeom>
        </p:spPr>
        <p:txBody>
          <a:bodyPr wrap="square">
            <a:spAutoFit/>
          </a:bodyPr>
          <a:lstStyle/>
          <a:p>
            <a:pPr marL="257175" indent="-257175" eaLnBrk="0" fontAlgn="base" hangingPunct="0">
              <a:spcBef>
                <a:spcPct val="20000"/>
              </a:spcBef>
              <a:spcAft>
                <a:spcPct val="0"/>
              </a:spcAft>
            </a:pPr>
            <a:r>
              <a:rPr lang="en-US" altLang="en-US" sz="2400" kern="0" dirty="0">
                <a:solidFill>
                  <a:srgbClr val="000066"/>
                </a:solidFill>
                <a:latin typeface="Arial"/>
              </a:rPr>
              <a:t>Before stepping onto a ladder, think about these things:</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Duty rating of the ladder—what capacity can it hold?</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Height of the ladder—too short or too tall?</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Condition of the ladder and instructions unique to the ladder selected.</a:t>
            </a:r>
          </a:p>
        </p:txBody>
      </p:sp>
      <p:sp>
        <p:nvSpPr>
          <p:cNvPr id="4" name="Slide Number Placeholder 3"/>
          <p:cNvSpPr>
            <a:spLocks noGrp="1"/>
          </p:cNvSpPr>
          <p:nvPr>
            <p:ph type="sldNum" sz="quarter" idx="4"/>
          </p:nvPr>
        </p:nvSpPr>
        <p:spPr/>
        <p:txBody>
          <a:bodyPr/>
          <a:lstStyle/>
          <a:p>
            <a:fld id="{83E94348-21A6-41D3-A129-60A65FFBB42D}" type="slidenum">
              <a:rPr lang="en-US" smtClean="0"/>
              <a:pPr/>
              <a:t>17</a:t>
            </a:fld>
            <a:endParaRPr lang="en-US"/>
          </a:p>
        </p:txBody>
      </p:sp>
    </p:spTree>
    <p:extLst>
      <p:ext uri="{BB962C8B-B14F-4D97-AF65-F5344CB8AC3E}">
        <p14:creationId xmlns:p14="http://schemas.microsoft.com/office/powerpoint/2010/main" val="425316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solidFill>
                  <a:srgbClr val="002856"/>
                </a:solidFill>
              </a:rPr>
              <a:t>Proper Duty Rating/Capacity</a:t>
            </a:r>
            <a:br>
              <a:rPr lang="en-US" dirty="0"/>
            </a:br>
            <a:endParaRPr lang="en-US" dirty="0"/>
          </a:p>
        </p:txBody>
      </p:sp>
      <p:sp>
        <p:nvSpPr>
          <p:cNvPr id="10" name="Content Placeholder 9" hidden="1"/>
          <p:cNvSpPr>
            <a:spLocks noGrp="1"/>
          </p:cNvSpPr>
          <p:nvPr>
            <p:ph idx="1"/>
          </p:nvPr>
        </p:nvSpPr>
        <p:spPr/>
        <p:txBody>
          <a:bodyPr/>
          <a:lstStyle/>
          <a:p>
            <a:endParaRPr lang="en-US"/>
          </a:p>
        </p:txBody>
      </p:sp>
      <p:sp>
        <p:nvSpPr>
          <p:cNvPr id="3" name="Rectangle 2"/>
          <p:cNvSpPr/>
          <p:nvPr/>
        </p:nvSpPr>
        <p:spPr>
          <a:xfrm>
            <a:off x="1066800" y="1456574"/>
            <a:ext cx="7179944" cy="2086725"/>
          </a:xfrm>
          <a:prstGeom prst="rect">
            <a:avLst/>
          </a:prstGeom>
        </p:spPr>
        <p:txBody>
          <a:bodyPr wrap="square">
            <a:spAutoFit/>
          </a:bodyPr>
          <a:lstStyle/>
          <a:p>
            <a:pPr marL="257175" indent="-257175" algn="ctr" eaLnBrk="0" fontAlgn="base" hangingPunct="0">
              <a:spcBef>
                <a:spcPct val="20000"/>
              </a:spcBef>
              <a:spcAft>
                <a:spcPct val="0"/>
              </a:spcAft>
            </a:pPr>
            <a:r>
              <a:rPr lang="en-US" altLang="en-US" sz="2400" b="1" kern="0" dirty="0">
                <a:solidFill>
                  <a:srgbClr val="000066"/>
                </a:solidFill>
                <a:latin typeface="Arial"/>
              </a:rPr>
              <a:t>OSHA</a:t>
            </a:r>
            <a:r>
              <a:rPr lang="en-US" altLang="en-US" sz="2400" kern="0" dirty="0">
                <a:solidFill>
                  <a:srgbClr val="000066"/>
                </a:solidFill>
                <a:latin typeface="Arial"/>
              </a:rPr>
              <a:t> </a:t>
            </a:r>
            <a:r>
              <a:rPr lang="en-US" altLang="en-US" sz="2400" b="1" kern="0" dirty="0">
                <a:solidFill>
                  <a:srgbClr val="000066"/>
                </a:solidFill>
                <a:latin typeface="Arial"/>
              </a:rPr>
              <a:t>Requirement</a:t>
            </a:r>
          </a:p>
          <a:p>
            <a:pPr marL="257175" indent="-257175" algn="ctr" eaLnBrk="0" fontAlgn="base" hangingPunct="0">
              <a:spcBef>
                <a:spcPct val="20000"/>
              </a:spcBef>
              <a:spcAft>
                <a:spcPct val="0"/>
              </a:spcAft>
            </a:pPr>
            <a:endParaRPr lang="en-US" altLang="en-US" sz="2400" b="1" kern="0" dirty="0">
              <a:solidFill>
                <a:srgbClr val="000066"/>
              </a:solidFill>
              <a:latin typeface="Arial"/>
            </a:endParaRPr>
          </a:p>
          <a:p>
            <a:pPr marL="257175" indent="-257175" eaLnBrk="0" fontAlgn="base" hangingPunct="0">
              <a:spcBef>
                <a:spcPct val="20000"/>
              </a:spcBef>
              <a:spcAft>
                <a:spcPct val="0"/>
              </a:spcAft>
            </a:pPr>
            <a:r>
              <a:rPr lang="en-US" altLang="en-US" sz="2400" kern="0" dirty="0">
                <a:solidFill>
                  <a:srgbClr val="000066"/>
                </a:solidFill>
                <a:latin typeface="Arial"/>
              </a:rPr>
              <a:t>	Ladders shall not be loaded beyond the maximum intended load for which they were built nor beyond their manufacturer's rated capacity.</a:t>
            </a:r>
          </a:p>
        </p:txBody>
      </p:sp>
      <p:sp>
        <p:nvSpPr>
          <p:cNvPr id="4" name="Slide Number Placeholder 3"/>
          <p:cNvSpPr>
            <a:spLocks noGrp="1"/>
          </p:cNvSpPr>
          <p:nvPr>
            <p:ph type="sldNum" sz="quarter" idx="4"/>
          </p:nvPr>
        </p:nvSpPr>
        <p:spPr/>
        <p:txBody>
          <a:bodyPr/>
          <a:lstStyle/>
          <a:p>
            <a:fld id="{83E94348-21A6-41D3-A129-60A65FFBB42D}" type="slidenum">
              <a:rPr lang="en-US" smtClean="0"/>
              <a:pPr/>
              <a:t>18</a:t>
            </a:fld>
            <a:endParaRPr lang="en-US"/>
          </a:p>
        </p:txBody>
      </p:sp>
    </p:spTree>
    <p:extLst>
      <p:ext uri="{BB962C8B-B14F-4D97-AF65-F5344CB8AC3E}">
        <p14:creationId xmlns:p14="http://schemas.microsoft.com/office/powerpoint/2010/main" val="1704238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a:xfrm>
            <a:off x="457200" y="293133"/>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Proper Duty Rating/Capacity, </a:t>
            </a:r>
            <a:r>
              <a:rPr lang="en-US" kern="0" dirty="0">
                <a:solidFill>
                  <a:srgbClr val="000066"/>
                </a:solidFill>
                <a:effectLst>
                  <a:outerShdw blurRad="38100" dist="38100" dir="2700000" algn="tl">
                    <a:srgbClr val="C0C0C0"/>
                  </a:outerShdw>
                </a:effectLst>
                <a:latin typeface="Arial"/>
                <a:ea typeface="+mn-ea"/>
                <a:cs typeface="+mn-cs"/>
              </a:rPr>
              <a:t>cont.</a:t>
            </a:r>
            <a:r>
              <a:rPr lang="en-US" sz="2700" kern="0" dirty="0">
                <a:solidFill>
                  <a:srgbClr val="000066"/>
                </a:solidFill>
                <a:effectLst>
                  <a:outerShdw blurRad="38100" dist="38100" dir="2700000" algn="tl">
                    <a:srgbClr val="C0C0C0"/>
                  </a:outerShdw>
                </a:effectLst>
                <a:latin typeface="Arial"/>
                <a:ea typeface="+mn-ea"/>
                <a:cs typeface="+mn-cs"/>
              </a:rPr>
              <a:t> </a:t>
            </a:r>
            <a:br>
              <a:rPr lang="en-US" sz="1350" b="0" kern="0" dirty="0">
                <a:solidFill>
                  <a:sysClr val="windowText" lastClr="000000"/>
                </a:solidFill>
                <a:latin typeface="Calibri"/>
                <a:ea typeface="+mn-ea"/>
                <a:cs typeface="+mn-cs"/>
              </a:rPr>
            </a:br>
            <a:endParaRPr lang="en-US" dirty="0"/>
          </a:p>
        </p:txBody>
      </p:sp>
      <p:sp>
        <p:nvSpPr>
          <p:cNvPr id="4" name="Slide Number Placeholder 3"/>
          <p:cNvSpPr>
            <a:spLocks noGrp="1"/>
          </p:cNvSpPr>
          <p:nvPr>
            <p:ph type="sldNum" sz="quarter" idx="4"/>
          </p:nvPr>
        </p:nvSpPr>
        <p:spPr/>
        <p:txBody>
          <a:bodyPr/>
          <a:lstStyle/>
          <a:p>
            <a:fld id="{83E94348-21A6-41D3-A129-60A65FFBB42D}" type="slidenum">
              <a:rPr lang="en-US" smtClean="0"/>
              <a:pPr/>
              <a:t>19</a:t>
            </a:fld>
            <a:endParaRPr lang="en-US"/>
          </a:p>
        </p:txBody>
      </p:sp>
      <p:pic>
        <p:nvPicPr>
          <p:cNvPr id="5" name="Content Placeholder 4" descr="Select a ladder with the proper duty rating for your weight and the materials you are handling. &#10;"/>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1676400" y="1689576"/>
            <a:ext cx="5473700" cy="2212975"/>
          </a:xfrm>
          <a:prstGeom prst="rect">
            <a:avLst/>
          </a:prstGeom>
        </p:spPr>
      </p:pic>
      <p:sp>
        <p:nvSpPr>
          <p:cNvPr id="3" name="Rectangle 2"/>
          <p:cNvSpPr/>
          <p:nvPr/>
        </p:nvSpPr>
        <p:spPr>
          <a:xfrm>
            <a:off x="1548189" y="4191000"/>
            <a:ext cx="6203731" cy="738664"/>
          </a:xfrm>
          <a:prstGeom prst="rect">
            <a:avLst/>
          </a:prstGeom>
        </p:spPr>
        <p:txBody>
          <a:bodyPr wrap="square">
            <a:spAutoFit/>
          </a:bodyPr>
          <a:lstStyle/>
          <a:p>
            <a:pPr defTabSz="685800">
              <a:defRPr/>
            </a:pPr>
            <a:r>
              <a:rPr lang="en-US" sz="2100" kern="0" dirty="0">
                <a:solidFill>
                  <a:srgbClr val="000066"/>
                </a:solidFill>
                <a:latin typeface="Arial"/>
              </a:rPr>
              <a:t>Select a ladder with the proper duty rating for your weight and the materials you are handling. </a:t>
            </a:r>
            <a:endParaRPr lang="en-US" sz="1350" kern="0" dirty="0">
              <a:solidFill>
                <a:sysClr val="windowText" lastClr="000000"/>
              </a:solidFill>
            </a:endParaRPr>
          </a:p>
        </p:txBody>
      </p:sp>
    </p:spTree>
    <p:extLst>
      <p:ext uri="{BB962C8B-B14F-4D97-AF65-F5344CB8AC3E}">
        <p14:creationId xmlns:p14="http://schemas.microsoft.com/office/powerpoint/2010/main" val="1616037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6858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Extension Ladders</a:t>
            </a:r>
            <a:br>
              <a:rPr lang="en-US" sz="1350" b="0" kern="0" dirty="0">
                <a:solidFill>
                  <a:sysClr val="windowText" lastClr="000000"/>
                </a:solidFill>
                <a:latin typeface="Calibri"/>
                <a:ea typeface="+mn-ea"/>
                <a:cs typeface="+mn-cs"/>
              </a:rPr>
            </a:br>
            <a:endParaRPr lang="en-US" dirty="0"/>
          </a:p>
        </p:txBody>
      </p:sp>
      <p:sp>
        <p:nvSpPr>
          <p:cNvPr id="3" name="Slide Number Placeholder 2"/>
          <p:cNvSpPr>
            <a:spLocks noGrp="1"/>
          </p:cNvSpPr>
          <p:nvPr>
            <p:ph type="sldNum" sz="quarter" idx="4"/>
          </p:nvPr>
        </p:nvSpPr>
        <p:spPr/>
        <p:txBody>
          <a:bodyPr/>
          <a:lstStyle/>
          <a:p>
            <a:fld id="{83E94348-21A6-41D3-A129-60A65FFBB42D}" type="slidenum">
              <a:rPr lang="en-US" smtClean="0"/>
              <a:pPr/>
              <a:t>20</a:t>
            </a:fld>
            <a:endParaRPr lang="en-US"/>
          </a:p>
        </p:txBody>
      </p:sp>
      <p:pic>
        <p:nvPicPr>
          <p:cNvPr id="10" name="Picture 3" descr="extension ladder leaning on new construction wall"/>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95600" y="2057399"/>
            <a:ext cx="3352800" cy="329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8987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381000" y="555064"/>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Proper Ladder Set-up</a:t>
            </a:r>
            <a:br>
              <a:rPr lang="en-US" sz="1350" b="0" kern="0" dirty="0">
                <a:solidFill>
                  <a:sysClr val="windowText" lastClr="000000"/>
                </a:solidFill>
                <a:latin typeface="Calibri"/>
                <a:ea typeface="+mn-ea"/>
                <a:cs typeface="+mn-cs"/>
              </a:rPr>
            </a:br>
            <a:endParaRPr lang="en-US" dirty="0"/>
          </a:p>
        </p:txBody>
      </p:sp>
      <p:sp>
        <p:nvSpPr>
          <p:cNvPr id="4" name="Slide Number Placeholder 3"/>
          <p:cNvSpPr>
            <a:spLocks noGrp="1"/>
          </p:cNvSpPr>
          <p:nvPr>
            <p:ph type="sldNum" sz="quarter" idx="4"/>
          </p:nvPr>
        </p:nvSpPr>
        <p:spPr/>
        <p:txBody>
          <a:bodyPr/>
          <a:lstStyle/>
          <a:p>
            <a:fld id="{83E94348-21A6-41D3-A129-60A65FFBB42D}" type="slidenum">
              <a:rPr lang="en-US" smtClean="0"/>
              <a:pPr/>
              <a:t>21</a:t>
            </a:fld>
            <a:endParaRPr lang="en-US"/>
          </a:p>
        </p:txBody>
      </p:sp>
      <p:sp>
        <p:nvSpPr>
          <p:cNvPr id="3" name="Rectangle 2"/>
          <p:cNvSpPr/>
          <p:nvPr/>
        </p:nvSpPr>
        <p:spPr>
          <a:xfrm>
            <a:off x="2286000" y="2286000"/>
            <a:ext cx="4572000" cy="1643527"/>
          </a:xfrm>
          <a:prstGeom prst="rect">
            <a:avLst/>
          </a:prstGeom>
        </p:spPr>
        <p:txBody>
          <a:bodyPr>
            <a:spAutoFit/>
          </a:bodyPr>
          <a:lstStyle/>
          <a:p>
            <a:pPr marL="257175" indent="-257175" eaLnBrk="0" fontAlgn="base" hangingPunct="0">
              <a:spcBef>
                <a:spcPct val="20000"/>
              </a:spcBef>
              <a:spcAft>
                <a:spcPct val="0"/>
              </a:spcAft>
              <a:buFontTx/>
              <a:buChar char="•"/>
            </a:pPr>
            <a:r>
              <a:rPr lang="en-US" altLang="en-US" sz="2400" kern="0" dirty="0">
                <a:solidFill>
                  <a:srgbClr val="000066"/>
                </a:solidFill>
                <a:latin typeface="Arial"/>
              </a:rPr>
              <a:t>Consider placement and pitch of the ladder.</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Secure and stabilize the ladder.</a:t>
            </a:r>
          </a:p>
        </p:txBody>
      </p:sp>
    </p:spTree>
    <p:extLst>
      <p:ext uri="{BB962C8B-B14F-4D97-AF65-F5344CB8AC3E}">
        <p14:creationId xmlns:p14="http://schemas.microsoft.com/office/powerpoint/2010/main" val="3040400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defTabSz="685800">
              <a:spcBef>
                <a:spcPts val="0"/>
              </a:spcBef>
              <a:defRPr/>
            </a:pPr>
            <a:r>
              <a:rPr lang="en-US" sz="3000" b="1" kern="0" dirty="0">
                <a:solidFill>
                  <a:srgbClr val="000066"/>
                </a:solidFill>
                <a:effectLst>
                  <a:outerShdw blurRad="38100" dist="38100" dir="2700000" algn="tl">
                    <a:srgbClr val="C0C0C0"/>
                  </a:outerShdw>
                </a:effectLst>
                <a:latin typeface="Arial"/>
                <a:ea typeface="+mn-ea"/>
                <a:cs typeface="+mn-cs"/>
              </a:rPr>
              <a:t>Pitch Extension Ladders</a:t>
            </a:r>
            <a:br>
              <a:rPr lang="en-US" sz="1350" kern="0" dirty="0">
                <a:solidFill>
                  <a:sysClr val="windowText" lastClr="000000"/>
                </a:solidFill>
                <a:latin typeface="Calibri"/>
                <a:ea typeface="+mn-ea"/>
                <a:cs typeface="+mn-cs"/>
              </a:rPr>
            </a:br>
            <a:endParaRPr lang="en-US" dirty="0"/>
          </a:p>
        </p:txBody>
      </p:sp>
      <p:pic>
        <p:nvPicPr>
          <p:cNvPr id="4" name="Content Placeholder 3" descr="extension ladder "/>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762000" y="1981200"/>
            <a:ext cx="2460978" cy="2773180"/>
          </a:xfrm>
        </p:spPr>
      </p:pic>
      <p:sp>
        <p:nvSpPr>
          <p:cNvPr id="3" name="Slide Number Placeholder 2"/>
          <p:cNvSpPr>
            <a:spLocks noGrp="1"/>
          </p:cNvSpPr>
          <p:nvPr>
            <p:ph type="sldNum" sz="quarter" idx="4"/>
          </p:nvPr>
        </p:nvSpPr>
        <p:spPr/>
        <p:txBody>
          <a:bodyPr/>
          <a:lstStyle/>
          <a:p>
            <a:fld id="{83E94348-21A6-41D3-A129-60A65FFBB42D}" type="slidenum">
              <a:rPr lang="en-US" smtClean="0"/>
              <a:pPr/>
              <a:t>22</a:t>
            </a:fld>
            <a:endParaRPr lang="en-US"/>
          </a:p>
        </p:txBody>
      </p:sp>
      <p:sp>
        <p:nvSpPr>
          <p:cNvPr id="5" name="Rectangle 4"/>
          <p:cNvSpPr/>
          <p:nvPr/>
        </p:nvSpPr>
        <p:spPr>
          <a:xfrm>
            <a:off x="3736427" y="1614607"/>
            <a:ext cx="4874173" cy="2677656"/>
          </a:xfrm>
          <a:prstGeom prst="rect">
            <a:avLst/>
          </a:prstGeom>
        </p:spPr>
        <p:txBody>
          <a:bodyPr wrap="square">
            <a:spAutoFit/>
          </a:bodyPr>
          <a:lstStyle/>
          <a:p>
            <a:r>
              <a:rPr lang="en-US" sz="2400" dirty="0">
                <a:solidFill>
                  <a:srgbClr val="000066"/>
                </a:solidFill>
                <a:latin typeface="Arial" panose="020B0604020202020204" pitchFamily="34" charset="0"/>
                <a:cs typeface="Arial" panose="020B0604020202020204" pitchFamily="34" charset="0"/>
              </a:rPr>
              <a:t>Extension ladders should be used at a 4 to 1 pitch (1.2 to .3 m). </a:t>
            </a:r>
          </a:p>
          <a:p>
            <a:endParaRPr lang="en-US" sz="2400" dirty="0">
              <a:solidFill>
                <a:srgbClr val="000066"/>
              </a:solidFill>
              <a:latin typeface="Arial" panose="020B0604020202020204" pitchFamily="34" charset="0"/>
              <a:cs typeface="Arial" panose="020B0604020202020204" pitchFamily="34" charset="0"/>
            </a:endParaRPr>
          </a:p>
          <a:p>
            <a:r>
              <a:rPr lang="en-US" sz="2400" dirty="0">
                <a:solidFill>
                  <a:srgbClr val="000066"/>
                </a:solidFill>
                <a:latin typeface="Arial" panose="020B0604020202020204" pitchFamily="34" charset="0"/>
                <a:cs typeface="Arial" panose="020B0604020202020204" pitchFamily="34" charset="0"/>
              </a:rPr>
              <a:t>For every 4 ft. (1.2 m) in height, the bottom of the ladder should be 1 ft. (.3 m) away from the structure.</a:t>
            </a:r>
          </a:p>
        </p:txBody>
      </p:sp>
      <p:sp>
        <p:nvSpPr>
          <p:cNvPr id="11" name="Rectangle 10"/>
          <p:cNvSpPr/>
          <p:nvPr/>
        </p:nvSpPr>
        <p:spPr>
          <a:xfrm>
            <a:off x="3736427" y="4572000"/>
            <a:ext cx="4418286" cy="830997"/>
          </a:xfrm>
          <a:prstGeom prst="rect">
            <a:avLst/>
          </a:prstGeom>
        </p:spPr>
        <p:txBody>
          <a:bodyPr wrap="square">
            <a:spAutoFit/>
          </a:bodyPr>
          <a:lstStyle/>
          <a:p>
            <a:pPr lvl="0" eaLnBrk="0" fontAlgn="base" hangingPunct="0">
              <a:spcBef>
                <a:spcPct val="0"/>
              </a:spcBef>
              <a:spcAft>
                <a:spcPct val="0"/>
              </a:spcAft>
            </a:pPr>
            <a:r>
              <a:rPr lang="en-US" altLang="en-US" sz="2400" dirty="0">
                <a:solidFill>
                  <a:srgbClr val="000066"/>
                </a:solidFill>
                <a:latin typeface="Arial" panose="020B0604020202020204" pitchFamily="34" charset="0"/>
              </a:rPr>
              <a:t>Example:</a:t>
            </a:r>
          </a:p>
          <a:p>
            <a:pPr lvl="0" eaLnBrk="0" fontAlgn="base" hangingPunct="0">
              <a:spcBef>
                <a:spcPct val="0"/>
              </a:spcBef>
              <a:spcAft>
                <a:spcPct val="0"/>
              </a:spcAft>
            </a:pPr>
            <a:r>
              <a:rPr lang="en-US" altLang="en-US" sz="2400" dirty="0">
                <a:solidFill>
                  <a:srgbClr val="000066"/>
                </a:solidFill>
                <a:latin typeface="Arial" panose="020B0604020202020204" pitchFamily="34" charset="0"/>
              </a:rPr>
              <a:t>20 ft. (height) </a:t>
            </a:r>
            <a:r>
              <a:rPr lang="en-US" altLang="en-US" sz="2400" dirty="0">
                <a:solidFill>
                  <a:srgbClr val="000066"/>
                </a:solidFill>
                <a:latin typeface="Arial" panose="020B0604020202020204" pitchFamily="34" charset="0"/>
                <a:cs typeface="Arial" panose="020B0604020202020204" pitchFamily="34" charset="0"/>
              </a:rPr>
              <a:t>÷ 4 ft. = 5 ft. pitch</a:t>
            </a:r>
          </a:p>
        </p:txBody>
      </p:sp>
    </p:spTree>
    <p:extLst>
      <p:ext uri="{BB962C8B-B14F-4D97-AF65-F5344CB8AC3E}">
        <p14:creationId xmlns:p14="http://schemas.microsoft.com/office/powerpoint/2010/main" val="199175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609600"/>
            <a:ext cx="8001000" cy="685800"/>
          </a:xfrm>
        </p:spPr>
        <p:txBody>
          <a:bodyPr/>
          <a:lstStyle/>
          <a:p>
            <a:pPr lvl="0" algn="l" defTabSz="685800">
              <a:spcBef>
                <a:spcPts val="0"/>
              </a:spcBef>
              <a:defRPr/>
            </a:pPr>
            <a:r>
              <a:rPr lang="en-US" sz="2700" kern="0" dirty="0">
                <a:solidFill>
                  <a:srgbClr val="000066"/>
                </a:solidFill>
                <a:effectLst>
                  <a:outerShdw blurRad="38100" dist="38100" dir="2700000" algn="tl">
                    <a:srgbClr val="C0C0C0"/>
                  </a:outerShdw>
                </a:effectLst>
                <a:latin typeface="Arial"/>
                <a:ea typeface="+mn-ea"/>
                <a:cs typeface="+mn-cs"/>
              </a:rPr>
              <a:t>Pitch Extension Ladders, continued</a:t>
            </a:r>
            <a:br>
              <a:rPr lang="en-US" sz="2700" b="0" kern="0" dirty="0">
                <a:solidFill>
                  <a:sysClr val="windowText" lastClr="000000"/>
                </a:solidFill>
                <a:latin typeface="Calibri"/>
                <a:ea typeface="+mn-ea"/>
                <a:cs typeface="+mn-cs"/>
              </a:rPr>
            </a:br>
            <a:endParaRPr lang="en-US" dirty="0"/>
          </a:p>
        </p:txBody>
      </p:sp>
      <p:pic>
        <p:nvPicPr>
          <p:cNvPr id="11" name="Picture 2" descr=" ladder pitch " title="Extension ladd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3422" y="1828800"/>
            <a:ext cx="255416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worker positioning ladde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24400" y="1869093"/>
            <a:ext cx="2543175" cy="3181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2552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410966" y="6858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Proper Height Extension Ladders</a:t>
            </a:r>
            <a:br>
              <a:rPr lang="en-US" sz="1350" b="0" kern="0" dirty="0">
                <a:solidFill>
                  <a:sysClr val="windowText" lastClr="000000"/>
                </a:solidFill>
                <a:latin typeface="Calibri"/>
                <a:ea typeface="+mn-ea"/>
                <a:cs typeface="+mn-cs"/>
              </a:rPr>
            </a:br>
            <a:endParaRPr lang="en-US" dirty="0"/>
          </a:p>
        </p:txBody>
      </p:sp>
      <p:sp>
        <p:nvSpPr>
          <p:cNvPr id="3" name="Rectangle 2"/>
          <p:cNvSpPr/>
          <p:nvPr/>
        </p:nvSpPr>
        <p:spPr>
          <a:xfrm>
            <a:off x="762000" y="2133600"/>
            <a:ext cx="3733800" cy="2677656"/>
          </a:xfrm>
          <a:prstGeom prst="rect">
            <a:avLst/>
          </a:prstGeom>
        </p:spPr>
        <p:txBody>
          <a:bodyPr wrap="square">
            <a:spAutoFit/>
          </a:bodyPr>
          <a:lstStyle/>
          <a:p>
            <a:pPr marL="257175" indent="-257175" fontAlgn="base">
              <a:spcBef>
                <a:spcPct val="20000"/>
              </a:spcBef>
              <a:spcAft>
                <a:spcPct val="0"/>
              </a:spcAft>
            </a:pPr>
            <a:r>
              <a:rPr lang="en-US" altLang="en-US" sz="2400" kern="0" dirty="0">
                <a:solidFill>
                  <a:srgbClr val="002060"/>
                </a:solidFill>
                <a:latin typeface="Arial"/>
              </a:rPr>
              <a:t>   When </a:t>
            </a:r>
            <a:r>
              <a:rPr lang="en-US" altLang="en-US" sz="2400" kern="0" dirty="0">
                <a:solidFill>
                  <a:srgbClr val="000066"/>
                </a:solidFill>
                <a:latin typeface="Arial"/>
              </a:rPr>
              <a:t>accessing another level, the ladder must extend at least 3ft. (0.9m) above the landing to provide a hand hold for getting on and off the ladder.</a:t>
            </a:r>
          </a:p>
        </p:txBody>
      </p:sp>
      <p:pic>
        <p:nvPicPr>
          <p:cNvPr id="10" name="Picture 3" descr="hight of extension ladd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2228494"/>
            <a:ext cx="2840423" cy="2582761"/>
          </a:xfrm>
          <a:prstGeom prst="rect">
            <a:avLst/>
          </a:prstGeom>
          <a:noFill/>
          <a:ln w="19050">
            <a:solidFill>
              <a:srgbClr val="80808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20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8E07B53-65E2-4DA9-8A14-CCAFD7D6172C}"/>
              </a:ext>
            </a:extLst>
          </p:cNvPr>
          <p:cNvSpPr>
            <a:spLocks noGrp="1"/>
          </p:cNvSpPr>
          <p:nvPr>
            <p:ph type="ctrTitle"/>
          </p:nvPr>
        </p:nvSpPr>
        <p:spPr>
          <a:xfrm>
            <a:off x="533400" y="604758"/>
            <a:ext cx="7772400" cy="533399"/>
          </a:xfrm>
        </p:spPr>
        <p:txBody>
          <a:bodyPr/>
          <a:lstStyle/>
          <a:p>
            <a:pPr lvl="0" eaLnBrk="0" fontAlgn="base" hangingPunct="0">
              <a:spcBef>
                <a:spcPct val="20000"/>
              </a:spcBef>
              <a:spcAft>
                <a:spcPct val="0"/>
              </a:spcAft>
            </a:pPr>
            <a:r>
              <a:rPr lang="en-US" kern="0" dirty="0">
                <a:solidFill>
                  <a:srgbClr val="002060"/>
                </a:solidFill>
                <a:effectLst>
                  <a:outerShdw blurRad="38100" dist="38100" dir="2700000" algn="tl">
                    <a:srgbClr val="C0C0C0"/>
                  </a:outerShdw>
                </a:effectLst>
                <a:latin typeface="Arial"/>
              </a:rPr>
              <a:t>Proper</a:t>
            </a:r>
            <a:r>
              <a:rPr lang="en-US" kern="0" dirty="0">
                <a:solidFill>
                  <a:srgbClr val="000066"/>
                </a:solidFill>
                <a:effectLst>
                  <a:outerShdw blurRad="38100" dist="38100" dir="2700000" algn="tl">
                    <a:srgbClr val="C0C0C0"/>
                  </a:outerShdw>
                </a:effectLst>
                <a:latin typeface="Arial"/>
              </a:rPr>
              <a:t> Height for Extension Ladders, continued</a:t>
            </a:r>
            <a:br>
              <a:rPr lang="en-US" sz="1200" kern="0" dirty="0">
                <a:solidFill>
                  <a:sysClr val="windowText" lastClr="000000"/>
                </a:solidFill>
              </a:rPr>
            </a:br>
            <a:br>
              <a:rPr lang="en-US" sz="1200" kern="0" dirty="0">
                <a:solidFill>
                  <a:sysClr val="windowText" lastClr="000000"/>
                </a:solidFill>
              </a:rPr>
            </a:br>
            <a:br>
              <a:rPr lang="en-US" sz="1200" kern="0" dirty="0">
                <a:solidFill>
                  <a:sysClr val="windowText" lastClr="000000"/>
                </a:solidFill>
              </a:rPr>
            </a:br>
            <a:r>
              <a:rPr lang="en-US" sz="1400" dirty="0">
                <a:solidFill>
                  <a:prstClr val="black"/>
                </a:solidFill>
                <a:latin typeface="Times New Roman" pitchFamily="18" charset="0"/>
                <a:ea typeface="+mn-ea"/>
                <a:cs typeface="Times New Roman" pitchFamily="18" charset="0"/>
              </a:rPr>
              <a:t>Choose the right ladder for the height you need to reach.</a:t>
            </a:r>
            <a:br>
              <a:rPr lang="en-US" sz="1400" dirty="0">
                <a:solidFill>
                  <a:prstClr val="black"/>
                </a:solidFill>
                <a:ea typeface="+mn-ea"/>
                <a:cs typeface="+mn-cs"/>
              </a:rPr>
            </a:br>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25</a:t>
            </a:fld>
            <a:endParaRPr lang="en-US"/>
          </a:p>
        </p:txBody>
      </p:sp>
      <p:graphicFrame>
        <p:nvGraphicFramePr>
          <p:cNvPr id="3" name="Table 2" descr="Choose the right ladder for the height you need to reach.&#10;"/>
          <p:cNvGraphicFramePr>
            <a:graphicFrameLocks noGrp="1"/>
          </p:cNvGraphicFramePr>
          <p:nvPr>
            <p:extLst>
              <p:ext uri="{D42A27DB-BD31-4B8C-83A1-F6EECF244321}">
                <p14:modId xmlns:p14="http://schemas.microsoft.com/office/powerpoint/2010/main" val="4100768758"/>
              </p:ext>
            </p:extLst>
          </p:nvPr>
        </p:nvGraphicFramePr>
        <p:xfrm>
          <a:off x="1905000" y="1806938"/>
          <a:ext cx="5029200" cy="2354661"/>
        </p:xfrm>
        <a:graphic>
          <a:graphicData uri="http://schemas.openxmlformats.org/drawingml/2006/table">
            <a:tbl>
              <a:tblPr firstRow="1"/>
              <a:tblGrid>
                <a:gridCol w="1676400">
                  <a:extLst>
                    <a:ext uri="{9D8B030D-6E8A-4147-A177-3AD203B41FA5}">
                      <a16:colId xmlns:a16="http://schemas.microsoft.com/office/drawing/2014/main" val="57722771"/>
                    </a:ext>
                  </a:extLst>
                </a:gridCol>
                <a:gridCol w="1676400">
                  <a:extLst>
                    <a:ext uri="{9D8B030D-6E8A-4147-A177-3AD203B41FA5}">
                      <a16:colId xmlns:a16="http://schemas.microsoft.com/office/drawing/2014/main" val="817351970"/>
                    </a:ext>
                  </a:extLst>
                </a:gridCol>
                <a:gridCol w="1676400">
                  <a:extLst>
                    <a:ext uri="{9D8B030D-6E8A-4147-A177-3AD203B41FA5}">
                      <a16:colId xmlns:a16="http://schemas.microsoft.com/office/drawing/2014/main" val="3663853360"/>
                    </a:ext>
                  </a:extLst>
                </a:gridCol>
              </a:tblGrid>
              <a:tr h="4343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Times New Roman" pitchFamily="18" charset="0"/>
                          <a:cs typeface="Times New Roman" pitchFamily="18" charset="0"/>
                        </a:rPr>
                        <a:t>Ladder</a:t>
                      </a:r>
                      <a:endParaRPr kumimoji="0" lang="en-US"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imes New Roman" pitchFamily="18" charset="0"/>
                          <a:cs typeface="Times New Roman" pitchFamily="18" charset="0"/>
                        </a:rPr>
                        <a:t> Height (ft.)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Times New Roman" pitchFamily="18" charset="0"/>
                          <a:cs typeface="Times New Roman" pitchFamily="18" charset="0"/>
                        </a:rPr>
                        <a:t>Maximum</a:t>
                      </a:r>
                      <a:endParaRPr kumimoji="0" lang="en-US" sz="11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Times New Roman" pitchFamily="18" charset="0"/>
                          <a:cs typeface="Times New Roman" pitchFamily="18" charset="0"/>
                        </a:rPr>
                        <a:t> Reach (ft.)*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tx1"/>
                          </a:solidFill>
                          <a:effectLst/>
                          <a:latin typeface="Times New Roman" pitchFamily="18" charset="0"/>
                          <a:cs typeface="Times New Roman" pitchFamily="18" charset="0"/>
                        </a:rPr>
                        <a:t>Height to Gutter or Top Support Point+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1307542"/>
                  </a:ext>
                </a:extLst>
              </a:tr>
              <a:tr h="27735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16</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15</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9 ft. max.</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99304562"/>
                  </a:ext>
                </a:extLst>
              </a:tr>
              <a:tr h="27854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20</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19</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9-13 ft.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328847"/>
                  </a:ext>
                </a:extLst>
              </a:tr>
              <a:tr h="28211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24</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23</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13-17 ft.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18566000"/>
                  </a:ext>
                </a:extLst>
              </a:tr>
              <a:tr h="27616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28</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27</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17-21 ft.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30753603"/>
                  </a:ext>
                </a:extLst>
              </a:tr>
              <a:tr h="27735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32</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31</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21-25 ft.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96345453"/>
                  </a:ext>
                </a:extLst>
              </a:tr>
              <a:tr h="27735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36</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34</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25-28 ft.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10467305"/>
                  </a:ext>
                </a:extLst>
              </a:tr>
              <a:tr h="25144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40</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37</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200" b="0" i="0" u="none" strike="noStrike" cap="none" normalizeH="0" baseline="0" dirty="0">
                          <a:ln>
                            <a:noFill/>
                          </a:ln>
                          <a:solidFill>
                            <a:schemeClr val="tx1"/>
                          </a:solidFill>
                          <a:effectLst/>
                          <a:latin typeface="Times New Roman" pitchFamily="18" charset="0"/>
                          <a:cs typeface="Times New Roman" pitchFamily="18" charset="0"/>
                        </a:rPr>
                        <a:t>28-31 ft.</a:t>
                      </a:r>
                      <a:endParaRPr kumimoji="0" lang="en-US" sz="3000" b="0" i="0" u="none" strike="noStrike" cap="none" normalizeH="0" baseline="0" dirty="0">
                        <a:ln>
                          <a:noFill/>
                        </a:ln>
                        <a:solidFill>
                          <a:schemeClr val="tx1"/>
                        </a:solidFill>
                        <a:effectLst/>
                        <a:latin typeface="Arial" pitchFamily="34" charset="0"/>
                      </a:endParaRPr>
                    </a:p>
                  </a:txBody>
                  <a:tcPr marL="68580" marR="68580" marT="34283" marB="3428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01599298"/>
                  </a:ext>
                </a:extLst>
              </a:tr>
            </a:tbl>
          </a:graphicData>
        </a:graphic>
      </p:graphicFrame>
      <p:sp>
        <p:nvSpPr>
          <p:cNvPr id="4" name="Rectangle 3"/>
          <p:cNvSpPr/>
          <p:nvPr/>
        </p:nvSpPr>
        <p:spPr>
          <a:xfrm>
            <a:off x="1295400" y="4830381"/>
            <a:ext cx="6787056" cy="646331"/>
          </a:xfrm>
          <a:prstGeom prst="rect">
            <a:avLst/>
          </a:prstGeom>
        </p:spPr>
        <p:txBody>
          <a:bodyPr wrap="square">
            <a:spAutoFit/>
          </a:bodyPr>
          <a:lstStyle/>
          <a:p>
            <a:pPr lvl="0" eaLnBrk="0" fontAlgn="base" hangingPunct="0">
              <a:spcBef>
                <a:spcPct val="20000"/>
              </a:spcBef>
              <a:spcAft>
                <a:spcPct val="0"/>
              </a:spcAft>
            </a:pPr>
            <a:r>
              <a:rPr lang="en-US" sz="1200" dirty="0">
                <a:solidFill>
                  <a:srgbClr val="000000"/>
                </a:solidFill>
                <a:latin typeface="Times New Roman" pitchFamily="18" charset="0"/>
                <a:cs typeface="Times New Roman" pitchFamily="18" charset="0"/>
              </a:rPr>
              <a:t>*Assume a 5 ft.-6 in. person with a vertical reach of 12 in.</a:t>
            </a:r>
            <a:endParaRPr lang="en-US" sz="1050" dirty="0">
              <a:solidFill>
                <a:srgbClr val="000000"/>
              </a:solidFill>
              <a:latin typeface="Times New Roman" pitchFamily="18" charset="0"/>
              <a:cs typeface="Times New Roman" pitchFamily="18" charset="0"/>
            </a:endParaRPr>
          </a:p>
          <a:p>
            <a:pPr lvl="0" eaLnBrk="0" fontAlgn="base" hangingPunct="0">
              <a:spcBef>
                <a:spcPct val="0"/>
              </a:spcBef>
              <a:spcAft>
                <a:spcPct val="0"/>
              </a:spcAft>
            </a:pPr>
            <a:r>
              <a:rPr lang="en-US" sz="1200" dirty="0">
                <a:solidFill>
                  <a:srgbClr val="000000"/>
                </a:solidFill>
                <a:latin typeface="Times New Roman" pitchFamily="18" charset="0"/>
                <a:cs typeface="Times New Roman" pitchFamily="18" charset="0"/>
              </a:rPr>
              <a:t>+Support points for extension ladders reflect section overlap, ladder angle, or 3-ft. extension above roof line</a:t>
            </a:r>
            <a:endParaRPr lang="en-US" sz="1050"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062276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609600" y="6858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Secure and Stabilize Ladders</a:t>
            </a:r>
            <a:br>
              <a:rPr lang="en-US" sz="1350" b="0" kern="0" dirty="0">
                <a:solidFill>
                  <a:sysClr val="windowText" lastClr="000000"/>
                </a:solidFill>
                <a:latin typeface="Calibri"/>
                <a:ea typeface="+mn-ea"/>
                <a:cs typeface="+mn-cs"/>
              </a:rPr>
            </a:br>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26</a:t>
            </a:fld>
            <a:endParaRPr lang="en-US"/>
          </a:p>
        </p:txBody>
      </p:sp>
      <p:sp>
        <p:nvSpPr>
          <p:cNvPr id="3" name="Rectangle 2"/>
          <p:cNvSpPr/>
          <p:nvPr/>
        </p:nvSpPr>
        <p:spPr>
          <a:xfrm>
            <a:off x="1524000" y="1676400"/>
            <a:ext cx="6132786" cy="3582519"/>
          </a:xfrm>
          <a:prstGeom prst="rect">
            <a:avLst/>
          </a:prstGeom>
        </p:spPr>
        <p:txBody>
          <a:bodyPr wrap="square">
            <a:spAutoFit/>
          </a:bodyPr>
          <a:lstStyle/>
          <a:p>
            <a:pPr marL="257175" indent="-257175" eaLnBrk="0" fontAlgn="base" hangingPunct="0">
              <a:spcBef>
                <a:spcPct val="20000"/>
              </a:spcBef>
              <a:spcAft>
                <a:spcPct val="0"/>
              </a:spcAft>
              <a:buFontTx/>
              <a:buChar char="•"/>
            </a:pPr>
            <a:r>
              <a:rPr lang="en-US" altLang="en-US" sz="2700" kern="0" dirty="0">
                <a:solidFill>
                  <a:srgbClr val="000066"/>
                </a:solidFill>
                <a:latin typeface="Arial"/>
              </a:rPr>
              <a:t>Extension ladders should be secured at the top or bottom to prevent movement. </a:t>
            </a:r>
          </a:p>
          <a:p>
            <a:pPr marL="257175" indent="-257175" eaLnBrk="0" fontAlgn="base" hangingPunct="0">
              <a:spcBef>
                <a:spcPct val="20000"/>
              </a:spcBef>
              <a:spcAft>
                <a:spcPct val="0"/>
              </a:spcAft>
              <a:buFontTx/>
              <a:buChar char="•"/>
            </a:pPr>
            <a:endParaRPr lang="en-US" altLang="en-US" sz="2700" kern="0" dirty="0">
              <a:solidFill>
                <a:srgbClr val="000066"/>
              </a:solidFill>
              <a:latin typeface="Arial"/>
            </a:endParaRPr>
          </a:p>
          <a:p>
            <a:pPr marL="257175" indent="-257175" eaLnBrk="0" fontAlgn="base" hangingPunct="0">
              <a:spcBef>
                <a:spcPct val="20000"/>
              </a:spcBef>
              <a:spcAft>
                <a:spcPct val="0"/>
              </a:spcAft>
              <a:buFontTx/>
              <a:buChar char="•"/>
            </a:pPr>
            <a:r>
              <a:rPr lang="en-US" altLang="en-US" sz="2700" kern="0" dirty="0">
                <a:solidFill>
                  <a:srgbClr val="000066"/>
                </a:solidFill>
                <a:latin typeface="Arial"/>
              </a:rPr>
              <a:t>The base of an extension ladder must be secured in place by using the safety feet on the ladder or other effective means. </a:t>
            </a:r>
          </a:p>
        </p:txBody>
      </p:sp>
    </p:spTree>
    <p:extLst>
      <p:ext uri="{BB962C8B-B14F-4D97-AF65-F5344CB8AC3E}">
        <p14:creationId xmlns:p14="http://schemas.microsoft.com/office/powerpoint/2010/main" val="1711047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367301" y="506415"/>
            <a:ext cx="7772400" cy="533399"/>
          </a:xfrm>
        </p:spPr>
        <p:txBody>
          <a:bodyPr/>
          <a:lstStyle/>
          <a:p>
            <a:pPr lvl="0"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Secure and Stabilize Ladders</a:t>
            </a:r>
            <a:r>
              <a:rPr lang="en-US" sz="3000" b="0" kern="0" dirty="0">
                <a:solidFill>
                  <a:srgbClr val="000066"/>
                </a:solidFill>
                <a:effectLst>
                  <a:outerShdw blurRad="38100" dist="38100" dir="2700000" algn="tl">
                    <a:srgbClr val="C0C0C0"/>
                  </a:outerShdw>
                </a:effectLst>
                <a:latin typeface="Arial"/>
                <a:ea typeface="+mn-ea"/>
                <a:cs typeface="+mn-cs"/>
              </a:rPr>
              <a:t>,</a:t>
            </a:r>
            <a:r>
              <a:rPr lang="en-US" sz="3000" kern="0" dirty="0">
                <a:solidFill>
                  <a:srgbClr val="000066"/>
                </a:solidFill>
                <a:effectLst>
                  <a:outerShdw blurRad="38100" dist="38100" dir="2700000" algn="tl">
                    <a:srgbClr val="C0C0C0"/>
                  </a:outerShdw>
                </a:effectLst>
                <a:latin typeface="Arial"/>
                <a:ea typeface="+mn-ea"/>
                <a:cs typeface="+mn-cs"/>
              </a:rPr>
              <a:t> continued</a:t>
            </a:r>
            <a:br>
              <a:rPr lang="en-US" sz="1350" b="0" kern="0" dirty="0">
                <a:solidFill>
                  <a:sysClr val="windowText" lastClr="000000"/>
                </a:solidFill>
                <a:latin typeface="Calibri"/>
                <a:ea typeface="+mn-ea"/>
                <a:cs typeface="+mn-cs"/>
              </a:rPr>
            </a:br>
            <a:endParaRPr lang="en-US" dirty="0"/>
          </a:p>
        </p:txBody>
      </p:sp>
      <p:sp>
        <p:nvSpPr>
          <p:cNvPr id="5" name="Slide Number Placeholder 4"/>
          <p:cNvSpPr>
            <a:spLocks noGrp="1"/>
          </p:cNvSpPr>
          <p:nvPr>
            <p:ph type="sldNum" sz="quarter" idx="4"/>
          </p:nvPr>
        </p:nvSpPr>
        <p:spPr/>
        <p:txBody>
          <a:bodyPr/>
          <a:lstStyle/>
          <a:p>
            <a:fld id="{83E94348-21A6-41D3-A129-60A65FFBB42D}" type="slidenum">
              <a:rPr lang="en-US" smtClean="0"/>
              <a:pPr/>
              <a:t>27</a:t>
            </a:fld>
            <a:endParaRPr lang="en-US"/>
          </a:p>
        </p:txBody>
      </p:sp>
      <p:pic>
        <p:nvPicPr>
          <p:cNvPr id="6" name="Content Placeholder 5" descr="Tie-off"/>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874712" y="1752600"/>
            <a:ext cx="3127375" cy="3455987"/>
          </a:xfrm>
          <a:prstGeom prst="rect">
            <a:avLst/>
          </a:prstGeom>
        </p:spPr>
      </p:pic>
      <p:pic>
        <p:nvPicPr>
          <p:cNvPr id="10" name="Picture 4" descr="worker on ladde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953000" y="1981200"/>
            <a:ext cx="2464594" cy="275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7807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a:xfrm>
            <a:off x="533400" y="457200"/>
            <a:ext cx="7772400" cy="533399"/>
          </a:xfrm>
        </p:spPr>
        <p:txBody>
          <a:bodyPr/>
          <a:lstStyle/>
          <a:p>
            <a:pPr lvl="0" defTabSz="685800">
              <a:spcBef>
                <a:spcPts val="0"/>
              </a:spcBef>
              <a:defRPr/>
            </a:pPr>
            <a:r>
              <a:rPr lang="en-US" sz="3000" kern="0" dirty="0">
                <a:solidFill>
                  <a:srgbClr val="002060"/>
                </a:solidFill>
                <a:effectLst>
                  <a:outerShdw blurRad="38100" dist="38100" dir="2700000" algn="tl">
                    <a:srgbClr val="C0C0C0"/>
                  </a:outerShdw>
                </a:effectLst>
                <a:latin typeface="Arial"/>
                <a:ea typeface="+mn-ea"/>
                <a:cs typeface="+mn-cs"/>
              </a:rPr>
              <a:t>Secure</a:t>
            </a:r>
            <a:r>
              <a:rPr lang="en-US" sz="3000" kern="0" dirty="0">
                <a:solidFill>
                  <a:srgbClr val="FF0000"/>
                </a:solidFill>
                <a:effectLst>
                  <a:outerShdw blurRad="38100" dist="38100" dir="2700000" algn="tl">
                    <a:srgbClr val="C0C0C0"/>
                  </a:outerShdw>
                </a:effectLst>
                <a:latin typeface="Arial"/>
                <a:ea typeface="+mn-ea"/>
                <a:cs typeface="+mn-cs"/>
              </a:rPr>
              <a:t> </a:t>
            </a:r>
            <a:r>
              <a:rPr lang="en-US" sz="3000" kern="0" dirty="0">
                <a:solidFill>
                  <a:srgbClr val="000066"/>
                </a:solidFill>
                <a:effectLst>
                  <a:outerShdw blurRad="38100" dist="38100" dir="2700000" algn="tl">
                    <a:srgbClr val="C0C0C0"/>
                  </a:outerShdw>
                </a:effectLst>
                <a:latin typeface="Arial"/>
                <a:ea typeface="+mn-ea"/>
                <a:cs typeface="+mn-cs"/>
              </a:rPr>
              <a:t>and Stabilize Ladders - continued</a:t>
            </a:r>
            <a:br>
              <a:rPr lang="en-US" sz="1350" b="0" kern="0" dirty="0">
                <a:solidFill>
                  <a:sysClr val="windowText" lastClr="000000"/>
                </a:solidFill>
                <a:latin typeface="Calibri"/>
                <a:ea typeface="+mn-ea"/>
                <a:cs typeface="+mn-cs"/>
              </a:rPr>
            </a:br>
            <a:endParaRPr lang="en-US" dirty="0"/>
          </a:p>
        </p:txBody>
      </p:sp>
      <p:pic>
        <p:nvPicPr>
          <p:cNvPr id="11" name="Content Placeholder 3" descr="Two ways to secure the base of a ladder"/>
          <p:cNvPicPr>
            <a:picLocks noChangeAspect="1" noChangeArrowheads="1"/>
          </p:cNvPicPr>
          <p:nvPr/>
        </p:nvPicPr>
        <p:blipFill>
          <a:blip r:embed="rId2" r:link="rId3">
            <a:extLst>
              <a:ext uri="{28A0092B-C50C-407E-A947-70E740481C1C}">
                <a14:useLocalDpi xmlns:a14="http://schemas.microsoft.com/office/drawing/2010/main"/>
              </a:ext>
            </a:extLst>
          </a:blip>
          <a:srcRect/>
          <a:stretch>
            <a:fillRect/>
          </a:stretch>
        </p:blipFill>
        <p:spPr bwMode="auto">
          <a:xfrm>
            <a:off x="1272265" y="1905000"/>
            <a:ext cx="299954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Two ways to secure the base of a ladde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76800" y="1828800"/>
            <a:ext cx="307994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635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prstGeom prst="rect">
            <a:avLst/>
          </a:prstGeom>
        </p:spPr>
        <p:txBody>
          <a:bodyPr/>
          <a:lstStyle/>
          <a:p>
            <a:r>
              <a:rPr lang="en-US" dirty="0"/>
              <a:t>`</a:t>
            </a:r>
            <a:r>
              <a:rPr lang="en-US" sz="2800" b="1" kern="0" dirty="0">
                <a:solidFill>
                  <a:srgbClr val="002060"/>
                </a:solidFill>
                <a:effectLst>
                  <a:outerShdw blurRad="38100" dist="38100" dir="2700000" algn="tl">
                    <a:srgbClr val="C0C0C0"/>
                  </a:outerShdw>
                </a:effectLst>
                <a:latin typeface="Arial"/>
              </a:rPr>
              <a:t>Secure</a:t>
            </a:r>
            <a:r>
              <a:rPr lang="en-US" sz="2800" b="1" kern="0" dirty="0">
                <a:solidFill>
                  <a:srgbClr val="000066"/>
                </a:solidFill>
                <a:effectLst>
                  <a:outerShdw blurRad="38100" dist="38100" dir="2700000" algn="tl">
                    <a:srgbClr val="C0C0C0"/>
                  </a:outerShdw>
                </a:effectLst>
                <a:latin typeface="Arial"/>
              </a:rPr>
              <a:t> and Stabilize Ladders</a:t>
            </a:r>
            <a:r>
              <a:rPr lang="en-US" sz="2800" kern="0" dirty="0">
                <a:solidFill>
                  <a:srgbClr val="000066"/>
                </a:solidFill>
                <a:effectLst>
                  <a:outerShdw blurRad="38100" dist="38100" dir="2700000" algn="tl">
                    <a:srgbClr val="C0C0C0"/>
                  </a:outerShdw>
                </a:effectLst>
                <a:latin typeface="Arial"/>
              </a:rPr>
              <a:t>,</a:t>
            </a:r>
            <a:r>
              <a:rPr lang="en-US" sz="2800" b="1" kern="0" dirty="0">
                <a:solidFill>
                  <a:srgbClr val="000066"/>
                </a:solidFill>
                <a:effectLst>
                  <a:outerShdw blurRad="38100" dist="38100" dir="2700000" algn="tl">
                    <a:srgbClr val="C0C0C0"/>
                  </a:outerShdw>
                </a:effectLst>
                <a:latin typeface="Arial"/>
              </a:rPr>
              <a:t> continued</a:t>
            </a:r>
            <a:br>
              <a:rPr lang="en-US" sz="1200" kern="0" dirty="0">
                <a:solidFill>
                  <a:sysClr val="windowText" lastClr="000000"/>
                </a:solidFill>
              </a:rPr>
            </a:br>
            <a:endParaRPr lang="en-US" dirty="0"/>
          </a:p>
        </p:txBody>
      </p:sp>
      <p:pic>
        <p:nvPicPr>
          <p:cNvPr id="9" name="Content Placeholder 8" descr="stabilize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409700" y="2258814"/>
            <a:ext cx="3075709" cy="2743200"/>
          </a:xfrm>
          <a:prstGeom prst="rect">
            <a:avLst/>
          </a:prstGeom>
        </p:spPr>
      </p:pic>
      <p:pic>
        <p:nvPicPr>
          <p:cNvPr id="7" name="Picture 6" descr="ladder fee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81600" y="2223605"/>
            <a:ext cx="2980303" cy="2805595"/>
          </a:xfrm>
          <a:prstGeom prst="rect">
            <a:avLst/>
          </a:prstGeom>
        </p:spPr>
      </p:pic>
    </p:spTree>
    <p:extLst>
      <p:ext uri="{BB962C8B-B14F-4D97-AF65-F5344CB8AC3E}">
        <p14:creationId xmlns:p14="http://schemas.microsoft.com/office/powerpoint/2010/main" val="1846409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a:xfrm>
            <a:off x="609600" y="5334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Loose Soil</a:t>
            </a:r>
            <a:br>
              <a:rPr lang="en-US" sz="1350" b="0" kern="0" dirty="0">
                <a:solidFill>
                  <a:sysClr val="windowText" lastClr="000000"/>
                </a:solidFill>
                <a:latin typeface="Calibri"/>
                <a:ea typeface="+mn-ea"/>
                <a:cs typeface="+mn-cs"/>
              </a:rPr>
            </a:br>
            <a:endParaRPr lang="en-US" dirty="0"/>
          </a:p>
        </p:txBody>
      </p:sp>
      <p:sp>
        <p:nvSpPr>
          <p:cNvPr id="5" name="Slide Number Placeholder 4"/>
          <p:cNvSpPr>
            <a:spLocks noGrp="1"/>
          </p:cNvSpPr>
          <p:nvPr>
            <p:ph type="sldNum" sz="quarter" idx="4"/>
          </p:nvPr>
        </p:nvSpPr>
        <p:spPr/>
        <p:txBody>
          <a:bodyPr/>
          <a:lstStyle/>
          <a:p>
            <a:fld id="{83E94348-21A6-41D3-A129-60A65FFBB42D}" type="slidenum">
              <a:rPr lang="en-US" smtClean="0"/>
              <a:pPr/>
              <a:t>30</a:t>
            </a:fld>
            <a:endParaRPr lang="en-US"/>
          </a:p>
        </p:txBody>
      </p:sp>
      <p:pic>
        <p:nvPicPr>
          <p:cNvPr id="10" name="Content Placeholder 3" descr="Fall Protection Handbook; Video Shoot (Phoenix) 10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38400" y="1905000"/>
            <a:ext cx="45362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4232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304800" y="533400"/>
            <a:ext cx="8310359" cy="487362"/>
          </a:xfrm>
        </p:spPr>
        <p:txBody>
          <a:bodyPr/>
          <a:lstStyle/>
          <a:p>
            <a:pPr lvl="0" defTabSz="685800">
              <a:spcBef>
                <a:spcPts val="0"/>
              </a:spcBef>
              <a:defRPr/>
            </a:pPr>
            <a:r>
              <a:rPr lang="en-US" sz="3000" b="1" kern="0" dirty="0">
                <a:solidFill>
                  <a:srgbClr val="000066"/>
                </a:solidFill>
                <a:effectLst>
                  <a:outerShdw blurRad="38100" dist="38100" dir="2700000" algn="tl">
                    <a:srgbClr val="C0C0C0"/>
                  </a:outerShdw>
                </a:effectLst>
                <a:latin typeface="Arial"/>
                <a:ea typeface="+mn-ea"/>
                <a:cs typeface="+mn-cs"/>
              </a:rPr>
              <a:t>Step Ladders</a:t>
            </a:r>
            <a:br>
              <a:rPr lang="en-US" sz="1350" kern="0" dirty="0">
                <a:solidFill>
                  <a:sysClr val="windowText" lastClr="000000"/>
                </a:solidFill>
                <a:latin typeface="Calibri"/>
                <a:ea typeface="+mn-ea"/>
                <a:cs typeface="+mn-cs"/>
              </a:rPr>
            </a:br>
            <a:endParaRPr lang="en-US" dirty="0"/>
          </a:p>
        </p:txBody>
      </p:sp>
      <p:sp>
        <p:nvSpPr>
          <p:cNvPr id="7" name="Content Placeholder 6"/>
          <p:cNvSpPr>
            <a:spLocks noGrp="1"/>
          </p:cNvSpPr>
          <p:nvPr>
            <p:ph idx="1"/>
          </p:nvPr>
        </p:nvSpPr>
        <p:spPr>
          <a:xfrm>
            <a:off x="2971800" y="1981200"/>
            <a:ext cx="3962400" cy="3048000"/>
          </a:xfrm>
        </p:spPr>
        <p:txBody>
          <a:bodyPr/>
          <a:lstStyle/>
          <a:p>
            <a:endParaRPr lang="en-US" dirty="0"/>
          </a:p>
        </p:txBody>
      </p:sp>
      <p:sp>
        <p:nvSpPr>
          <p:cNvPr id="5" name="Slide Number Placeholder 4"/>
          <p:cNvSpPr>
            <a:spLocks noGrp="1"/>
          </p:cNvSpPr>
          <p:nvPr>
            <p:ph type="sldNum" sz="quarter" idx="4"/>
          </p:nvPr>
        </p:nvSpPr>
        <p:spPr/>
        <p:txBody>
          <a:bodyPr/>
          <a:lstStyle/>
          <a:p>
            <a:fld id="{83E94348-21A6-41D3-A129-60A65FFBB42D}" type="slidenum">
              <a:rPr lang="en-US" smtClean="0"/>
              <a:pPr/>
              <a:t>31</a:t>
            </a:fld>
            <a:endParaRPr lang="en-US"/>
          </a:p>
        </p:txBody>
      </p:sp>
      <p:pic>
        <p:nvPicPr>
          <p:cNvPr id="10" name="Picture 2" descr="step ladd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71800" y="1676400"/>
            <a:ext cx="2810632"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334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304801" y="355614"/>
            <a:ext cx="7543800" cy="487362"/>
          </a:xfrm>
        </p:spPr>
        <p:txBody>
          <a:bodyPr/>
          <a:lstStyle/>
          <a:p>
            <a:pPr lvl="0" defTabSz="685800">
              <a:spcBef>
                <a:spcPts val="0"/>
              </a:spcBef>
              <a:defRPr/>
            </a:pPr>
            <a:r>
              <a:rPr lang="en-US" sz="3000" b="1" kern="0" dirty="0">
                <a:solidFill>
                  <a:srgbClr val="000066"/>
                </a:solidFill>
                <a:effectLst>
                  <a:outerShdw blurRad="38100" dist="38100" dir="2700000" algn="tl">
                    <a:srgbClr val="C0C0C0"/>
                  </a:outerShdw>
                </a:effectLst>
                <a:latin typeface="Arial"/>
                <a:ea typeface="+mn-ea"/>
                <a:cs typeface="+mn-cs"/>
              </a:rPr>
              <a:t>Step Ladders, continued</a:t>
            </a:r>
            <a:br>
              <a:rPr lang="en-US" sz="1350" kern="0" dirty="0">
                <a:solidFill>
                  <a:sysClr val="windowText" lastClr="000000"/>
                </a:solidFill>
                <a:latin typeface="Calibri"/>
                <a:ea typeface="+mn-ea"/>
                <a:cs typeface="+mn-cs"/>
              </a:rPr>
            </a:br>
            <a:endParaRPr lang="en-US" dirty="0"/>
          </a:p>
        </p:txBody>
      </p:sp>
      <p:sp>
        <p:nvSpPr>
          <p:cNvPr id="8" name="Content Placeholder 7"/>
          <p:cNvSpPr>
            <a:spLocks noGrp="1"/>
          </p:cNvSpPr>
          <p:nvPr>
            <p:ph idx="1"/>
          </p:nvPr>
        </p:nvSpPr>
        <p:spPr>
          <a:xfrm>
            <a:off x="1409700" y="1356519"/>
            <a:ext cx="5791200" cy="4373561"/>
          </a:xfrm>
        </p:spPr>
        <p:txBody>
          <a:bodyPr/>
          <a:lstStyle/>
          <a:p>
            <a:pPr marL="257175" indent="-257175" fontAlgn="base">
              <a:spcAft>
                <a:spcPct val="0"/>
              </a:spcAft>
              <a:buFontTx/>
              <a:buChar char="•"/>
            </a:pPr>
            <a:r>
              <a:rPr lang="en-US" altLang="en-US" kern="0" dirty="0">
                <a:solidFill>
                  <a:srgbClr val="000066"/>
                </a:solidFill>
                <a:latin typeface="Arial"/>
              </a:rPr>
              <a:t>Only use in the fully open position on firm level ground.</a:t>
            </a:r>
          </a:p>
          <a:p>
            <a:pPr marL="257175" indent="-257175" fontAlgn="base">
              <a:spcAft>
                <a:spcPct val="0"/>
              </a:spcAft>
              <a:buFontTx/>
              <a:buChar char="•"/>
            </a:pPr>
            <a:endParaRPr lang="en-US" altLang="en-US" kern="0" dirty="0">
              <a:solidFill>
                <a:srgbClr val="000066"/>
              </a:solidFill>
              <a:latin typeface="Arial"/>
            </a:endParaRPr>
          </a:p>
          <a:p>
            <a:pPr marL="257175" indent="-257175" eaLnBrk="0" fontAlgn="base" hangingPunct="0">
              <a:spcAft>
                <a:spcPct val="0"/>
              </a:spcAft>
              <a:buFontTx/>
              <a:buChar char="•"/>
            </a:pPr>
            <a:r>
              <a:rPr lang="en-US" altLang="en-US" kern="0" dirty="0">
                <a:solidFill>
                  <a:srgbClr val="000066"/>
                </a:solidFill>
                <a:latin typeface="Arial"/>
              </a:rPr>
              <a:t>Do not use a step ladder that is folded or in a leaning position.</a:t>
            </a:r>
          </a:p>
          <a:p>
            <a:pPr marL="257175" indent="-257175" eaLnBrk="0" fontAlgn="base" hangingPunct="0">
              <a:spcAft>
                <a:spcPct val="0"/>
              </a:spcAft>
              <a:buFontTx/>
              <a:buChar char="•"/>
            </a:pPr>
            <a:endParaRPr lang="en-US" altLang="en-US" kern="0" dirty="0">
              <a:solidFill>
                <a:srgbClr val="000066"/>
              </a:solidFill>
              <a:latin typeface="Arial"/>
            </a:endParaRPr>
          </a:p>
          <a:p>
            <a:pPr marL="257175" indent="-257175" fontAlgn="base">
              <a:spcAft>
                <a:spcPct val="0"/>
              </a:spcAft>
              <a:buFontTx/>
              <a:buChar char="•"/>
            </a:pPr>
            <a:r>
              <a:rPr lang="en-US" altLang="en-US" kern="0" dirty="0">
                <a:solidFill>
                  <a:srgbClr val="000066"/>
                </a:solidFill>
                <a:latin typeface="Arial"/>
              </a:rPr>
              <a:t>Never sit/stand on the top two rungs.</a:t>
            </a:r>
          </a:p>
          <a:p>
            <a:pPr marL="257175" indent="-257175" fontAlgn="base">
              <a:spcAft>
                <a:spcPct val="0"/>
              </a:spcAft>
              <a:buFontTx/>
              <a:buChar char="•"/>
            </a:pPr>
            <a:endParaRPr lang="en-US" altLang="en-US" kern="0" dirty="0">
              <a:solidFill>
                <a:srgbClr val="000066"/>
              </a:solidFill>
              <a:latin typeface="Arial"/>
            </a:endParaRPr>
          </a:p>
          <a:p>
            <a:pPr marL="257175" indent="-257175" fontAlgn="base">
              <a:spcAft>
                <a:spcPct val="0"/>
              </a:spcAft>
              <a:buFontTx/>
              <a:buChar char="•"/>
            </a:pPr>
            <a:r>
              <a:rPr lang="en-US" altLang="en-US" kern="0" dirty="0">
                <a:solidFill>
                  <a:srgbClr val="000066"/>
                </a:solidFill>
                <a:latin typeface="Arial"/>
              </a:rPr>
              <a:t>Consider work height when selecting a step ladder.</a:t>
            </a:r>
          </a:p>
          <a:p>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32</a:t>
            </a:fld>
            <a:endParaRPr lang="en-US"/>
          </a:p>
        </p:txBody>
      </p:sp>
    </p:spTree>
    <p:extLst>
      <p:ext uri="{BB962C8B-B14F-4D97-AF65-F5344CB8AC3E}">
        <p14:creationId xmlns:p14="http://schemas.microsoft.com/office/powerpoint/2010/main" val="1887238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152400" y="737042"/>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Step Ladders, continued </a:t>
            </a:r>
            <a:br>
              <a:rPr lang="en-US" sz="1350" b="0" kern="0" dirty="0">
                <a:solidFill>
                  <a:sysClr val="windowText" lastClr="000000"/>
                </a:solidFill>
                <a:latin typeface="Calibri"/>
                <a:ea typeface="+mn-ea"/>
                <a:cs typeface="+mn-cs"/>
              </a:rPr>
            </a:br>
            <a:endParaRPr lang="en-US" dirty="0"/>
          </a:p>
        </p:txBody>
      </p:sp>
      <p:sp>
        <p:nvSpPr>
          <p:cNvPr id="3" name="Rectangle 2"/>
          <p:cNvSpPr/>
          <p:nvPr/>
        </p:nvSpPr>
        <p:spPr>
          <a:xfrm>
            <a:off x="386255" y="2712154"/>
            <a:ext cx="4572000" cy="1200329"/>
          </a:xfrm>
          <a:prstGeom prst="rect">
            <a:avLst/>
          </a:prstGeom>
        </p:spPr>
        <p:txBody>
          <a:bodyPr>
            <a:spAutoFit/>
          </a:bodyPr>
          <a:lstStyle/>
          <a:p>
            <a:pPr marL="257175" indent="-257175" eaLnBrk="0" fontAlgn="base" hangingPunct="0">
              <a:spcBef>
                <a:spcPct val="20000"/>
              </a:spcBef>
              <a:spcAft>
                <a:spcPct val="0"/>
              </a:spcAft>
              <a:buFontTx/>
              <a:buChar char="•"/>
            </a:pPr>
            <a:r>
              <a:rPr lang="en-US" altLang="en-US" sz="2400" kern="0" dirty="0">
                <a:solidFill>
                  <a:srgbClr val="000066"/>
                </a:solidFill>
                <a:latin typeface="Arial"/>
              </a:rPr>
              <a:t>Step ladders are designed for use in an opened-and-locked position. </a:t>
            </a:r>
          </a:p>
        </p:txBody>
      </p:sp>
      <p:pic>
        <p:nvPicPr>
          <p:cNvPr id="10" name="Picture 6" descr="worker on A frame ladd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05400" y="2209800"/>
            <a:ext cx="2614613" cy="256355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230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lvl="0" defTabSz="685800">
              <a:spcBef>
                <a:spcPts val="0"/>
              </a:spcBef>
              <a:defRPr/>
            </a:pPr>
            <a:r>
              <a:rPr lang="en-US" sz="3000" b="1" kern="0" dirty="0">
                <a:solidFill>
                  <a:srgbClr val="000066"/>
                </a:solidFill>
                <a:effectLst>
                  <a:outerShdw blurRad="38100" dist="38100" dir="2700000" algn="tl">
                    <a:srgbClr val="C0C0C0"/>
                  </a:outerShdw>
                </a:effectLst>
                <a:latin typeface="Arial"/>
                <a:ea typeface="+mn-ea"/>
                <a:cs typeface="+mn-cs"/>
              </a:rPr>
              <a:t>Step Ladders Hazard</a:t>
            </a:r>
            <a:br>
              <a:rPr lang="en-US" sz="1350" kern="0" dirty="0">
                <a:solidFill>
                  <a:sysClr val="windowText" lastClr="000000"/>
                </a:solidFill>
                <a:latin typeface="Calibri"/>
                <a:ea typeface="+mn-ea"/>
                <a:cs typeface="+mn-cs"/>
              </a:rPr>
            </a:br>
            <a:endParaRPr lang="en-US" dirty="0"/>
          </a:p>
        </p:txBody>
      </p:sp>
      <p:sp>
        <p:nvSpPr>
          <p:cNvPr id="8" name="Content Placeholder 7"/>
          <p:cNvSpPr>
            <a:spLocks noGrp="1"/>
          </p:cNvSpPr>
          <p:nvPr>
            <p:ph idx="1"/>
          </p:nvPr>
        </p:nvSpPr>
        <p:spPr>
          <a:xfrm>
            <a:off x="381000" y="1523999"/>
            <a:ext cx="8229600" cy="4419601"/>
          </a:xfrm>
        </p:spPr>
        <p:txBody>
          <a:bodyPr/>
          <a:lstStyle/>
          <a:p>
            <a:r>
              <a:rPr lang="en-US" altLang="en-US" kern="0" dirty="0">
                <a:solidFill>
                  <a:srgbClr val="000066"/>
                </a:solidFill>
                <a:latin typeface="Arial"/>
              </a:rPr>
              <a:t>Do </a:t>
            </a:r>
            <a:r>
              <a:rPr lang="en-US" altLang="en-US" b="1" u="sng" kern="0" dirty="0">
                <a:solidFill>
                  <a:srgbClr val="000066"/>
                </a:solidFill>
                <a:latin typeface="Arial"/>
              </a:rPr>
              <a:t>NOT</a:t>
            </a:r>
            <a:r>
              <a:rPr lang="en-US" altLang="en-US" kern="0" dirty="0">
                <a:solidFill>
                  <a:srgbClr val="000066"/>
                </a:solidFill>
                <a:latin typeface="Arial"/>
              </a:rPr>
              <a:t> use a step ladder that is folded or in a leaning position.</a:t>
            </a:r>
          </a:p>
          <a:p>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34</a:t>
            </a:fld>
            <a:endParaRPr lang="en-US"/>
          </a:p>
        </p:txBody>
      </p:sp>
      <p:pic>
        <p:nvPicPr>
          <p:cNvPr id="11" name="Picture 5" descr="imprpoer ladder us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0" y="2286000"/>
            <a:ext cx="2971800" cy="260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9452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533400" y="4572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Proper Height of Stepladders</a:t>
            </a:r>
            <a:br>
              <a:rPr lang="en-US" sz="1350" b="0" kern="0" dirty="0">
                <a:solidFill>
                  <a:sysClr val="windowText" lastClr="000000"/>
                </a:solidFill>
                <a:latin typeface="Calibri"/>
                <a:ea typeface="+mn-ea"/>
                <a:cs typeface="+mn-cs"/>
              </a:rPr>
            </a:br>
            <a:endParaRPr lang="en-US" dirty="0"/>
          </a:p>
        </p:txBody>
      </p:sp>
      <p:sp>
        <p:nvSpPr>
          <p:cNvPr id="3" name="Rectangle 2"/>
          <p:cNvSpPr/>
          <p:nvPr/>
        </p:nvSpPr>
        <p:spPr>
          <a:xfrm>
            <a:off x="533400" y="1927093"/>
            <a:ext cx="2819400" cy="2308324"/>
          </a:xfrm>
          <a:prstGeom prst="rect">
            <a:avLst/>
          </a:prstGeom>
        </p:spPr>
        <p:txBody>
          <a:bodyPr wrap="square">
            <a:spAutoFit/>
          </a:bodyPr>
          <a:lstStyle/>
          <a:p>
            <a:pPr lvl="0" eaLnBrk="0" fontAlgn="base" hangingPunct="0">
              <a:spcBef>
                <a:spcPct val="0"/>
              </a:spcBef>
              <a:spcAft>
                <a:spcPct val="0"/>
              </a:spcAft>
            </a:pPr>
            <a:r>
              <a:rPr lang="en-US" altLang="en-US" sz="2400" dirty="0">
                <a:solidFill>
                  <a:srgbClr val="000066"/>
                </a:solidFill>
                <a:latin typeface="Arial" panose="020B0604020202020204" pitchFamily="34" charset="0"/>
              </a:rPr>
              <a:t>Choose a step ladder that is no more than 4ft. Shorter than the</a:t>
            </a:r>
          </a:p>
          <a:p>
            <a:pPr lvl="0" eaLnBrk="0" fontAlgn="base" hangingPunct="0">
              <a:spcBef>
                <a:spcPct val="0"/>
              </a:spcBef>
              <a:spcAft>
                <a:spcPct val="0"/>
              </a:spcAft>
            </a:pPr>
            <a:r>
              <a:rPr lang="en-US" altLang="en-US" sz="2400" dirty="0">
                <a:solidFill>
                  <a:srgbClr val="000066"/>
                </a:solidFill>
                <a:latin typeface="Arial" panose="020B0604020202020204" pitchFamily="34" charset="0"/>
              </a:rPr>
              <a:t>height you want to reach.</a:t>
            </a:r>
          </a:p>
        </p:txBody>
      </p:sp>
      <p:pic>
        <p:nvPicPr>
          <p:cNvPr id="10" name="Picture 7" descr="Proper Height of Stepladders&#10;"/>
          <p:cNvPicPr>
            <a:picLocks noChangeAspect="1" noChangeArrowheads="1"/>
          </p:cNvPicPr>
          <p:nvPr/>
        </p:nvPicPr>
        <p:blipFill>
          <a:blip r:embed="rId2" cstate="email">
            <a:extLst>
              <a:ext uri="{28A0092B-C50C-407E-A947-70E740481C1C}">
                <a14:useLocalDpi xmlns:a14="http://schemas.microsoft.com/office/drawing/2010/main"/>
              </a:ext>
            </a:extLst>
          </a:blip>
          <a:srcRect b="6783"/>
          <a:stretch>
            <a:fillRect/>
          </a:stretch>
        </p:blipFill>
        <p:spPr bwMode="auto">
          <a:xfrm>
            <a:off x="3657600" y="1600200"/>
            <a:ext cx="4359165" cy="2962111"/>
          </a:xfrm>
          <a:prstGeom prst="rect">
            <a:avLst/>
          </a:prstGeom>
          <a:solidFill>
            <a:srgbClr val="FFFFFF"/>
          </a:solidFill>
          <a:ln w="76200" cmpd="tri" algn="ctr">
            <a:solidFill>
              <a:srgbClr val="000000"/>
            </a:solidFill>
            <a:miter lim="800000"/>
            <a:headEnd/>
            <a:tailEnd/>
          </a:ln>
        </p:spPr>
      </p:pic>
    </p:spTree>
    <p:extLst>
      <p:ext uri="{BB962C8B-B14F-4D97-AF65-F5344CB8AC3E}">
        <p14:creationId xmlns:p14="http://schemas.microsoft.com/office/powerpoint/2010/main" val="6226072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609600" y="5334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Maintain a Safe Position on Ladders</a:t>
            </a:r>
            <a:br>
              <a:rPr lang="en-US" sz="1350" b="0" kern="0" dirty="0">
                <a:solidFill>
                  <a:sysClr val="windowText" lastClr="000000"/>
                </a:solidFill>
                <a:latin typeface="Calibri"/>
                <a:ea typeface="+mn-ea"/>
                <a:cs typeface="+mn-cs"/>
              </a:rPr>
            </a:br>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36</a:t>
            </a:fld>
            <a:endParaRPr lang="en-US"/>
          </a:p>
        </p:txBody>
      </p:sp>
      <p:sp>
        <p:nvSpPr>
          <p:cNvPr id="3" name="Rectangle 2"/>
          <p:cNvSpPr/>
          <p:nvPr/>
        </p:nvSpPr>
        <p:spPr>
          <a:xfrm>
            <a:off x="1371600" y="1600200"/>
            <a:ext cx="6534807" cy="3859518"/>
          </a:xfrm>
          <a:prstGeom prst="rect">
            <a:avLst/>
          </a:prstGeom>
        </p:spPr>
        <p:txBody>
          <a:bodyPr wrap="square">
            <a:spAutoFit/>
          </a:bodyPr>
          <a:lstStyle/>
          <a:p>
            <a:pPr marL="257175" indent="-257175" eaLnBrk="0" fontAlgn="base" hangingPunct="0">
              <a:spcBef>
                <a:spcPct val="20000"/>
              </a:spcBef>
              <a:spcAft>
                <a:spcPct val="0"/>
              </a:spcAft>
              <a:buFontTx/>
              <a:buChar char="•"/>
            </a:pPr>
            <a:r>
              <a:rPr lang="en-US" altLang="en-US" sz="2400" kern="0" dirty="0">
                <a:solidFill>
                  <a:srgbClr val="000066"/>
                </a:solidFill>
                <a:latin typeface="Arial"/>
              </a:rPr>
              <a:t>Face the ladder when ascending or descending.</a:t>
            </a:r>
          </a:p>
          <a:p>
            <a:pPr marL="257175" indent="-257175" eaLnBrk="0" fontAlgn="base" hangingPunct="0">
              <a:spcBef>
                <a:spcPct val="20000"/>
              </a:spcBef>
              <a:spcAft>
                <a:spcPct val="0"/>
              </a:spcAft>
              <a:buFontTx/>
              <a:buChar char="•"/>
            </a:pPr>
            <a:endParaRPr lang="en-US" altLang="en-US" sz="2400" kern="0" dirty="0">
              <a:solidFill>
                <a:srgbClr val="000066"/>
              </a:solidFill>
              <a:latin typeface="Arial"/>
            </a:endParaRP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Maintain three points of contact at all times.</a:t>
            </a:r>
          </a:p>
          <a:p>
            <a:pPr marL="257175" indent="-257175" eaLnBrk="0" fontAlgn="base" hangingPunct="0">
              <a:spcBef>
                <a:spcPct val="20000"/>
              </a:spcBef>
              <a:spcAft>
                <a:spcPct val="0"/>
              </a:spcAft>
              <a:buFontTx/>
              <a:buChar char="•"/>
            </a:pPr>
            <a:endParaRPr lang="en-US" altLang="en-US" sz="2400" kern="0" dirty="0">
              <a:solidFill>
                <a:srgbClr val="000066"/>
              </a:solidFill>
              <a:latin typeface="Arial"/>
            </a:endParaRP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Keep your body centered on the ladder.</a:t>
            </a:r>
          </a:p>
          <a:p>
            <a:pPr marL="257175" indent="-257175" eaLnBrk="0" fontAlgn="base" hangingPunct="0">
              <a:spcBef>
                <a:spcPct val="20000"/>
              </a:spcBef>
              <a:spcAft>
                <a:spcPct val="0"/>
              </a:spcAft>
              <a:buFontTx/>
              <a:buChar char="•"/>
            </a:pPr>
            <a:endParaRPr lang="en-US" altLang="en-US" sz="2400" kern="0" dirty="0">
              <a:solidFill>
                <a:srgbClr val="000066"/>
              </a:solidFill>
              <a:latin typeface="Arial"/>
            </a:endParaRP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Never let your belt buckle pass either side rail.</a:t>
            </a:r>
          </a:p>
        </p:txBody>
      </p:sp>
    </p:spTree>
    <p:extLst>
      <p:ext uri="{BB962C8B-B14F-4D97-AF65-F5344CB8AC3E}">
        <p14:creationId xmlns:p14="http://schemas.microsoft.com/office/powerpoint/2010/main" val="3207921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a:xfrm>
            <a:off x="454819" y="4572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Maintain a Safe Position on a Ladder</a:t>
            </a:r>
            <a:endParaRPr lang="en-US" sz="1350" b="0" kern="0" dirty="0">
              <a:solidFill>
                <a:sysClr val="windowText" lastClr="000000"/>
              </a:solidFill>
              <a:latin typeface="Calibri"/>
              <a:ea typeface="+mn-ea"/>
              <a:cs typeface="+mn-cs"/>
            </a:endParaRPr>
          </a:p>
        </p:txBody>
      </p:sp>
      <p:sp>
        <p:nvSpPr>
          <p:cNvPr id="5" name="Slide Number Placeholder 4"/>
          <p:cNvSpPr>
            <a:spLocks noGrp="1"/>
          </p:cNvSpPr>
          <p:nvPr>
            <p:ph type="sldNum" sz="quarter" idx="4"/>
          </p:nvPr>
        </p:nvSpPr>
        <p:spPr/>
        <p:txBody>
          <a:bodyPr/>
          <a:lstStyle/>
          <a:p>
            <a:fld id="{83E94348-21A6-41D3-A129-60A65FFBB42D}" type="slidenum">
              <a:rPr lang="en-US" smtClean="0"/>
              <a:pPr/>
              <a:t>37</a:t>
            </a:fld>
            <a:endParaRPr lang="en-US"/>
          </a:p>
        </p:txBody>
      </p:sp>
      <p:pic>
        <p:nvPicPr>
          <p:cNvPr id="10" name="Picture 4" descr="Fall Protection Handbook; Video Shoot (Phoenix) 16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43200" y="1828800"/>
            <a:ext cx="3216151"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0134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609600" y="7620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Ladder Inspections</a:t>
            </a:r>
            <a:br>
              <a:rPr lang="en-US" sz="1350" b="0" kern="0" dirty="0">
                <a:solidFill>
                  <a:sysClr val="windowText" lastClr="000000"/>
                </a:solidFill>
                <a:latin typeface="Calibri"/>
                <a:ea typeface="+mn-ea"/>
                <a:cs typeface="+mn-cs"/>
              </a:rPr>
            </a:br>
            <a:endParaRPr lang="en-US" dirty="0"/>
          </a:p>
        </p:txBody>
      </p:sp>
      <p:sp>
        <p:nvSpPr>
          <p:cNvPr id="3" name="Rectangle 2"/>
          <p:cNvSpPr/>
          <p:nvPr/>
        </p:nvSpPr>
        <p:spPr>
          <a:xfrm>
            <a:off x="333383" y="2325845"/>
            <a:ext cx="4572000" cy="2031325"/>
          </a:xfrm>
          <a:prstGeom prst="rect">
            <a:avLst/>
          </a:prstGeom>
        </p:spPr>
        <p:txBody>
          <a:bodyPr>
            <a:spAutoFit/>
          </a:bodyPr>
          <a:lstStyle/>
          <a:p>
            <a:pPr marL="257175" indent="-257175" fontAlgn="base">
              <a:lnSpc>
                <a:spcPct val="80000"/>
              </a:lnSpc>
              <a:spcBef>
                <a:spcPct val="20000"/>
              </a:spcBef>
              <a:spcAft>
                <a:spcPct val="0"/>
              </a:spcAft>
              <a:buFontTx/>
              <a:buChar char="•"/>
            </a:pPr>
            <a:r>
              <a:rPr lang="en-US" altLang="en-US" kern="0" dirty="0">
                <a:solidFill>
                  <a:srgbClr val="002060"/>
                </a:solidFill>
                <a:latin typeface="Arial"/>
              </a:rPr>
              <a:t>Ladders</a:t>
            </a:r>
            <a:r>
              <a:rPr lang="en-US" altLang="en-US" kern="0" dirty="0">
                <a:solidFill>
                  <a:srgbClr val="000066"/>
                </a:solidFill>
                <a:latin typeface="Arial"/>
              </a:rPr>
              <a:t> must be inspected before each use.</a:t>
            </a:r>
          </a:p>
          <a:p>
            <a:pPr marL="257175" indent="-257175" fontAlgn="base">
              <a:lnSpc>
                <a:spcPct val="80000"/>
              </a:lnSpc>
              <a:spcBef>
                <a:spcPct val="20000"/>
              </a:spcBef>
              <a:spcAft>
                <a:spcPct val="0"/>
              </a:spcAft>
              <a:buFontTx/>
              <a:buChar char="•"/>
            </a:pPr>
            <a:r>
              <a:rPr lang="en-US" altLang="en-US" kern="0" dirty="0">
                <a:solidFill>
                  <a:srgbClr val="000066"/>
                </a:solidFill>
                <a:latin typeface="Arial"/>
              </a:rPr>
              <a:t>Broken or weak ladders or ladders that are not stable must be marked or tagged as defective and taken out of service.</a:t>
            </a:r>
          </a:p>
          <a:p>
            <a:pPr marL="257175" indent="-257175" fontAlgn="base">
              <a:lnSpc>
                <a:spcPct val="80000"/>
              </a:lnSpc>
              <a:spcBef>
                <a:spcPct val="20000"/>
              </a:spcBef>
              <a:spcAft>
                <a:spcPct val="0"/>
              </a:spcAft>
              <a:buFontTx/>
              <a:buChar char="•"/>
            </a:pPr>
            <a:r>
              <a:rPr lang="en-US" altLang="en-US" kern="0" dirty="0">
                <a:solidFill>
                  <a:srgbClr val="000066"/>
                </a:solidFill>
                <a:latin typeface="Arial"/>
              </a:rPr>
              <a:t>Look for cracks and weak points.</a:t>
            </a:r>
          </a:p>
          <a:p>
            <a:pPr marL="257175" indent="-257175" fontAlgn="base">
              <a:lnSpc>
                <a:spcPct val="80000"/>
              </a:lnSpc>
              <a:spcBef>
                <a:spcPct val="20000"/>
              </a:spcBef>
              <a:spcAft>
                <a:spcPct val="0"/>
              </a:spcAft>
              <a:buFontTx/>
              <a:buChar char="•"/>
            </a:pPr>
            <a:r>
              <a:rPr lang="en-US" altLang="en-US" kern="0" dirty="0">
                <a:solidFill>
                  <a:srgbClr val="000066"/>
                </a:solidFill>
                <a:latin typeface="Arial"/>
              </a:rPr>
              <a:t>Competent person must periodically inspect ladders.</a:t>
            </a:r>
          </a:p>
        </p:txBody>
      </p:sp>
      <p:pic>
        <p:nvPicPr>
          <p:cNvPr id="10" name="Picture 13" descr="Fall Protection Handbook; Video Shoot (Winchester Homes) 05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05400" y="1828800"/>
            <a:ext cx="3028950" cy="319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526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378431" y="533400"/>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Ladder Inspection, continued</a:t>
            </a:r>
            <a:br>
              <a:rPr lang="en-US" sz="1350" b="0" kern="0" dirty="0">
                <a:solidFill>
                  <a:sysClr val="windowText" lastClr="000000"/>
                </a:solidFill>
                <a:latin typeface="Calibri"/>
                <a:ea typeface="+mn-ea"/>
                <a:cs typeface="+mn-cs"/>
              </a:rPr>
            </a:br>
            <a:endParaRPr lang="en-US" dirty="0"/>
          </a:p>
        </p:txBody>
      </p:sp>
      <p:sp>
        <p:nvSpPr>
          <p:cNvPr id="5" name="Slide Number Placeholder 4"/>
          <p:cNvSpPr>
            <a:spLocks noGrp="1"/>
          </p:cNvSpPr>
          <p:nvPr>
            <p:ph type="sldNum" sz="quarter" idx="4"/>
          </p:nvPr>
        </p:nvSpPr>
        <p:spPr/>
        <p:txBody>
          <a:bodyPr/>
          <a:lstStyle/>
          <a:p>
            <a:fld id="{83E94348-21A6-41D3-A129-60A65FFBB42D}" type="slidenum">
              <a:rPr lang="en-US" smtClean="0"/>
              <a:pPr/>
              <a:t>39</a:t>
            </a:fld>
            <a:endParaRPr lang="en-US"/>
          </a:p>
        </p:txBody>
      </p:sp>
      <p:pic>
        <p:nvPicPr>
          <p:cNvPr id="6" name="Content Placeholder 5" descr="inspection"/>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2057400" y="1524000"/>
            <a:ext cx="5066963" cy="3810000"/>
          </a:xfrm>
          <a:prstGeom prst="rect">
            <a:avLst/>
          </a:prstGeom>
        </p:spPr>
      </p:pic>
    </p:spTree>
    <p:extLst>
      <p:ext uri="{BB962C8B-B14F-4D97-AF65-F5344CB8AC3E}">
        <p14:creationId xmlns:p14="http://schemas.microsoft.com/office/powerpoint/2010/main" val="2679646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a:xfrm>
            <a:off x="457200" y="419321"/>
            <a:ext cx="7772400" cy="533399"/>
          </a:xfrm>
        </p:spPr>
        <p:txBody>
          <a:bodyPr/>
          <a:lstStyle/>
          <a:p>
            <a:pPr lvl="0" algn="l" defTabSz="685800">
              <a:spcBef>
                <a:spcPts val="0"/>
              </a:spcBef>
              <a:defRPr/>
            </a:pPr>
            <a:r>
              <a:rPr lang="en-US" sz="3000" kern="0" dirty="0">
                <a:solidFill>
                  <a:srgbClr val="002060"/>
                </a:solidFill>
                <a:effectLst>
                  <a:outerShdw blurRad="38100" dist="38100" dir="2700000" algn="tl">
                    <a:srgbClr val="C0C0C0"/>
                  </a:outerShdw>
                </a:effectLst>
                <a:latin typeface="Arial"/>
                <a:ea typeface="+mn-ea"/>
                <a:cs typeface="+mn-cs"/>
              </a:rPr>
              <a:t>Review</a:t>
            </a:r>
            <a:r>
              <a:rPr lang="en-US" sz="3000" kern="0" dirty="0">
                <a:solidFill>
                  <a:srgbClr val="000066"/>
                </a:solidFill>
                <a:effectLst>
                  <a:outerShdw blurRad="38100" dist="38100" dir="2700000" algn="tl">
                    <a:srgbClr val="C0C0C0"/>
                  </a:outerShdw>
                </a:effectLst>
                <a:latin typeface="Arial"/>
                <a:ea typeface="+mn-ea"/>
                <a:cs typeface="+mn-cs"/>
              </a:rPr>
              <a:t> the Safety Labels on the Ladder</a:t>
            </a:r>
            <a:br>
              <a:rPr lang="en-US" sz="1350" b="0" kern="0" dirty="0">
                <a:solidFill>
                  <a:sysClr val="windowText" lastClr="000000"/>
                </a:solidFill>
                <a:latin typeface="Calibri"/>
                <a:ea typeface="+mn-ea"/>
                <a:cs typeface="+mn-cs"/>
              </a:rPr>
            </a:br>
            <a:endParaRPr lang="en-US" dirty="0"/>
          </a:p>
        </p:txBody>
      </p:sp>
      <p:pic>
        <p:nvPicPr>
          <p:cNvPr id="11" name="Picture 2" descr="Review the Safety Labels on the Ladder&#1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4210" y="1981200"/>
            <a:ext cx="2992965" cy="304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Review the Safety Labels on the Ladder&#1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5400" y="1958083"/>
            <a:ext cx="2909714" cy="304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805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EDEF737-D182-4648-A899-EDF7C73B06A9}"/>
              </a:ext>
            </a:extLst>
          </p:cNvPr>
          <p:cNvSpPr>
            <a:spLocks noGrp="1"/>
          </p:cNvSpPr>
          <p:nvPr>
            <p:ph type="ctrTitle"/>
          </p:nvPr>
        </p:nvSpPr>
        <p:spPr>
          <a:xfrm>
            <a:off x="685800" y="530561"/>
            <a:ext cx="7772400" cy="533399"/>
          </a:xfrm>
        </p:spPr>
        <p:txBody>
          <a:bodyPr/>
          <a:lstStyle/>
          <a:p>
            <a:r>
              <a:rPr lang="en-US" altLang="en-US" kern="0" dirty="0">
                <a:solidFill>
                  <a:srgbClr val="002060"/>
                </a:solidFill>
                <a:latin typeface="Arial"/>
              </a:rPr>
              <a:t>Additional</a:t>
            </a:r>
            <a:r>
              <a:rPr lang="en-US" altLang="en-US" kern="0" dirty="0">
                <a:solidFill>
                  <a:srgbClr val="000066"/>
                </a:solidFill>
                <a:latin typeface="Arial"/>
              </a:rPr>
              <a:t> Safe Work Practices: Ladders</a:t>
            </a:r>
            <a:br>
              <a:rPr lang="en-US" sz="1100" kern="0" dirty="0">
                <a:solidFill>
                  <a:sysClr val="windowText" lastClr="000000"/>
                </a:solidFill>
              </a:rPr>
            </a:br>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41</a:t>
            </a:fld>
            <a:endParaRPr lang="en-US"/>
          </a:p>
        </p:txBody>
      </p:sp>
      <p:sp>
        <p:nvSpPr>
          <p:cNvPr id="3" name="Rectangle 2"/>
          <p:cNvSpPr/>
          <p:nvPr/>
        </p:nvSpPr>
        <p:spPr>
          <a:xfrm>
            <a:off x="1752600" y="1752600"/>
            <a:ext cx="6124904" cy="3194721"/>
          </a:xfrm>
          <a:prstGeom prst="rect">
            <a:avLst/>
          </a:prstGeom>
        </p:spPr>
        <p:txBody>
          <a:bodyPr wrap="square">
            <a:spAutoFit/>
          </a:bodyPr>
          <a:lstStyle/>
          <a:p>
            <a:pPr marL="257175" indent="-257175" eaLnBrk="0" fontAlgn="base" hangingPunct="0">
              <a:spcBef>
                <a:spcPct val="20000"/>
              </a:spcBef>
              <a:spcAft>
                <a:spcPct val="0"/>
              </a:spcAft>
              <a:buFontTx/>
              <a:buChar char="•"/>
            </a:pPr>
            <a:r>
              <a:rPr lang="en-US" altLang="en-US" sz="2400" kern="0" dirty="0">
                <a:solidFill>
                  <a:srgbClr val="000066"/>
                </a:solidFill>
                <a:latin typeface="Arial"/>
              </a:rPr>
              <a:t>Extension ladders should not be separated to create two ladders.</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Keep the areas around the tops and bottoms of all ladders clear to prevent trip-and-fall hazards.</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Avoid setting ladders up in high traffic areas or barricade the area around ladder.</a:t>
            </a:r>
          </a:p>
        </p:txBody>
      </p:sp>
    </p:spTree>
    <p:extLst>
      <p:ext uri="{BB962C8B-B14F-4D97-AF65-F5344CB8AC3E}">
        <p14:creationId xmlns:p14="http://schemas.microsoft.com/office/powerpoint/2010/main" val="35442325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BCEBEF-357D-4DB7-9518-66259CD900A2}"/>
              </a:ext>
            </a:extLst>
          </p:cNvPr>
          <p:cNvSpPr>
            <a:spLocks noGrp="1"/>
          </p:cNvSpPr>
          <p:nvPr>
            <p:ph type="ctrTitle"/>
          </p:nvPr>
        </p:nvSpPr>
        <p:spPr>
          <a:xfrm>
            <a:off x="733481" y="564179"/>
            <a:ext cx="7772400" cy="533399"/>
          </a:xfrm>
        </p:spPr>
        <p:txBody>
          <a:bodyPr/>
          <a:lstStyle/>
          <a:p>
            <a:r>
              <a:rPr lang="en-US" kern="0" dirty="0">
                <a:solidFill>
                  <a:srgbClr val="002060"/>
                </a:solidFill>
                <a:latin typeface="Arial"/>
              </a:rPr>
              <a:t>Additional</a:t>
            </a:r>
            <a:r>
              <a:rPr lang="en-US" kern="0" dirty="0">
                <a:solidFill>
                  <a:srgbClr val="000066"/>
                </a:solidFill>
                <a:latin typeface="Arial"/>
              </a:rPr>
              <a:t> Work Practices: Ladder Safety</a:t>
            </a:r>
            <a:br>
              <a:rPr lang="en-US" sz="1100" kern="0" dirty="0">
                <a:solidFill>
                  <a:sysClr val="windowText" lastClr="000000"/>
                </a:solidFill>
              </a:rPr>
            </a:br>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42</a:t>
            </a:fld>
            <a:endParaRPr lang="en-US"/>
          </a:p>
        </p:txBody>
      </p:sp>
      <p:sp>
        <p:nvSpPr>
          <p:cNvPr id="3" name="Rectangle 2"/>
          <p:cNvSpPr/>
          <p:nvPr/>
        </p:nvSpPr>
        <p:spPr>
          <a:xfrm>
            <a:off x="1446871" y="1600200"/>
            <a:ext cx="6345621" cy="3194721"/>
          </a:xfrm>
          <a:prstGeom prst="rect">
            <a:avLst/>
          </a:prstGeom>
        </p:spPr>
        <p:txBody>
          <a:bodyPr wrap="square">
            <a:spAutoFit/>
          </a:bodyPr>
          <a:lstStyle/>
          <a:p>
            <a:pPr marL="257175" indent="-257175" eaLnBrk="0" fontAlgn="base" hangingPunct="0">
              <a:spcBef>
                <a:spcPct val="20000"/>
              </a:spcBef>
              <a:spcAft>
                <a:spcPct val="0"/>
              </a:spcAft>
              <a:buFontTx/>
              <a:buChar char="•"/>
            </a:pPr>
            <a:r>
              <a:rPr lang="en-US" altLang="en-US" sz="2400" kern="0" dirty="0">
                <a:solidFill>
                  <a:srgbClr val="000066"/>
                </a:solidFill>
                <a:latin typeface="Arial"/>
              </a:rPr>
              <a:t>Ladders must be kept free of oil, grease, and other slipping hazards.</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Consider using a rope to raise/lower materials instead of carrying items while climbing a ladder.</a:t>
            </a:r>
          </a:p>
          <a:p>
            <a:pPr marL="257175" indent="-257175" eaLnBrk="0" fontAlgn="base" hangingPunct="0">
              <a:spcBef>
                <a:spcPct val="20000"/>
              </a:spcBef>
              <a:spcAft>
                <a:spcPct val="0"/>
              </a:spcAft>
              <a:buFontTx/>
              <a:buChar char="•"/>
            </a:pPr>
            <a:r>
              <a:rPr lang="en-US" altLang="en-US" sz="2400" kern="0" dirty="0">
                <a:solidFill>
                  <a:srgbClr val="000066"/>
                </a:solidFill>
                <a:latin typeface="Arial"/>
              </a:rPr>
              <a:t>Do </a:t>
            </a:r>
            <a:r>
              <a:rPr lang="en-US" altLang="en-US" sz="2400" b="1" u="sng" kern="0" dirty="0">
                <a:solidFill>
                  <a:srgbClr val="000066"/>
                </a:solidFill>
                <a:latin typeface="Arial"/>
              </a:rPr>
              <a:t>NOT</a:t>
            </a:r>
            <a:r>
              <a:rPr lang="en-US" altLang="en-US" sz="2400" kern="0" dirty="0">
                <a:solidFill>
                  <a:srgbClr val="000066"/>
                </a:solidFill>
                <a:latin typeface="Arial"/>
              </a:rPr>
              <a:t> use metal or aluminum ladders near exposed energized electrical equipment.</a:t>
            </a:r>
          </a:p>
        </p:txBody>
      </p:sp>
    </p:spTree>
    <p:extLst>
      <p:ext uri="{BB962C8B-B14F-4D97-AF65-F5344CB8AC3E}">
        <p14:creationId xmlns:p14="http://schemas.microsoft.com/office/powerpoint/2010/main" val="5819657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8D1750A-0C95-457C-9223-D9F155517CAB}"/>
              </a:ext>
            </a:extLst>
          </p:cNvPr>
          <p:cNvSpPr>
            <a:spLocks noGrp="1"/>
          </p:cNvSpPr>
          <p:nvPr>
            <p:ph type="ctrTitle"/>
          </p:nvPr>
        </p:nvSpPr>
        <p:spPr>
          <a:xfrm>
            <a:off x="838200" y="457200"/>
            <a:ext cx="7772400" cy="533399"/>
          </a:xfrm>
        </p:spPr>
        <p:txBody>
          <a:bodyPr/>
          <a:lstStyle/>
          <a:p>
            <a:r>
              <a:rPr lang="en-US" dirty="0"/>
              <a:t>Workshop</a:t>
            </a:r>
          </a:p>
        </p:txBody>
      </p:sp>
      <p:sp>
        <p:nvSpPr>
          <p:cNvPr id="5" name="Slide Number Placeholder 4"/>
          <p:cNvSpPr>
            <a:spLocks noGrp="1"/>
          </p:cNvSpPr>
          <p:nvPr>
            <p:ph type="sldNum" sz="quarter" idx="4"/>
          </p:nvPr>
        </p:nvSpPr>
        <p:spPr/>
        <p:txBody>
          <a:bodyPr/>
          <a:lstStyle/>
          <a:p>
            <a:fld id="{83E94348-21A6-41D3-A129-60A65FFBB42D}" type="slidenum">
              <a:rPr lang="en-US" smtClean="0"/>
              <a:pPr/>
              <a:t>43</a:t>
            </a:fld>
            <a:endParaRPr lang="en-US"/>
          </a:p>
        </p:txBody>
      </p:sp>
      <p:sp>
        <p:nvSpPr>
          <p:cNvPr id="2" name="Rectangle 1"/>
          <p:cNvSpPr/>
          <p:nvPr/>
        </p:nvSpPr>
        <p:spPr>
          <a:xfrm>
            <a:off x="3048000" y="1828800"/>
            <a:ext cx="3048785" cy="2529923"/>
          </a:xfrm>
          <a:prstGeom prst="rect">
            <a:avLst/>
          </a:prstGeom>
        </p:spPr>
        <p:txBody>
          <a:bodyPr wrap="square">
            <a:spAutoFit/>
          </a:bodyPr>
          <a:lstStyle/>
          <a:p>
            <a:pPr lvl="0" eaLnBrk="0" fontAlgn="base" hangingPunct="0">
              <a:spcBef>
                <a:spcPct val="20000"/>
              </a:spcBef>
              <a:spcAft>
                <a:spcPct val="0"/>
              </a:spcAft>
            </a:pPr>
            <a:r>
              <a:rPr lang="en-US" altLang="en-US" sz="4950" kern="0" dirty="0">
                <a:solidFill>
                  <a:srgbClr val="000066"/>
                </a:solidFill>
                <a:latin typeface="Arial"/>
              </a:rPr>
              <a:t>Section 4:</a:t>
            </a:r>
          </a:p>
          <a:p>
            <a:pPr lvl="0" eaLnBrk="0" fontAlgn="base" hangingPunct="0">
              <a:spcBef>
                <a:spcPct val="20000"/>
              </a:spcBef>
              <a:spcAft>
                <a:spcPct val="0"/>
              </a:spcAft>
            </a:pPr>
            <a:r>
              <a:rPr lang="en-US" altLang="en-US" sz="4950" kern="0" dirty="0">
                <a:solidFill>
                  <a:srgbClr val="000066"/>
                </a:solidFill>
                <a:latin typeface="Arial"/>
              </a:rPr>
              <a:t>   Group Workshop </a:t>
            </a:r>
          </a:p>
        </p:txBody>
      </p:sp>
    </p:spTree>
    <p:extLst>
      <p:ext uri="{BB962C8B-B14F-4D97-AF65-F5344CB8AC3E}">
        <p14:creationId xmlns:p14="http://schemas.microsoft.com/office/powerpoint/2010/main" val="2206662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609600" y="743087"/>
            <a:ext cx="7772400" cy="533399"/>
          </a:xfrm>
        </p:spPr>
        <p:txBody>
          <a:bodyPr/>
          <a:lstStyle/>
          <a:p>
            <a:pPr lvl="0" algn="l" defTabSz="685800">
              <a:spcBef>
                <a:spcPts val="0"/>
              </a:spcBef>
              <a:defRPr/>
            </a:pPr>
            <a:r>
              <a:rPr lang="en-US" sz="3000" kern="0" dirty="0">
                <a:solidFill>
                  <a:srgbClr val="000066"/>
                </a:solidFill>
                <a:effectLst>
                  <a:outerShdw blurRad="38100" dist="38100" dir="2700000" algn="tl">
                    <a:srgbClr val="C0C0C0"/>
                  </a:outerShdw>
                </a:effectLst>
                <a:latin typeface="Arial"/>
                <a:ea typeface="+mn-ea"/>
                <a:cs typeface="+mn-cs"/>
              </a:rPr>
              <a:t>Hazard Violation Workshop</a:t>
            </a:r>
            <a:br>
              <a:rPr lang="en-US" sz="1350" b="0" kern="0" dirty="0">
                <a:solidFill>
                  <a:sysClr val="windowText" lastClr="000000"/>
                </a:solidFill>
                <a:latin typeface="Calibri"/>
                <a:ea typeface="+mn-ea"/>
                <a:cs typeface="+mn-cs"/>
              </a:rPr>
            </a:br>
            <a:endParaRPr lang="en-US" dirty="0"/>
          </a:p>
        </p:txBody>
      </p:sp>
      <p:sp>
        <p:nvSpPr>
          <p:cNvPr id="6" name="Slide Number Placeholder 5"/>
          <p:cNvSpPr>
            <a:spLocks noGrp="1"/>
          </p:cNvSpPr>
          <p:nvPr>
            <p:ph type="sldNum" sz="quarter" idx="4"/>
          </p:nvPr>
        </p:nvSpPr>
        <p:spPr/>
        <p:txBody>
          <a:bodyPr/>
          <a:lstStyle/>
          <a:p>
            <a:fld id="{83E94348-21A6-41D3-A129-60A65FFBB42D}" type="slidenum">
              <a:rPr lang="en-US" smtClean="0"/>
              <a:pPr/>
              <a:t>44</a:t>
            </a:fld>
            <a:endParaRPr lang="en-US"/>
          </a:p>
        </p:txBody>
      </p:sp>
      <p:sp>
        <p:nvSpPr>
          <p:cNvPr id="3" name="Rectangle 2"/>
          <p:cNvSpPr/>
          <p:nvPr/>
        </p:nvSpPr>
        <p:spPr>
          <a:xfrm>
            <a:off x="1143000" y="1752600"/>
            <a:ext cx="7019365" cy="3046988"/>
          </a:xfrm>
          <a:prstGeom prst="rect">
            <a:avLst/>
          </a:prstGeom>
        </p:spPr>
        <p:txBody>
          <a:bodyPr wrap="square">
            <a:spAutoFit/>
          </a:bodyPr>
          <a:lstStyle/>
          <a:p>
            <a:pPr defTabSz="685800">
              <a:defRPr/>
            </a:pPr>
            <a:r>
              <a:rPr lang="en-US" altLang="en-US" sz="2400" kern="0" dirty="0">
                <a:solidFill>
                  <a:srgbClr val="000066"/>
                </a:solidFill>
                <a:latin typeface="Arial"/>
              </a:rPr>
              <a:t>Students will review a series of photographs of ladders and scaffolds in use on a jobsite. The assignment is to identify the hazards in each photo and discuss the corrective action required to correct the hazard.  (Note: Some of the photos are of correct safe work practices.) </a:t>
            </a:r>
          </a:p>
          <a:p>
            <a:pPr defTabSz="685800">
              <a:defRPr/>
            </a:pPr>
            <a:endParaRPr lang="en-US" altLang="en-US" sz="2400" kern="0" dirty="0">
              <a:solidFill>
                <a:srgbClr val="000066"/>
              </a:solidFill>
              <a:latin typeface="Arial"/>
            </a:endParaRPr>
          </a:p>
          <a:p>
            <a:pPr algn="ctr" defTabSz="685800">
              <a:defRPr/>
            </a:pPr>
            <a:r>
              <a:rPr lang="en-US" altLang="en-US" sz="2400" b="1" kern="0" dirty="0">
                <a:solidFill>
                  <a:srgbClr val="000066"/>
                </a:solidFill>
                <a:latin typeface="Arial"/>
              </a:rPr>
              <a:t>You Play OSHA! </a:t>
            </a:r>
            <a:endParaRPr lang="en-US" sz="1350" kern="0" dirty="0">
              <a:solidFill>
                <a:sysClr val="windowText" lastClr="000000"/>
              </a:solidFill>
            </a:endParaRPr>
          </a:p>
        </p:txBody>
      </p:sp>
    </p:spTree>
    <p:extLst>
      <p:ext uri="{BB962C8B-B14F-4D97-AF65-F5344CB8AC3E}">
        <p14:creationId xmlns:p14="http://schemas.microsoft.com/office/powerpoint/2010/main" val="10961449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#1</a:t>
            </a:r>
            <a:br>
              <a:rPr lang="en-US" dirty="0"/>
            </a:br>
            <a:endParaRPr lang="en-US" dirty="0"/>
          </a:p>
        </p:txBody>
      </p:sp>
      <p:pic>
        <p:nvPicPr>
          <p:cNvPr id="10" name="Content Placeholder 2" descr="photo of house with ladder on the roof "/>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28799" y="2044039"/>
            <a:ext cx="4611329" cy="30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4"/>
          </p:nvPr>
        </p:nvSpPr>
        <p:spPr/>
        <p:txBody>
          <a:bodyPr/>
          <a:lstStyle/>
          <a:p>
            <a:fld id="{83E94348-21A6-41D3-A129-60A65FFBB42D}" type="slidenum">
              <a:rPr lang="en-US" smtClean="0"/>
              <a:pPr/>
              <a:t>45</a:t>
            </a:fld>
            <a:endParaRPr lang="en-US"/>
          </a:p>
        </p:txBody>
      </p:sp>
    </p:spTree>
    <p:extLst>
      <p:ext uri="{BB962C8B-B14F-4D97-AF65-F5344CB8AC3E}">
        <p14:creationId xmlns:p14="http://schemas.microsoft.com/office/powerpoint/2010/main" val="12426450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#2</a:t>
            </a:r>
            <a:br>
              <a:rPr lang="en-US" dirty="0"/>
            </a:br>
            <a:endParaRPr lang="en-US" dirty="0"/>
          </a:p>
        </p:txBody>
      </p:sp>
      <p:pic>
        <p:nvPicPr>
          <p:cNvPr id="4" name="Content Placeholder 3" descr="old bent steel drum as scafolding "/>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286000" y="1861344"/>
            <a:ext cx="4572000" cy="3257550"/>
          </a:xfrm>
        </p:spPr>
      </p:pic>
      <p:sp>
        <p:nvSpPr>
          <p:cNvPr id="5" name="Slide Number Placeholder 4"/>
          <p:cNvSpPr>
            <a:spLocks noGrp="1"/>
          </p:cNvSpPr>
          <p:nvPr>
            <p:ph type="sldNum" sz="quarter" idx="4"/>
          </p:nvPr>
        </p:nvSpPr>
        <p:spPr/>
        <p:txBody>
          <a:bodyPr/>
          <a:lstStyle/>
          <a:p>
            <a:fld id="{83E94348-21A6-41D3-A129-60A65FFBB42D}" type="slidenum">
              <a:rPr lang="en-US" smtClean="0"/>
              <a:pPr/>
              <a:t>46</a:t>
            </a:fld>
            <a:endParaRPr lang="en-US"/>
          </a:p>
        </p:txBody>
      </p:sp>
    </p:spTree>
    <p:extLst>
      <p:ext uri="{BB962C8B-B14F-4D97-AF65-F5344CB8AC3E}">
        <p14:creationId xmlns:p14="http://schemas.microsoft.com/office/powerpoint/2010/main" val="28113562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#3</a:t>
            </a:r>
            <a:br>
              <a:rPr lang="en-US" dirty="0"/>
            </a:br>
            <a:endParaRPr lang="en-US" dirty="0"/>
          </a:p>
        </p:txBody>
      </p:sp>
      <p:pic>
        <p:nvPicPr>
          <p:cNvPr id="10" name="Picture 4" descr="proper ladder use"/>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409700" y="1860602"/>
            <a:ext cx="5879306" cy="3365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4"/>
          </p:nvPr>
        </p:nvSpPr>
        <p:spPr/>
        <p:txBody>
          <a:bodyPr/>
          <a:lstStyle/>
          <a:p>
            <a:fld id="{83E94348-21A6-41D3-A129-60A65FFBB42D}" type="slidenum">
              <a:rPr lang="en-US" smtClean="0"/>
              <a:pPr/>
              <a:t>47</a:t>
            </a:fld>
            <a:endParaRPr lang="en-US"/>
          </a:p>
        </p:txBody>
      </p:sp>
    </p:spTree>
    <p:extLst>
      <p:ext uri="{BB962C8B-B14F-4D97-AF65-F5344CB8AC3E}">
        <p14:creationId xmlns:p14="http://schemas.microsoft.com/office/powerpoint/2010/main" val="3720733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#4</a:t>
            </a:r>
            <a:br>
              <a:rPr lang="en-US" dirty="0"/>
            </a:br>
            <a:endParaRPr lang="en-US" dirty="0"/>
          </a:p>
        </p:txBody>
      </p:sp>
      <p:sp>
        <p:nvSpPr>
          <p:cNvPr id="4" name="Content Placeholder 3" hidden="1"/>
          <p:cNvSpPr>
            <a:spLocks noGrp="1"/>
          </p:cNvSpPr>
          <p:nvPr>
            <p:ph idx="1"/>
          </p:nvPr>
        </p:nvSpPr>
        <p:spPr/>
        <p:txBody>
          <a:bodyPr/>
          <a:lstStyle/>
          <a:p>
            <a:endParaRPr lang="en-US" dirty="0"/>
          </a:p>
        </p:txBody>
      </p:sp>
      <p:pic>
        <p:nvPicPr>
          <p:cNvPr id="10" name="Picture 4" descr="inproper ladder us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28800" y="866137"/>
            <a:ext cx="4686300" cy="53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4"/>
          </p:nvPr>
        </p:nvSpPr>
        <p:spPr/>
        <p:txBody>
          <a:bodyPr/>
          <a:lstStyle/>
          <a:p>
            <a:fld id="{83E94348-21A6-41D3-A129-60A65FFBB42D}" type="slidenum">
              <a:rPr lang="en-US" smtClean="0"/>
              <a:pPr/>
              <a:t>48</a:t>
            </a:fld>
            <a:endParaRPr lang="en-US"/>
          </a:p>
        </p:txBody>
      </p:sp>
    </p:spTree>
    <p:extLst>
      <p:ext uri="{BB962C8B-B14F-4D97-AF65-F5344CB8AC3E}">
        <p14:creationId xmlns:p14="http://schemas.microsoft.com/office/powerpoint/2010/main" val="18756769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#5</a:t>
            </a:r>
            <a:br>
              <a:rPr lang="en-US" dirty="0"/>
            </a:br>
            <a:endParaRPr lang="en-US" dirty="0"/>
          </a:p>
        </p:txBody>
      </p:sp>
      <p:sp>
        <p:nvSpPr>
          <p:cNvPr id="4" name="Content Placeholder 3" hidden="1"/>
          <p:cNvSpPr>
            <a:spLocks noGrp="1"/>
          </p:cNvSpPr>
          <p:nvPr>
            <p:ph idx="1"/>
          </p:nvPr>
        </p:nvSpPr>
        <p:spPr/>
        <p:txBody>
          <a:bodyPr/>
          <a:lstStyle/>
          <a:p>
            <a:endParaRPr lang="en-US"/>
          </a:p>
        </p:txBody>
      </p:sp>
      <p:pic>
        <p:nvPicPr>
          <p:cNvPr id="10" name="Picture 4" descr="hazare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0" y="1624792"/>
            <a:ext cx="4229100" cy="383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4"/>
          </p:nvPr>
        </p:nvSpPr>
        <p:spPr/>
        <p:txBody>
          <a:bodyPr/>
          <a:lstStyle/>
          <a:p>
            <a:fld id="{83E94348-21A6-41D3-A129-60A65FFBB42D}" type="slidenum">
              <a:rPr lang="en-US" smtClean="0"/>
              <a:pPr/>
              <a:t>49</a:t>
            </a:fld>
            <a:endParaRPr lang="en-US"/>
          </a:p>
        </p:txBody>
      </p:sp>
    </p:spTree>
    <p:extLst>
      <p:ext uri="{BB962C8B-B14F-4D97-AF65-F5344CB8AC3E}">
        <p14:creationId xmlns:p14="http://schemas.microsoft.com/office/powerpoint/2010/main" val="27125365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#6</a:t>
            </a:r>
            <a:br>
              <a:rPr lang="en-US" dirty="0"/>
            </a:br>
            <a:endParaRPr lang="en-US" dirty="0"/>
          </a:p>
        </p:txBody>
      </p:sp>
      <p:sp>
        <p:nvSpPr>
          <p:cNvPr id="4" name="Content Placeholder 3" hidden="1"/>
          <p:cNvSpPr>
            <a:spLocks noGrp="1"/>
          </p:cNvSpPr>
          <p:nvPr>
            <p:ph idx="1"/>
          </p:nvPr>
        </p:nvSpPr>
        <p:spPr/>
        <p:txBody>
          <a:bodyPr/>
          <a:lstStyle/>
          <a:p>
            <a:endParaRPr lang="en-US"/>
          </a:p>
        </p:txBody>
      </p:sp>
      <p:pic>
        <p:nvPicPr>
          <p:cNvPr id="10" name="Picture 4" descr="proper ladder secruit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45619" y="1596568"/>
            <a:ext cx="4114800" cy="383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4"/>
          </p:nvPr>
        </p:nvSpPr>
        <p:spPr/>
        <p:txBody>
          <a:bodyPr/>
          <a:lstStyle/>
          <a:p>
            <a:fld id="{83E94348-21A6-41D3-A129-60A65FFBB42D}" type="slidenum">
              <a:rPr lang="en-US" smtClean="0"/>
              <a:pPr/>
              <a:t>50</a:t>
            </a:fld>
            <a:endParaRPr lang="en-US"/>
          </a:p>
        </p:txBody>
      </p:sp>
    </p:spTree>
    <p:extLst>
      <p:ext uri="{BB962C8B-B14F-4D97-AF65-F5344CB8AC3E}">
        <p14:creationId xmlns:p14="http://schemas.microsoft.com/office/powerpoint/2010/main" val="87956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#7</a:t>
            </a:r>
            <a:br>
              <a:rPr lang="en-US" dirty="0"/>
            </a:br>
            <a:endParaRPr lang="en-US" dirty="0"/>
          </a:p>
        </p:txBody>
      </p:sp>
      <p:sp>
        <p:nvSpPr>
          <p:cNvPr id="4" name="Content Placeholder 3" hidden="1"/>
          <p:cNvSpPr>
            <a:spLocks noGrp="1"/>
          </p:cNvSpPr>
          <p:nvPr>
            <p:ph idx="1"/>
          </p:nvPr>
        </p:nvSpPr>
        <p:spPr/>
        <p:txBody>
          <a:bodyPr/>
          <a:lstStyle/>
          <a:p>
            <a:endParaRPr lang="en-US" dirty="0"/>
          </a:p>
        </p:txBody>
      </p:sp>
      <p:pic>
        <p:nvPicPr>
          <p:cNvPr id="10" name="Picture 4" descr="improper position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15884" y="1662130"/>
            <a:ext cx="5557838" cy="429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4"/>
          </p:nvPr>
        </p:nvSpPr>
        <p:spPr/>
        <p:txBody>
          <a:bodyPr/>
          <a:lstStyle/>
          <a:p>
            <a:fld id="{83E94348-21A6-41D3-A129-60A65FFBB42D}" type="slidenum">
              <a:rPr lang="en-US" smtClean="0"/>
              <a:pPr/>
              <a:t>51</a:t>
            </a:fld>
            <a:endParaRPr lang="en-US"/>
          </a:p>
        </p:txBody>
      </p:sp>
    </p:spTree>
    <p:extLst>
      <p:ext uri="{BB962C8B-B14F-4D97-AF65-F5344CB8AC3E}">
        <p14:creationId xmlns:p14="http://schemas.microsoft.com/office/powerpoint/2010/main" val="11208140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#8</a:t>
            </a:r>
            <a:br>
              <a:rPr lang="en-US" dirty="0"/>
            </a:br>
            <a:endParaRPr lang="en-US" dirty="0"/>
          </a:p>
        </p:txBody>
      </p:sp>
      <p:sp>
        <p:nvSpPr>
          <p:cNvPr id="4" name="Content Placeholder 3" hidden="1"/>
          <p:cNvSpPr>
            <a:spLocks noGrp="1"/>
          </p:cNvSpPr>
          <p:nvPr>
            <p:ph idx="1"/>
          </p:nvPr>
        </p:nvSpPr>
        <p:spPr/>
        <p:txBody>
          <a:bodyPr/>
          <a:lstStyle/>
          <a:p>
            <a:endParaRPr lang="en-US"/>
          </a:p>
        </p:txBody>
      </p:sp>
      <p:pic>
        <p:nvPicPr>
          <p:cNvPr id="10" name="Picture 5" descr="incorrect ang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84464" y="1524000"/>
            <a:ext cx="3637110" cy="381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4"/>
          </p:nvPr>
        </p:nvSpPr>
        <p:spPr/>
        <p:txBody>
          <a:bodyPr/>
          <a:lstStyle/>
          <a:p>
            <a:fld id="{83E94348-21A6-41D3-A129-60A65FFBB42D}" type="slidenum">
              <a:rPr lang="en-US" smtClean="0"/>
              <a:pPr/>
              <a:t>52</a:t>
            </a:fld>
            <a:endParaRPr lang="en-US"/>
          </a:p>
        </p:txBody>
      </p:sp>
    </p:spTree>
    <p:extLst>
      <p:ext uri="{BB962C8B-B14F-4D97-AF65-F5344CB8AC3E}">
        <p14:creationId xmlns:p14="http://schemas.microsoft.com/office/powerpoint/2010/main" val="2345651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Picture #9</a:t>
            </a:r>
            <a:br>
              <a:rPr lang="en-US" dirty="0"/>
            </a:br>
            <a:endParaRPr lang="en-US" dirty="0"/>
          </a:p>
        </p:txBody>
      </p:sp>
      <p:sp>
        <p:nvSpPr>
          <p:cNvPr id="4" name="Content Placeholder 3" hidden="1"/>
          <p:cNvSpPr>
            <a:spLocks noGrp="1"/>
          </p:cNvSpPr>
          <p:nvPr>
            <p:ph idx="1"/>
          </p:nvPr>
        </p:nvSpPr>
        <p:spPr/>
        <p:txBody>
          <a:bodyPr/>
          <a:lstStyle/>
          <a:p>
            <a:endParaRPr lang="en-US"/>
          </a:p>
        </p:txBody>
      </p:sp>
      <p:pic>
        <p:nvPicPr>
          <p:cNvPr id="10" name="Picture 4" descr="hazar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9800" y="1752600"/>
            <a:ext cx="4743450" cy="387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4"/>
          </p:nvPr>
        </p:nvSpPr>
        <p:spPr/>
        <p:txBody>
          <a:bodyPr/>
          <a:lstStyle/>
          <a:p>
            <a:fld id="{83E94348-21A6-41D3-A129-60A65FFBB42D}" type="slidenum">
              <a:rPr lang="en-US" smtClean="0"/>
              <a:pPr/>
              <a:t>53</a:t>
            </a:fld>
            <a:endParaRPr lang="en-US"/>
          </a:p>
        </p:txBody>
      </p:sp>
    </p:spTree>
    <p:extLst>
      <p:ext uri="{BB962C8B-B14F-4D97-AF65-F5344CB8AC3E}">
        <p14:creationId xmlns:p14="http://schemas.microsoft.com/office/powerpoint/2010/main" val="39642956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sz="800" dirty="0">
                <a:solidFill>
                  <a:schemeClr val="bg1"/>
                </a:solidFill>
              </a:rPr>
              <a:t>questions</a:t>
            </a:r>
          </a:p>
        </p:txBody>
      </p:sp>
      <p:sp>
        <p:nvSpPr>
          <p:cNvPr id="5" name="Slide Number Placeholder 4"/>
          <p:cNvSpPr>
            <a:spLocks noGrp="1"/>
          </p:cNvSpPr>
          <p:nvPr>
            <p:ph type="sldNum" sz="quarter" idx="4"/>
          </p:nvPr>
        </p:nvSpPr>
        <p:spPr/>
        <p:txBody>
          <a:bodyPr/>
          <a:lstStyle/>
          <a:p>
            <a:fld id="{83E94348-21A6-41D3-A129-60A65FFBB42D}" type="slidenum">
              <a:rPr lang="en-US" smtClean="0"/>
              <a:pPr/>
              <a:t>54</a:t>
            </a:fld>
            <a:endParaRPr lang="en-US"/>
          </a:p>
        </p:txBody>
      </p:sp>
      <p:sp>
        <p:nvSpPr>
          <p:cNvPr id="3" name="TextBox 2"/>
          <p:cNvSpPr txBox="1"/>
          <p:nvPr/>
        </p:nvSpPr>
        <p:spPr>
          <a:xfrm flipH="1">
            <a:off x="2743200" y="2362200"/>
            <a:ext cx="4002134" cy="784830"/>
          </a:xfrm>
          <a:prstGeom prst="rect">
            <a:avLst/>
          </a:prstGeom>
          <a:noFill/>
        </p:spPr>
        <p:txBody>
          <a:bodyPr wrap="square" rtlCol="0">
            <a:spAutoFit/>
          </a:bodyPr>
          <a:lstStyle/>
          <a:p>
            <a:r>
              <a:rPr lang="en-US" sz="4500" dirty="0">
                <a:latin typeface="Arial" panose="020B0604020202020204" pitchFamily="34" charset="0"/>
                <a:cs typeface="Arial" panose="020B0604020202020204" pitchFamily="34" charset="0"/>
              </a:rPr>
              <a:t>Questions ?</a:t>
            </a:r>
          </a:p>
        </p:txBody>
      </p:sp>
    </p:spTree>
    <p:extLst>
      <p:ext uri="{BB962C8B-B14F-4D97-AF65-F5344CB8AC3E}">
        <p14:creationId xmlns:p14="http://schemas.microsoft.com/office/powerpoint/2010/main" val="3604864216"/>
      </p:ext>
    </p:extLst>
  </p:cSld>
  <p:clrMapOvr>
    <a:masterClrMapping/>
  </p:clrMapOvr>
</p:sld>
</file>

<file path=ppt/theme/theme1.xml><?xml version="1.0" encoding="utf-8"?>
<a:theme xmlns:a="http://schemas.openxmlformats.org/drawingml/2006/main" name="CGTC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GTC_PowerPoint_Template.pptx" id="{5C6308BD-6D80-4345-91BC-F03E00CFF4DA}" vid="{68F71DD5-E1EC-4A54-8C50-0C28B0C1C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CGTC_PowerPoint_Template (2)</Template>
  <TotalTime>832</TotalTime>
  <Words>2362</Words>
  <Application>Microsoft Office PowerPoint</Application>
  <PresentationFormat>On-screen Show (4:3)</PresentationFormat>
  <Paragraphs>274</Paragraphs>
  <Slides>54</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Calibri</vt:lpstr>
      <vt:lpstr>Wingdings</vt:lpstr>
      <vt:lpstr>Arial</vt:lpstr>
      <vt:lpstr>Times New Roman</vt:lpstr>
      <vt:lpstr>CGTC_PowerPoint_Template</vt:lpstr>
      <vt:lpstr>Ladder  Safety Training </vt:lpstr>
      <vt:lpstr>Disclaimer </vt:lpstr>
      <vt:lpstr>Disclaimer, cont. </vt:lpstr>
      <vt:lpstr>Introduction </vt:lpstr>
      <vt:lpstr>Course Objectives </vt:lpstr>
      <vt:lpstr>Course Agenda </vt:lpstr>
      <vt:lpstr>Section 1: Overview </vt:lpstr>
      <vt:lpstr>Why is Preventing Falls from Ladders Important? </vt:lpstr>
      <vt:lpstr>Fatalities by Event or Exposure: Residential Construction </vt:lpstr>
      <vt:lpstr>Fall Fatalities:  Residential Construction </vt:lpstr>
      <vt:lpstr>OSHA Fall Protection Requirements  </vt:lpstr>
      <vt:lpstr>OSHA Fall Protection Requirements cont.  </vt:lpstr>
      <vt:lpstr>How do you prevent falls from ladders? </vt:lpstr>
      <vt:lpstr>Ladder Safety</vt:lpstr>
      <vt:lpstr>Learning Objectives: Section 2 </vt:lpstr>
      <vt:lpstr>Common Ladder Hazards </vt:lpstr>
      <vt:lpstr>Choosing the Right Ladder </vt:lpstr>
      <vt:lpstr>Proper Duty Rating/Capacity </vt:lpstr>
      <vt:lpstr>Proper Duty Rating/Capacity, cont.  </vt:lpstr>
      <vt:lpstr>Extension Ladders </vt:lpstr>
      <vt:lpstr>Proper Ladder Set-up </vt:lpstr>
      <vt:lpstr>Pitch Extension Ladders </vt:lpstr>
      <vt:lpstr>Pitch Extension Ladders, continued </vt:lpstr>
      <vt:lpstr>Proper Height Extension Ladders </vt:lpstr>
      <vt:lpstr>Proper Height for Extension Ladders, continued   Choose the right ladder for the height you need to reach. </vt:lpstr>
      <vt:lpstr>Secure and Stabilize Ladders </vt:lpstr>
      <vt:lpstr>Secure and Stabilize Ladders, continued </vt:lpstr>
      <vt:lpstr>Secure and Stabilize Ladders - continued </vt:lpstr>
      <vt:lpstr>`Secure and Stabilize Ladders, continued </vt:lpstr>
      <vt:lpstr>Loose Soil </vt:lpstr>
      <vt:lpstr>Step Ladders </vt:lpstr>
      <vt:lpstr>Step Ladders, continued </vt:lpstr>
      <vt:lpstr>Step Ladders, continued  </vt:lpstr>
      <vt:lpstr>Step Ladders Hazard </vt:lpstr>
      <vt:lpstr>Proper Height of Stepladders </vt:lpstr>
      <vt:lpstr>Maintain a Safe Position on Ladders </vt:lpstr>
      <vt:lpstr>Maintain a Safe Position on a Ladder</vt:lpstr>
      <vt:lpstr>Ladder Inspections </vt:lpstr>
      <vt:lpstr>Ladder Inspection, continued </vt:lpstr>
      <vt:lpstr>Review the Safety Labels on the Ladder </vt:lpstr>
      <vt:lpstr>Additional Safe Work Practices: Ladders </vt:lpstr>
      <vt:lpstr>Additional Work Practices: Ladder Safety </vt:lpstr>
      <vt:lpstr>Workshop</vt:lpstr>
      <vt:lpstr>Hazard Violation Workshop </vt:lpstr>
      <vt:lpstr>Picture #1 </vt:lpstr>
      <vt:lpstr>Picture #2 </vt:lpstr>
      <vt:lpstr>Picture #3 </vt:lpstr>
      <vt:lpstr>Picture #4 </vt:lpstr>
      <vt:lpstr>Picture #5 </vt:lpstr>
      <vt:lpstr>Picture #6 </vt:lpstr>
      <vt:lpstr>Picture #7 </vt:lpstr>
      <vt:lpstr>Picture #8 </vt:lpstr>
      <vt:lpstr>Picture #9 </vt:lpstr>
      <vt:lpstr>questions</vt:lpstr>
    </vt:vector>
  </TitlesOfParts>
  <Company>Central GA Technical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Griner, Andrea</dc:creator>
  <cp:lastModifiedBy>Robertson, Donna - OSHA</cp:lastModifiedBy>
  <cp:revision>62</cp:revision>
  <dcterms:created xsi:type="dcterms:W3CDTF">2018-11-16T14:39:32Z</dcterms:created>
  <dcterms:modified xsi:type="dcterms:W3CDTF">2022-03-28T17:33:25Z</dcterms:modified>
</cp:coreProperties>
</file>