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3" r:id="rId1"/>
  </p:sldMasterIdLst>
  <p:notesMasterIdLst>
    <p:notesMasterId r:id="rId56"/>
  </p:notesMasterIdLst>
  <p:handoutMasterIdLst>
    <p:handoutMasterId r:id="rId57"/>
  </p:handoutMasterIdLst>
  <p:sldIdLst>
    <p:sldId id="350" r:id="rId2"/>
    <p:sldId id="257" r:id="rId3"/>
    <p:sldId id="355" r:id="rId4"/>
    <p:sldId id="264" r:id="rId5"/>
    <p:sldId id="354" r:id="rId6"/>
    <p:sldId id="262" r:id="rId7"/>
    <p:sldId id="258" r:id="rId8"/>
    <p:sldId id="265" r:id="rId9"/>
    <p:sldId id="282" r:id="rId10"/>
    <p:sldId id="318" r:id="rId11"/>
    <p:sldId id="319" r:id="rId12"/>
    <p:sldId id="320" r:id="rId13"/>
    <p:sldId id="311" r:id="rId14"/>
    <p:sldId id="321" r:id="rId15"/>
    <p:sldId id="322" r:id="rId16"/>
    <p:sldId id="323" r:id="rId17"/>
    <p:sldId id="324" r:id="rId18"/>
    <p:sldId id="325" r:id="rId19"/>
    <p:sldId id="312" r:id="rId20"/>
    <p:sldId id="286" r:id="rId21"/>
    <p:sldId id="326" r:id="rId22"/>
    <p:sldId id="327" r:id="rId23"/>
    <p:sldId id="328" r:id="rId24"/>
    <p:sldId id="329" r:id="rId25"/>
    <p:sldId id="330" r:id="rId26"/>
    <p:sldId id="313" r:id="rId27"/>
    <p:sldId id="331" r:id="rId28"/>
    <p:sldId id="332" r:id="rId29"/>
    <p:sldId id="333" r:id="rId30"/>
    <p:sldId id="334" r:id="rId31"/>
    <p:sldId id="335" r:id="rId32"/>
    <p:sldId id="336" r:id="rId33"/>
    <p:sldId id="314" r:id="rId34"/>
    <p:sldId id="337" r:id="rId35"/>
    <p:sldId id="338" r:id="rId36"/>
    <p:sldId id="339" r:id="rId37"/>
    <p:sldId id="315" r:id="rId38"/>
    <p:sldId id="340" r:id="rId39"/>
    <p:sldId id="341" r:id="rId40"/>
    <p:sldId id="316" r:id="rId41"/>
    <p:sldId id="342" r:id="rId42"/>
    <p:sldId id="343" r:id="rId43"/>
    <p:sldId id="344" r:id="rId44"/>
    <p:sldId id="345" r:id="rId45"/>
    <p:sldId id="346" r:id="rId46"/>
    <p:sldId id="347" r:id="rId47"/>
    <p:sldId id="352" r:id="rId48"/>
    <p:sldId id="349" r:id="rId49"/>
    <p:sldId id="351" r:id="rId50"/>
    <p:sldId id="353" r:id="rId51"/>
    <p:sldId id="304" r:id="rId52"/>
    <p:sldId id="308" r:id="rId53"/>
    <p:sldId id="309" r:id="rId54"/>
    <p:sldId id="310" r:id="rId55"/>
  </p:sldIdLst>
  <p:sldSz cx="9144000" cy="6858000" type="screen4x3"/>
  <p:notesSz cx="7315200" cy="9601200"/>
  <p:custDataLst>
    <p:tags r:id="rId5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928" userDrawn="1">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0" autoAdjust="0"/>
    <p:restoredTop sz="86410" autoAdjust="0"/>
  </p:normalViewPr>
  <p:slideViewPr>
    <p:cSldViewPr>
      <p:cViewPr>
        <p:scale>
          <a:sx n="86" d="100"/>
          <a:sy n="86" d="100"/>
        </p:scale>
        <p:origin x="-594" y="-60"/>
      </p:cViewPr>
      <p:guideLst>
        <p:guide orient="horz" pos="2160"/>
        <p:guide pos="2928"/>
      </p:guideLst>
    </p:cSldViewPr>
  </p:slideViewPr>
  <p:outlineViewPr>
    <p:cViewPr>
      <p:scale>
        <a:sx n="33" d="100"/>
        <a:sy n="33" d="100"/>
      </p:scale>
      <p:origin x="0" y="-26736"/>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72" d="100"/>
          <a:sy n="72" d="100"/>
        </p:scale>
        <p:origin x="2664" y="6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gs" Target="tags/tag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583" cy="480388"/>
          </a:xfrm>
          <a:prstGeom prst="rect">
            <a:avLst/>
          </a:prstGeom>
        </p:spPr>
        <p:txBody>
          <a:bodyPr vert="horz" lIns="94851" tIns="47425" rIns="94851" bIns="47425" rtlCol="0"/>
          <a:lstStyle>
            <a:lvl1pPr algn="l">
              <a:defRPr sz="1200"/>
            </a:lvl1pPr>
          </a:lstStyle>
          <a:p>
            <a:endParaRPr lang="en-US" dirty="0"/>
          </a:p>
        </p:txBody>
      </p:sp>
      <p:sp>
        <p:nvSpPr>
          <p:cNvPr id="3" name="Date Placeholder 2"/>
          <p:cNvSpPr>
            <a:spLocks noGrp="1"/>
          </p:cNvSpPr>
          <p:nvPr>
            <p:ph type="dt" sz="quarter" idx="1"/>
          </p:nvPr>
        </p:nvSpPr>
        <p:spPr>
          <a:xfrm>
            <a:off x="4142962" y="0"/>
            <a:ext cx="3170583" cy="480388"/>
          </a:xfrm>
          <a:prstGeom prst="rect">
            <a:avLst/>
          </a:prstGeom>
        </p:spPr>
        <p:txBody>
          <a:bodyPr vert="horz" lIns="94851" tIns="47425" rIns="94851" bIns="47425" rtlCol="0"/>
          <a:lstStyle>
            <a:lvl1pPr algn="r">
              <a:defRPr sz="1200"/>
            </a:lvl1pPr>
          </a:lstStyle>
          <a:p>
            <a:fld id="{29C51A91-969D-4D25-A0C8-B70F2BA96001}" type="datetimeFigureOut">
              <a:rPr lang="en-US" smtClean="0"/>
              <a:pPr/>
              <a:t>5/25/2017</a:t>
            </a:fld>
            <a:endParaRPr lang="en-US" dirty="0"/>
          </a:p>
        </p:txBody>
      </p:sp>
      <p:sp>
        <p:nvSpPr>
          <p:cNvPr id="4" name="Footer Placeholder 3"/>
          <p:cNvSpPr>
            <a:spLocks noGrp="1"/>
          </p:cNvSpPr>
          <p:nvPr>
            <p:ph type="ftr" sz="quarter" idx="2"/>
          </p:nvPr>
        </p:nvSpPr>
        <p:spPr>
          <a:xfrm>
            <a:off x="0" y="9119173"/>
            <a:ext cx="3170583" cy="480388"/>
          </a:xfrm>
          <a:prstGeom prst="rect">
            <a:avLst/>
          </a:prstGeom>
        </p:spPr>
        <p:txBody>
          <a:bodyPr vert="horz" lIns="94851" tIns="47425" rIns="94851" bIns="47425" rtlCol="0" anchor="b"/>
          <a:lstStyle>
            <a:lvl1pPr algn="l">
              <a:defRPr sz="1200"/>
            </a:lvl1pPr>
          </a:lstStyle>
          <a:p>
            <a:endParaRPr lang="en-US" dirty="0"/>
          </a:p>
        </p:txBody>
      </p:sp>
      <p:sp>
        <p:nvSpPr>
          <p:cNvPr id="5" name="Slide Number Placeholder 4"/>
          <p:cNvSpPr>
            <a:spLocks noGrp="1"/>
          </p:cNvSpPr>
          <p:nvPr>
            <p:ph type="sldNum" sz="quarter" idx="3"/>
          </p:nvPr>
        </p:nvSpPr>
        <p:spPr>
          <a:xfrm>
            <a:off x="4142962" y="9119173"/>
            <a:ext cx="3170583" cy="480388"/>
          </a:xfrm>
          <a:prstGeom prst="rect">
            <a:avLst/>
          </a:prstGeom>
        </p:spPr>
        <p:txBody>
          <a:bodyPr vert="horz" lIns="94851" tIns="47425" rIns="94851" bIns="47425" rtlCol="0" anchor="b"/>
          <a:lstStyle>
            <a:lvl1pPr algn="r">
              <a:defRPr sz="1200"/>
            </a:lvl1pPr>
          </a:lstStyle>
          <a:p>
            <a:fld id="{A4F1ED91-71BB-4335-AA14-0AB781117CD5}" type="slidenum">
              <a:rPr lang="en-US" smtClean="0"/>
              <a:pPr/>
              <a:t>‹#›</a:t>
            </a:fld>
            <a:endParaRPr lang="en-US" dirty="0"/>
          </a:p>
        </p:txBody>
      </p:sp>
    </p:spTree>
    <p:extLst>
      <p:ext uri="{BB962C8B-B14F-4D97-AF65-F5344CB8AC3E}">
        <p14:creationId xmlns:p14="http://schemas.microsoft.com/office/powerpoint/2010/main" val="36139749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70238" cy="296862"/>
          </a:xfrm>
          <a:prstGeom prst="rect">
            <a:avLst/>
          </a:prstGeom>
        </p:spPr>
        <p:txBody>
          <a:bodyPr vert="horz" lIns="91440" tIns="45720" rIns="91440" bIns="45720" rtlCol="0"/>
          <a:lstStyle>
            <a:lvl1pPr algn="l">
              <a:defRPr sz="800">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3" name="Date Placeholder 2"/>
          <p:cNvSpPr>
            <a:spLocks noGrp="1"/>
          </p:cNvSpPr>
          <p:nvPr>
            <p:ph type="dt" idx="1"/>
          </p:nvPr>
        </p:nvSpPr>
        <p:spPr>
          <a:xfrm>
            <a:off x="4143375" y="1"/>
            <a:ext cx="3170238" cy="296862"/>
          </a:xfrm>
          <a:prstGeom prst="rect">
            <a:avLst/>
          </a:prstGeom>
        </p:spPr>
        <p:txBody>
          <a:bodyPr vert="horz" lIns="91440" tIns="45720" rIns="91440" bIns="45720" rtlCol="0"/>
          <a:lstStyle>
            <a:lvl1pPr algn="r">
              <a:defRPr sz="800">
                <a:latin typeface="Tahoma" panose="020B0604030504040204" pitchFamily="34" charset="0"/>
                <a:ea typeface="Tahoma" panose="020B0604030504040204" pitchFamily="34" charset="0"/>
                <a:cs typeface="Tahoma" panose="020B0604030504040204" pitchFamily="34" charset="0"/>
              </a:defRPr>
            </a:lvl1pPr>
          </a:lstStyle>
          <a:p>
            <a:fld id="{6BD92E3F-3C81-4387-9E45-1C13EA3BCB94}" type="datetimeFigureOut">
              <a:rPr lang="en-US" smtClean="0"/>
              <a:pPr/>
              <a:t>5/25/2017</a:t>
            </a:fld>
            <a:endParaRPr lang="en-US" dirty="0"/>
          </a:p>
        </p:txBody>
      </p:sp>
      <p:sp>
        <p:nvSpPr>
          <p:cNvPr id="4" name="Slide Image Placeholder 3"/>
          <p:cNvSpPr>
            <a:spLocks noGrp="1" noRot="1" noChangeAspect="1"/>
          </p:cNvSpPr>
          <p:nvPr>
            <p:ph type="sldImg" idx="2"/>
          </p:nvPr>
        </p:nvSpPr>
        <p:spPr>
          <a:xfrm>
            <a:off x="1905000" y="484187"/>
            <a:ext cx="3940175" cy="295440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457200" y="3625919"/>
            <a:ext cx="6400800" cy="5518081"/>
          </a:xfrm>
          <a:prstGeom prst="rect">
            <a:avLst/>
          </a:prstGeom>
        </p:spPr>
        <p:txBody>
          <a:bodyPr vert="horz" lIns="91440" tIns="45720" rIns="91440" bIns="45720"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9356724"/>
            <a:ext cx="3170238" cy="244476"/>
          </a:xfrm>
          <a:prstGeom prst="rect">
            <a:avLst/>
          </a:prstGeom>
        </p:spPr>
        <p:txBody>
          <a:bodyPr vert="horz" lIns="91440" tIns="45720" rIns="91440" bIns="45720" rtlCol="0" anchor="b"/>
          <a:lstStyle>
            <a:lvl1pPr algn="l">
              <a:defRPr sz="800">
                <a:latin typeface="Tahoma" panose="020B0604030504040204" pitchFamily="34" charset="0"/>
                <a:ea typeface="Tahoma" panose="020B0604030504040204" pitchFamily="34" charset="0"/>
                <a:cs typeface="Tahoma" panose="020B0604030504040204" pitchFamily="34" charset="0"/>
              </a:defRPr>
            </a:lvl1pPr>
          </a:lstStyle>
          <a:p>
            <a:endParaRPr lang="en-US" dirty="0"/>
          </a:p>
        </p:txBody>
      </p:sp>
      <p:sp>
        <p:nvSpPr>
          <p:cNvPr id="7" name="Slide Number Placeholder 6"/>
          <p:cNvSpPr>
            <a:spLocks noGrp="1"/>
          </p:cNvSpPr>
          <p:nvPr>
            <p:ph type="sldNum" sz="quarter" idx="5"/>
          </p:nvPr>
        </p:nvSpPr>
        <p:spPr>
          <a:xfrm>
            <a:off x="4143375" y="9356724"/>
            <a:ext cx="3170238" cy="244476"/>
          </a:xfrm>
          <a:prstGeom prst="rect">
            <a:avLst/>
          </a:prstGeom>
        </p:spPr>
        <p:txBody>
          <a:bodyPr vert="horz" lIns="91440" tIns="45720" rIns="91440" bIns="45720" rtlCol="0" anchor="b"/>
          <a:lstStyle>
            <a:lvl1pPr algn="r">
              <a:defRPr sz="800">
                <a:latin typeface="Tahoma" panose="020B0604030504040204" pitchFamily="34" charset="0"/>
                <a:ea typeface="Tahoma" panose="020B0604030504040204" pitchFamily="34" charset="0"/>
                <a:cs typeface="Tahoma" panose="020B0604030504040204" pitchFamily="34" charset="0"/>
              </a:defRPr>
            </a:lvl1pPr>
          </a:lstStyle>
          <a:p>
            <a:fld id="{3ECC418A-57C6-4B2F-979F-B2F731CD8869}" type="slidenum">
              <a:rPr lang="en-US" smtClean="0"/>
              <a:pPr/>
              <a:t>‹#›</a:t>
            </a:fld>
            <a:endParaRPr lang="en-US"/>
          </a:p>
        </p:txBody>
      </p:sp>
    </p:spTree>
    <p:extLst>
      <p:ext uri="{BB962C8B-B14F-4D97-AF65-F5344CB8AC3E}">
        <p14:creationId xmlns:p14="http://schemas.microsoft.com/office/powerpoint/2010/main" val="29201521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algn="l" defTabSz="914400" rtl="0" eaLnBrk="1" latinLnBrk="0" hangingPunct="1">
      <a:defRPr sz="11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914400" algn="l" defTabSz="914400" rtl="0" eaLnBrk="1" latinLnBrk="0" hangingPunct="1">
      <a:defRPr sz="1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371600" algn="l" defTabSz="914400" rtl="0" eaLnBrk="1" latinLnBrk="0" hangingPunct="1">
      <a:defRPr sz="9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1828800" algn="l" defTabSz="914400" rtl="0" eaLnBrk="1" latinLnBrk="0" hangingPunct="1">
      <a:defRPr sz="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24000" y="484188"/>
            <a:ext cx="4321175" cy="3240087"/>
          </a:xfrm>
        </p:spPr>
      </p:sp>
      <p:sp>
        <p:nvSpPr>
          <p:cNvPr id="3" name="Notes Placeholder 2"/>
          <p:cNvSpPr>
            <a:spLocks noGrp="1"/>
          </p:cNvSpPr>
          <p:nvPr>
            <p:ph type="body" idx="1"/>
          </p:nvPr>
        </p:nvSpPr>
        <p:spPr/>
        <p:txBody>
          <a:bodyPr/>
          <a:lstStyle/>
          <a:p>
            <a:r>
              <a:rPr lang="en-US" dirty="0" smtClean="0"/>
              <a:t>* References – </a:t>
            </a:r>
            <a:r>
              <a:rPr lang="en-US" i="1" dirty="0" smtClean="0"/>
              <a:t>Recommended</a:t>
            </a:r>
            <a:r>
              <a:rPr lang="en-US" i="1" baseline="0" dirty="0" smtClean="0"/>
              <a:t> Practices for Safety and Health Programs </a:t>
            </a:r>
            <a:r>
              <a:rPr lang="en-US" baseline="0" dirty="0" smtClean="0"/>
              <a:t>(October 2016), OSHA #3885;</a:t>
            </a:r>
            <a:r>
              <a:rPr lang="en-US" dirty="0" smtClean="0"/>
              <a:t> https://www.osha.gov/shpguidelines/docs/OSHA_SHP_Recommended_Practices.pdf</a:t>
            </a:r>
            <a:r>
              <a:rPr lang="en-US" baseline="0" dirty="0" smtClean="0"/>
              <a:t>  </a:t>
            </a:r>
            <a:endParaRPr lang="en-US" dirty="0" smtClean="0"/>
          </a:p>
        </p:txBody>
      </p:sp>
      <p:sp>
        <p:nvSpPr>
          <p:cNvPr id="4" name="Slide Number Placeholder 3"/>
          <p:cNvSpPr>
            <a:spLocks noGrp="1"/>
          </p:cNvSpPr>
          <p:nvPr>
            <p:ph type="sldNum" sz="quarter" idx="10"/>
          </p:nvPr>
        </p:nvSpPr>
        <p:spPr/>
        <p:txBody>
          <a:bodyPr/>
          <a:lstStyle/>
          <a:p>
            <a:fld id="{3ECC418A-57C6-4B2F-979F-B2F731CD8869}" type="slidenum">
              <a:rPr lang="en-US" smtClean="0"/>
              <a:pPr/>
              <a:t>1</a:t>
            </a:fld>
            <a:endParaRPr lang="en-US"/>
          </a:p>
        </p:txBody>
      </p:sp>
    </p:spTree>
    <p:extLst>
      <p:ext uri="{BB962C8B-B14F-4D97-AF65-F5344CB8AC3E}">
        <p14:creationId xmlns:p14="http://schemas.microsoft.com/office/powerpoint/2010/main" val="23302369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baseline="0" dirty="0" smtClean="0"/>
              <a:t>What other types of direct costs can the group think of?</a:t>
            </a:r>
          </a:p>
          <a:p>
            <a:endParaRPr lang="en-US" baseline="0" dirty="0" smtClean="0"/>
          </a:p>
          <a:p>
            <a:r>
              <a:rPr lang="en-US" baseline="0" dirty="0" smtClean="0"/>
              <a:t>Possible answers: </a:t>
            </a:r>
          </a:p>
          <a:p>
            <a:pPr marL="171450" indent="-171450">
              <a:buFont typeface="Arial" panose="020B0604020202020204" pitchFamily="34" charset="0"/>
              <a:buChar char="•"/>
            </a:pPr>
            <a:r>
              <a:rPr lang="en-US" baseline="0" dirty="0" smtClean="0"/>
              <a:t>Increased Workers’ Compensation costs</a:t>
            </a:r>
          </a:p>
          <a:p>
            <a:pPr marL="171450" indent="-171450">
              <a:buFont typeface="Arial" panose="020B0604020202020204" pitchFamily="34" charset="0"/>
              <a:buChar char="•"/>
            </a:pPr>
            <a:r>
              <a:rPr lang="en-US" baseline="0" dirty="0" smtClean="0"/>
              <a:t>Cost of legal services</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4</a:t>
            </a:fld>
            <a:endParaRPr lang="en-US"/>
          </a:p>
        </p:txBody>
      </p:sp>
    </p:spTree>
    <p:extLst>
      <p:ext uri="{BB962C8B-B14F-4D97-AF65-F5344CB8AC3E}">
        <p14:creationId xmlns:p14="http://schemas.microsoft.com/office/powerpoint/2010/main" val="21829405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baseline="0" dirty="0" smtClean="0"/>
              <a:t>What other types of indirect costs can the group think of?</a:t>
            </a:r>
          </a:p>
          <a:p>
            <a:endParaRPr lang="en-US" baseline="0" dirty="0" smtClean="0"/>
          </a:p>
          <a:p>
            <a:r>
              <a:rPr lang="en-US" baseline="0" dirty="0" smtClean="0"/>
              <a:t>Possible answers: </a:t>
            </a:r>
          </a:p>
          <a:p>
            <a:pPr marL="171450" indent="-171450">
              <a:buFont typeface="Arial" panose="020B0604020202020204" pitchFamily="34" charset="0"/>
              <a:buChar char="•"/>
            </a:pPr>
            <a:r>
              <a:rPr lang="en-US" baseline="0" dirty="0" smtClean="0"/>
              <a:t>Time lost due to work stoppages and investigations</a:t>
            </a:r>
          </a:p>
          <a:p>
            <a:pPr marL="171450" indent="-171450">
              <a:buFont typeface="Arial" panose="020B0604020202020204" pitchFamily="34" charset="0"/>
              <a:buChar char="•"/>
            </a:pPr>
            <a:r>
              <a:rPr lang="en-US" baseline="0" dirty="0" smtClean="0"/>
              <a:t>Other costs associated with replacing injured worker (in addition to retraining)</a:t>
            </a:r>
          </a:p>
          <a:p>
            <a:pPr marL="171450" indent="-171450">
              <a:buFont typeface="Arial" panose="020B0604020202020204" pitchFamily="34" charset="0"/>
              <a:buChar char="•"/>
            </a:pPr>
            <a:r>
              <a:rPr lang="en-US" baseline="0" dirty="0" smtClean="0"/>
              <a:t>Loss or damage to material, machinery, and property</a:t>
            </a:r>
          </a:p>
          <a:p>
            <a:pPr marL="171450" indent="-171450">
              <a:buFont typeface="Arial" panose="020B0604020202020204" pitchFamily="34" charset="0"/>
              <a:buChar char="•"/>
            </a:pPr>
            <a:r>
              <a:rPr lang="en-US" baseline="0" dirty="0" smtClean="0"/>
              <a:t>Decreased productivity</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5</a:t>
            </a:fld>
            <a:endParaRPr lang="en-US"/>
          </a:p>
        </p:txBody>
      </p:sp>
    </p:spTree>
    <p:extLst>
      <p:ext uri="{BB962C8B-B14F-4D97-AF65-F5344CB8AC3E}">
        <p14:creationId xmlns:p14="http://schemas.microsoft.com/office/powerpoint/2010/main" val="9302552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Photo Source</a:t>
            </a:r>
            <a:r>
              <a:rPr lang="en-US" baseline="0" dirty="0" smtClean="0"/>
              <a:t>: https://www.osha.gov/shpmguidelines/SHPM_guidelines.pdf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Instructor may divide the class into two teams – a pros of Safety and Health Programs and a perceived cons of Safety and Health Program. Ask each group to take 5 minutes to create a list of effects or thing’s they’ve heard when implementing safety. Rejoin the groups and discuss each list. </a:t>
            </a:r>
            <a:endParaRPr lang="en-US" dirty="0" smtClean="0"/>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6</a:t>
            </a:fld>
            <a:endParaRPr lang="en-US"/>
          </a:p>
        </p:txBody>
      </p:sp>
    </p:spTree>
    <p:extLst>
      <p:ext uri="{BB962C8B-B14F-4D97-AF65-F5344CB8AC3E}">
        <p14:creationId xmlns:p14="http://schemas.microsoft.com/office/powerpoint/2010/main" val="26252806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t>Source: </a:t>
            </a:r>
            <a:r>
              <a:rPr lang="en-US" i="1" dirty="0" smtClean="0"/>
              <a:t>Recommended Practices</a:t>
            </a:r>
            <a:r>
              <a:rPr lang="en-US" i="1" baseline="0" dirty="0" smtClean="0"/>
              <a:t> for Safety and Health Programs </a:t>
            </a:r>
            <a:r>
              <a:rPr lang="en-US" baseline="0" dirty="0" smtClean="0"/>
              <a:t>(OSHA 3885, Oct. 2016</a:t>
            </a:r>
            <a:r>
              <a:rPr lang="en-US" dirty="0" smtClean="0"/>
              <a:t>); https://www.osha.gov/shpguidelines/docs/OSHA_SHP_Recommended_Practices.pdf</a:t>
            </a:r>
          </a:p>
          <a:p>
            <a:endParaRPr lang="en-US" dirty="0" smtClean="0"/>
          </a:p>
          <a:p>
            <a:r>
              <a:rPr lang="en-US" dirty="0" smtClean="0"/>
              <a:t>“</a:t>
            </a: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Responsible employers know that the main goal of a safety and health program is to prevent workplace injuries, illnesses, and deaths, as well as the suffering and financial hardship these events can cause for workers, their families, and their employers. </a:t>
            </a: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Employers may find that implementing these recommended practices brings other benefits as well. The renewed or enhanced commitment to safety and health and the cooperative atmosphere between employers and workers have been linked to: </a:t>
            </a:r>
          </a:p>
          <a:p>
            <a:pPr marL="17145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Improvements in product, process, and service quality. </a:t>
            </a:r>
          </a:p>
          <a:p>
            <a:pPr marL="17145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Better workplace morale. </a:t>
            </a:r>
          </a:p>
          <a:p>
            <a:pPr marL="17145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Improved employee recruiting and retention. </a:t>
            </a:r>
          </a:p>
          <a:p>
            <a:pPr marL="171450" indent="-171450">
              <a:buFont typeface="Arial" panose="020B0604020202020204" pitchFamily="34" charset="0"/>
              <a:buChar char="•"/>
            </a:pP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A more favorable image and reputation (among customers, suppliers, and the community). ”</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7</a:t>
            </a:fld>
            <a:endParaRPr lang="en-US"/>
          </a:p>
        </p:txBody>
      </p:sp>
    </p:spTree>
    <p:extLst>
      <p:ext uri="{BB962C8B-B14F-4D97-AF65-F5344CB8AC3E}">
        <p14:creationId xmlns:p14="http://schemas.microsoft.com/office/powerpoint/2010/main" val="954096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Ask</a:t>
            </a:r>
            <a:r>
              <a:rPr lang="en-US" b="1" baseline="0" dirty="0" smtClean="0"/>
              <a:t> the class</a:t>
            </a:r>
            <a:r>
              <a:rPr lang="en-US" baseline="0" dirty="0" smtClean="0"/>
              <a:t>: What are some of the ways that management can show their support of a safety program?</a:t>
            </a: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8</a:t>
            </a:fld>
            <a:endParaRPr lang="en-US"/>
          </a:p>
        </p:txBody>
      </p:sp>
    </p:spTree>
    <p:extLst>
      <p:ext uri="{BB962C8B-B14F-4D97-AF65-F5344CB8AC3E}">
        <p14:creationId xmlns:p14="http://schemas.microsoft.com/office/powerpoint/2010/main" val="7313591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9</a:t>
            </a:fld>
            <a:endParaRPr lang="en-US"/>
          </a:p>
        </p:txBody>
      </p:sp>
    </p:spTree>
    <p:extLst>
      <p:ext uri="{BB962C8B-B14F-4D97-AF65-F5344CB8AC3E}">
        <p14:creationId xmlns:p14="http://schemas.microsoft.com/office/powerpoint/2010/main" val="15807087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10</a:t>
            </a:fld>
            <a:endParaRPr lang="en-US"/>
          </a:p>
        </p:txBody>
      </p:sp>
    </p:spTree>
    <p:extLst>
      <p:ext uri="{BB962C8B-B14F-4D97-AF65-F5344CB8AC3E}">
        <p14:creationId xmlns:p14="http://schemas.microsoft.com/office/powerpoint/2010/main" val="25101270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11</a:t>
            </a:fld>
            <a:endParaRPr lang="en-US"/>
          </a:p>
        </p:txBody>
      </p:sp>
    </p:spTree>
    <p:extLst>
      <p:ext uri="{BB962C8B-B14F-4D97-AF65-F5344CB8AC3E}">
        <p14:creationId xmlns:p14="http://schemas.microsoft.com/office/powerpoint/2010/main" val="18448598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12</a:t>
            </a:fld>
            <a:endParaRPr lang="en-US"/>
          </a:p>
        </p:txBody>
      </p:sp>
    </p:spTree>
    <p:extLst>
      <p:ext uri="{BB962C8B-B14F-4D97-AF65-F5344CB8AC3E}">
        <p14:creationId xmlns:p14="http://schemas.microsoft.com/office/powerpoint/2010/main" val="22444320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13</a:t>
            </a:fld>
            <a:endParaRPr lang="en-US"/>
          </a:p>
        </p:txBody>
      </p:sp>
    </p:spTree>
    <p:extLst>
      <p:ext uri="{BB962C8B-B14F-4D97-AF65-F5344CB8AC3E}">
        <p14:creationId xmlns:p14="http://schemas.microsoft.com/office/powerpoint/2010/main" val="15163816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Ask the class;</a:t>
            </a:r>
            <a:r>
              <a:rPr lang="en-US" baseline="0" dirty="0" smtClean="0"/>
              <a:t> Has anyone ever been involved with the safety program or team as a laborer or in a management position? How did the safety team involve you?</a:t>
            </a:r>
            <a:endParaRPr lang="en-US" dirty="0" smtClean="0"/>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14</a:t>
            </a:fld>
            <a:endParaRPr lang="en-US"/>
          </a:p>
        </p:txBody>
      </p:sp>
    </p:spTree>
    <p:extLst>
      <p:ext uri="{BB962C8B-B14F-4D97-AF65-F5344CB8AC3E}">
        <p14:creationId xmlns:p14="http://schemas.microsoft.com/office/powerpoint/2010/main" val="39810736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15</a:t>
            </a:fld>
            <a:endParaRPr lang="en-US"/>
          </a:p>
        </p:txBody>
      </p:sp>
    </p:spTree>
    <p:extLst>
      <p:ext uri="{BB962C8B-B14F-4D97-AF65-F5344CB8AC3E}">
        <p14:creationId xmlns:p14="http://schemas.microsoft.com/office/powerpoint/2010/main" val="40232023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16</a:t>
            </a:fld>
            <a:endParaRPr lang="en-US"/>
          </a:p>
        </p:txBody>
      </p:sp>
    </p:spTree>
    <p:extLst>
      <p:ext uri="{BB962C8B-B14F-4D97-AF65-F5344CB8AC3E}">
        <p14:creationId xmlns:p14="http://schemas.microsoft.com/office/powerpoint/2010/main" val="31284300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17</a:t>
            </a:fld>
            <a:endParaRPr lang="en-US"/>
          </a:p>
        </p:txBody>
      </p:sp>
    </p:spTree>
    <p:extLst>
      <p:ext uri="{BB962C8B-B14F-4D97-AF65-F5344CB8AC3E}">
        <p14:creationId xmlns:p14="http://schemas.microsoft.com/office/powerpoint/2010/main" val="16019701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18</a:t>
            </a:fld>
            <a:endParaRPr lang="en-US"/>
          </a:p>
        </p:txBody>
      </p:sp>
    </p:spTree>
    <p:extLst>
      <p:ext uri="{BB962C8B-B14F-4D97-AF65-F5344CB8AC3E}">
        <p14:creationId xmlns:p14="http://schemas.microsoft.com/office/powerpoint/2010/main" val="20375799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19</a:t>
            </a:fld>
            <a:endParaRPr lang="en-US"/>
          </a:p>
        </p:txBody>
      </p:sp>
    </p:spTree>
    <p:extLst>
      <p:ext uri="{BB962C8B-B14F-4D97-AF65-F5344CB8AC3E}">
        <p14:creationId xmlns:p14="http://schemas.microsoft.com/office/powerpoint/2010/main" val="37349929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t>The instructor should click</a:t>
            </a:r>
            <a:r>
              <a:rPr lang="en-US" baseline="0" dirty="0" smtClean="0"/>
              <a:t> on the hazard identification training tool picture to bring up the website. The instructor then has the capability to play through the scenarios to allow the student to sharpen their identification skills. At least 3 of the OSHA Visual Inspection Training should be played. </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20</a:t>
            </a:fld>
            <a:endParaRPr lang="en-US"/>
          </a:p>
        </p:txBody>
      </p:sp>
    </p:spTree>
    <p:extLst>
      <p:ext uri="{BB962C8B-B14F-4D97-AF65-F5344CB8AC3E}">
        <p14:creationId xmlns:p14="http://schemas.microsoft.com/office/powerpoint/2010/main" val="12095042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21</a:t>
            </a:fld>
            <a:endParaRPr lang="en-US"/>
          </a:p>
        </p:txBody>
      </p:sp>
    </p:spTree>
    <p:extLst>
      <p:ext uri="{BB962C8B-B14F-4D97-AF65-F5344CB8AC3E}">
        <p14:creationId xmlns:p14="http://schemas.microsoft.com/office/powerpoint/2010/main" val="15720616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22</a:t>
            </a:fld>
            <a:endParaRPr lang="en-US"/>
          </a:p>
        </p:txBody>
      </p:sp>
    </p:spTree>
    <p:extLst>
      <p:ext uri="{BB962C8B-B14F-4D97-AF65-F5344CB8AC3E}">
        <p14:creationId xmlns:p14="http://schemas.microsoft.com/office/powerpoint/2010/main" val="1959669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Ask</a:t>
            </a:r>
            <a:r>
              <a:rPr lang="en-US" baseline="0" dirty="0" smtClean="0"/>
              <a:t> the class; What are ways that a group of workers can improve on their hazard identification?</a:t>
            </a:r>
            <a:endParaRPr lang="en-US" dirty="0" smtClean="0"/>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23</a:t>
            </a:fld>
            <a:endParaRPr lang="en-US"/>
          </a:p>
        </p:txBody>
      </p:sp>
    </p:spTree>
    <p:extLst>
      <p:ext uri="{BB962C8B-B14F-4D97-AF65-F5344CB8AC3E}">
        <p14:creationId xmlns:p14="http://schemas.microsoft.com/office/powerpoint/2010/main" val="11960455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24</a:t>
            </a:fld>
            <a:endParaRPr lang="en-US"/>
          </a:p>
        </p:txBody>
      </p:sp>
    </p:spTree>
    <p:extLst>
      <p:ext uri="{BB962C8B-B14F-4D97-AF65-F5344CB8AC3E}">
        <p14:creationId xmlns:p14="http://schemas.microsoft.com/office/powerpoint/2010/main" val="12329121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25</a:t>
            </a:fld>
            <a:endParaRPr lang="en-US"/>
          </a:p>
        </p:txBody>
      </p:sp>
    </p:spTree>
    <p:extLst>
      <p:ext uri="{BB962C8B-B14F-4D97-AF65-F5344CB8AC3E}">
        <p14:creationId xmlns:p14="http://schemas.microsoft.com/office/powerpoint/2010/main" val="10116907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26</a:t>
            </a:fld>
            <a:endParaRPr lang="en-US"/>
          </a:p>
        </p:txBody>
      </p:sp>
    </p:spTree>
    <p:extLst>
      <p:ext uri="{BB962C8B-B14F-4D97-AF65-F5344CB8AC3E}">
        <p14:creationId xmlns:p14="http://schemas.microsoft.com/office/powerpoint/2010/main" val="9896971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t>Ask</a:t>
            </a:r>
            <a:r>
              <a:rPr lang="en-US" baseline="0" dirty="0" smtClean="0"/>
              <a:t> the class; What is the hierarchy of controls and how to you mitigate hazards using this?</a:t>
            </a:r>
            <a:endParaRPr lang="en-US" dirty="0" smtClean="0"/>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27</a:t>
            </a:fld>
            <a:endParaRPr lang="en-US"/>
          </a:p>
        </p:txBody>
      </p:sp>
    </p:spTree>
    <p:extLst>
      <p:ext uri="{BB962C8B-B14F-4D97-AF65-F5344CB8AC3E}">
        <p14:creationId xmlns:p14="http://schemas.microsoft.com/office/powerpoint/2010/main" val="10195614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28</a:t>
            </a:fld>
            <a:endParaRPr lang="en-US"/>
          </a:p>
        </p:txBody>
      </p:sp>
    </p:spTree>
    <p:extLst>
      <p:ext uri="{BB962C8B-B14F-4D97-AF65-F5344CB8AC3E}">
        <p14:creationId xmlns:p14="http://schemas.microsoft.com/office/powerpoint/2010/main" val="42472627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29</a:t>
            </a:fld>
            <a:endParaRPr lang="en-US"/>
          </a:p>
        </p:txBody>
      </p:sp>
    </p:spTree>
    <p:extLst>
      <p:ext uri="{BB962C8B-B14F-4D97-AF65-F5344CB8AC3E}">
        <p14:creationId xmlns:p14="http://schemas.microsoft.com/office/powerpoint/2010/main" val="8836970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30</a:t>
            </a:fld>
            <a:endParaRPr lang="en-US"/>
          </a:p>
        </p:txBody>
      </p:sp>
    </p:spTree>
    <p:extLst>
      <p:ext uri="{BB962C8B-B14F-4D97-AF65-F5344CB8AC3E}">
        <p14:creationId xmlns:p14="http://schemas.microsoft.com/office/powerpoint/2010/main" val="38114539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31</a:t>
            </a:fld>
            <a:endParaRPr lang="en-US"/>
          </a:p>
        </p:txBody>
      </p:sp>
    </p:spTree>
    <p:extLst>
      <p:ext uri="{BB962C8B-B14F-4D97-AF65-F5344CB8AC3E}">
        <p14:creationId xmlns:p14="http://schemas.microsoft.com/office/powerpoint/2010/main" val="14545241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32</a:t>
            </a:fld>
            <a:endParaRPr lang="en-US"/>
          </a:p>
        </p:txBody>
      </p:sp>
    </p:spTree>
    <p:extLst>
      <p:ext uri="{BB962C8B-B14F-4D97-AF65-F5344CB8AC3E}">
        <p14:creationId xmlns:p14="http://schemas.microsoft.com/office/powerpoint/2010/main" val="15107312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33</a:t>
            </a:fld>
            <a:endParaRPr lang="en-US"/>
          </a:p>
        </p:txBody>
      </p:sp>
    </p:spTree>
    <p:extLst>
      <p:ext uri="{BB962C8B-B14F-4D97-AF65-F5344CB8AC3E}">
        <p14:creationId xmlns:p14="http://schemas.microsoft.com/office/powerpoint/2010/main" val="32637222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Ask the class; What</a:t>
            </a:r>
            <a:r>
              <a:rPr lang="en-US" baseline="0" dirty="0" smtClean="0"/>
              <a:t> types of training have you received as a worker, and do you know what types of training are required by OSHA?</a:t>
            </a:r>
            <a:endParaRPr lang="en-US" dirty="0" smtClean="0"/>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34</a:t>
            </a:fld>
            <a:endParaRPr lang="en-US"/>
          </a:p>
        </p:txBody>
      </p:sp>
    </p:spTree>
    <p:extLst>
      <p:ext uri="{BB962C8B-B14F-4D97-AF65-F5344CB8AC3E}">
        <p14:creationId xmlns:p14="http://schemas.microsoft.com/office/powerpoint/2010/main" val="40298759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35</a:t>
            </a:fld>
            <a:endParaRPr lang="en-US"/>
          </a:p>
        </p:txBody>
      </p:sp>
    </p:spTree>
    <p:extLst>
      <p:ext uri="{BB962C8B-B14F-4D97-AF65-F5344CB8AC3E}">
        <p14:creationId xmlns:p14="http://schemas.microsoft.com/office/powerpoint/2010/main" val="383404108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36</a:t>
            </a:fld>
            <a:endParaRPr lang="en-US"/>
          </a:p>
        </p:txBody>
      </p:sp>
    </p:spTree>
    <p:extLst>
      <p:ext uri="{BB962C8B-B14F-4D97-AF65-F5344CB8AC3E}">
        <p14:creationId xmlns:p14="http://schemas.microsoft.com/office/powerpoint/2010/main" val="147241429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37</a:t>
            </a:fld>
            <a:endParaRPr lang="en-US"/>
          </a:p>
        </p:txBody>
      </p:sp>
    </p:spTree>
    <p:extLst>
      <p:ext uri="{BB962C8B-B14F-4D97-AF65-F5344CB8AC3E}">
        <p14:creationId xmlns:p14="http://schemas.microsoft.com/office/powerpoint/2010/main" val="362026929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38</a:t>
            </a:fld>
            <a:endParaRPr lang="en-US"/>
          </a:p>
        </p:txBody>
      </p:sp>
    </p:spTree>
    <p:extLst>
      <p:ext uri="{BB962C8B-B14F-4D97-AF65-F5344CB8AC3E}">
        <p14:creationId xmlns:p14="http://schemas.microsoft.com/office/powerpoint/2010/main" val="424173648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39</a:t>
            </a:fld>
            <a:endParaRPr lang="en-US"/>
          </a:p>
        </p:txBody>
      </p:sp>
    </p:spTree>
    <p:extLst>
      <p:ext uri="{BB962C8B-B14F-4D97-AF65-F5344CB8AC3E}">
        <p14:creationId xmlns:p14="http://schemas.microsoft.com/office/powerpoint/2010/main" val="206948584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40</a:t>
            </a:fld>
            <a:endParaRPr lang="en-US"/>
          </a:p>
        </p:txBody>
      </p:sp>
    </p:spTree>
    <p:extLst>
      <p:ext uri="{BB962C8B-B14F-4D97-AF65-F5344CB8AC3E}">
        <p14:creationId xmlns:p14="http://schemas.microsoft.com/office/powerpoint/2010/main" val="103231805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Ask</a:t>
            </a:r>
            <a:r>
              <a:rPr lang="en-US" baseline="0" dirty="0" smtClean="0"/>
              <a:t> the class; Do you often work beside other contractors? Has there ever been a situation where you weren’t sure what the other contractor was doing or believed their work to be hazardous?</a:t>
            </a:r>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41</a:t>
            </a:fld>
            <a:endParaRPr lang="en-US"/>
          </a:p>
        </p:txBody>
      </p:sp>
    </p:spTree>
    <p:extLst>
      <p:ext uri="{BB962C8B-B14F-4D97-AF65-F5344CB8AC3E}">
        <p14:creationId xmlns:p14="http://schemas.microsoft.com/office/powerpoint/2010/main" val="3597550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42</a:t>
            </a:fld>
            <a:endParaRPr lang="en-US"/>
          </a:p>
        </p:txBody>
      </p:sp>
    </p:spTree>
    <p:extLst>
      <p:ext uri="{BB962C8B-B14F-4D97-AF65-F5344CB8AC3E}">
        <p14:creationId xmlns:p14="http://schemas.microsoft.com/office/powerpoint/2010/main" val="382664048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43</a:t>
            </a:fld>
            <a:endParaRPr lang="en-US"/>
          </a:p>
        </p:txBody>
      </p:sp>
    </p:spTree>
    <p:extLst>
      <p:ext uri="{BB962C8B-B14F-4D97-AF65-F5344CB8AC3E}">
        <p14:creationId xmlns:p14="http://schemas.microsoft.com/office/powerpoint/2010/main" val="154279256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44</a:t>
            </a:fld>
            <a:endParaRPr lang="en-US"/>
          </a:p>
        </p:txBody>
      </p:sp>
    </p:spTree>
    <p:extLst>
      <p:ext uri="{BB962C8B-B14F-4D97-AF65-F5344CB8AC3E}">
        <p14:creationId xmlns:p14="http://schemas.microsoft.com/office/powerpoint/2010/main" val="388932287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45</a:t>
            </a:fld>
            <a:endParaRPr lang="en-US"/>
          </a:p>
        </p:txBody>
      </p:sp>
    </p:spTree>
    <p:extLst>
      <p:ext uri="{BB962C8B-B14F-4D97-AF65-F5344CB8AC3E}">
        <p14:creationId xmlns:p14="http://schemas.microsoft.com/office/powerpoint/2010/main" val="236512648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46</a:t>
            </a:fld>
            <a:endParaRPr lang="en-US"/>
          </a:p>
        </p:txBody>
      </p:sp>
    </p:spTree>
    <p:extLst>
      <p:ext uri="{BB962C8B-B14F-4D97-AF65-F5344CB8AC3E}">
        <p14:creationId xmlns:p14="http://schemas.microsoft.com/office/powerpoint/2010/main" val="259993281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effectLst/>
              </a:rPr>
              <a:t>Source: https://www.osha.gov/shpguidelines/hazard-prevention.html </a:t>
            </a:r>
          </a:p>
          <a:p>
            <a:endParaRPr lang="en-US" dirty="0" smtClean="0">
              <a:effectLst/>
            </a:endParaRPr>
          </a:p>
          <a:p>
            <a:r>
              <a:rPr lang="en-US" dirty="0" smtClean="0">
                <a:effectLst/>
              </a:rPr>
              <a:t>“Effective controls protect workers from workplace hazards; help avoid injuries, illnesses, and incidents; minimize or eliminate safety and health risks; and help employers provide workers with safe and healthful working conditions. The processes described in this section will help employers prevent and control hazards identified in the previous section.”</a:t>
            </a:r>
          </a:p>
        </p:txBody>
      </p:sp>
      <p:sp>
        <p:nvSpPr>
          <p:cNvPr id="4" name="Slide Number Placeholder 3"/>
          <p:cNvSpPr>
            <a:spLocks noGrp="1"/>
          </p:cNvSpPr>
          <p:nvPr>
            <p:ph type="sldNum" sz="quarter" idx="10"/>
          </p:nvPr>
        </p:nvSpPr>
        <p:spPr/>
        <p:txBody>
          <a:bodyPr/>
          <a:lstStyle/>
          <a:p>
            <a:fld id="{3ECC418A-57C6-4B2F-979F-B2F731CD8869}" type="slidenum">
              <a:rPr lang="en-US" smtClean="0"/>
              <a:pPr/>
              <a:t>47</a:t>
            </a:fld>
            <a:endParaRPr lang="en-US"/>
          </a:p>
        </p:txBody>
      </p:sp>
    </p:spTree>
    <p:extLst>
      <p:ext uri="{BB962C8B-B14F-4D97-AF65-F5344CB8AC3E}">
        <p14:creationId xmlns:p14="http://schemas.microsoft.com/office/powerpoint/2010/main" val="48791678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effectLst/>
              </a:rPr>
              <a:t>“Involve workers, who often have the best understanding of the conditions that create hazards and insights into how they can be controlled.”</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48</a:t>
            </a:fld>
            <a:endParaRPr lang="en-US"/>
          </a:p>
        </p:txBody>
      </p:sp>
    </p:spTree>
    <p:extLst>
      <p:ext uri="{BB962C8B-B14F-4D97-AF65-F5344CB8AC3E}">
        <p14:creationId xmlns:p14="http://schemas.microsoft.com/office/powerpoint/2010/main" val="355711634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effectLst/>
              </a:rPr>
              <a:t>https://www.osha.gov/shpguidelines/docs/OSHA_SHP_Recommended_Practices.pdf</a:t>
            </a:r>
          </a:p>
          <a:p>
            <a:endParaRPr lang="en-US" dirty="0" smtClean="0">
              <a:effectLst/>
            </a:endParaRPr>
          </a:p>
          <a:p>
            <a:r>
              <a:rPr lang="en-US" dirty="0" smtClean="0">
                <a:effectLst/>
              </a:rPr>
              <a:t>“</a:t>
            </a: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Employers should select the controls that are the most feasible, effective, and permanent.</a:t>
            </a:r>
          </a:p>
          <a:p>
            <a:pPr lvl="1"/>
            <a:r>
              <a:rPr lang="en-US" sz="1100" b="1"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How to accomplish it:</a:t>
            </a:r>
            <a:endParaRPr lang="en-US" sz="11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pPr marL="628650" lvl="1" indent="-171450">
              <a:buFont typeface="Arial" panose="020B0604020202020204" pitchFamily="34" charset="0"/>
              <a:buChar char="•"/>
            </a:pPr>
            <a:r>
              <a:rPr lang="en-US" sz="11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Eliminate or control all serious hazards (hazards that are causing or are likely to cause death or serious physical harm) immediately.</a:t>
            </a:r>
          </a:p>
          <a:p>
            <a:pPr marL="628650" lvl="1" indent="-171450">
              <a:buFont typeface="Arial" panose="020B0604020202020204" pitchFamily="34" charset="0"/>
              <a:buChar char="•"/>
            </a:pPr>
            <a:r>
              <a:rPr lang="en-US" sz="11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Use interim controls while you develop and implement longer-term solutions. </a:t>
            </a:r>
          </a:p>
          <a:p>
            <a:pPr marL="628650" lvl="1" indent="-171450">
              <a:buFont typeface="Arial" panose="020B0604020202020204" pitchFamily="34" charset="0"/>
              <a:buChar char="•"/>
            </a:pPr>
            <a:r>
              <a:rPr lang="en-US" sz="11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Select controls according to a hierarchy that emphasizes engineering solutions (including elimination or substitution) first, followed by safe work practices, administrative controls, and finally PPE. </a:t>
            </a:r>
          </a:p>
          <a:p>
            <a:pPr marL="628650" lvl="1" indent="-171450">
              <a:buFont typeface="Arial" panose="020B0604020202020204" pitchFamily="34" charset="0"/>
              <a:buChar char="•"/>
            </a:pPr>
            <a:r>
              <a:rPr lang="en-US" sz="11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Avoid selecting controls that may directly or indirectly introduce new hazards. Examples include exhausting contaminated air into occupied work spaces or using hearing protection that makes it difficult to hear backup alarms. </a:t>
            </a:r>
          </a:p>
          <a:p>
            <a:pPr marL="628650" lvl="1" indent="-171450">
              <a:buFont typeface="Arial" panose="020B0604020202020204" pitchFamily="34" charset="0"/>
              <a:buChar char="•"/>
            </a:pPr>
            <a:r>
              <a:rPr lang="en-US" sz="11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Review and discuss control options with workers to ensure that controls are feasible and effective.</a:t>
            </a:r>
          </a:p>
          <a:p>
            <a:pPr marL="628650" lvl="1" indent="-171450">
              <a:buFont typeface="Arial" panose="020B0604020202020204" pitchFamily="34" charset="0"/>
              <a:buChar char="•"/>
            </a:pPr>
            <a:r>
              <a:rPr lang="en-US" sz="11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Use a combination of control options when no single method fully protects workers.”</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49</a:t>
            </a:fld>
            <a:endParaRPr lang="en-US"/>
          </a:p>
        </p:txBody>
      </p:sp>
    </p:spTree>
    <p:extLst>
      <p:ext uri="{BB962C8B-B14F-4D97-AF65-F5344CB8AC3E}">
        <p14:creationId xmlns:p14="http://schemas.microsoft.com/office/powerpoint/2010/main" val="342776076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effectLst/>
              </a:rPr>
              <a:t>Source:  https://www.osha.gov/shpguidelines/docs/OSHA_SHP_Recommended_Practices.pdf </a:t>
            </a:r>
          </a:p>
          <a:p>
            <a:endParaRPr lang="en-US" dirty="0" smtClean="0">
              <a:effectLst/>
            </a:endParaRPr>
          </a:p>
          <a:p>
            <a:pPr marL="171450" indent="-171450">
              <a:buFont typeface="Arial" panose="020B0604020202020204" pitchFamily="34" charset="0"/>
              <a:buChar char="•"/>
            </a:pPr>
            <a:r>
              <a:rPr lang="en-US" dirty="0" smtClean="0">
                <a:effectLst/>
              </a:rPr>
              <a:t>“Use a hazard control plan to guide the selection and implementation of controls, and implement controls according to the plan.</a:t>
            </a:r>
          </a:p>
          <a:p>
            <a:pPr marL="171450" indent="-171450">
              <a:buFont typeface="Arial" panose="020B0604020202020204" pitchFamily="34" charset="0"/>
              <a:buChar char="•"/>
            </a:pPr>
            <a:r>
              <a:rPr lang="en-US" dirty="0" smtClean="0">
                <a:effectLst/>
              </a:rPr>
              <a:t>Develop plans with measures to protect workers during emergencies and </a:t>
            </a:r>
            <a:r>
              <a:rPr lang="en-US" dirty="0" err="1" smtClean="0">
                <a:effectLst/>
              </a:rPr>
              <a:t>nonroutine</a:t>
            </a:r>
            <a:r>
              <a:rPr lang="en-US" dirty="0" smtClean="0">
                <a:effectLst/>
              </a:rPr>
              <a:t> activities.</a:t>
            </a:r>
          </a:p>
          <a:p>
            <a:pPr marL="171450" indent="-171450">
              <a:buFont typeface="Arial" panose="020B0604020202020204" pitchFamily="34" charset="0"/>
              <a:buChar char="•"/>
            </a:pPr>
            <a:r>
              <a:rPr lang="en-US" dirty="0" smtClean="0">
                <a:effectLst/>
              </a:rPr>
              <a:t>Evaluate the effectiveness of existing controls to determine whether they continue to provide protection, or whether different controls may be more effective. Review new technologies for their potential to be more protective, more reliable, or less costly</a:t>
            </a:r>
            <a:r>
              <a:rPr lang="en-US" sz="11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50</a:t>
            </a:fld>
            <a:endParaRPr lang="en-US"/>
          </a:p>
        </p:txBody>
      </p:sp>
    </p:spTree>
    <p:extLst>
      <p:ext uri="{BB962C8B-B14F-4D97-AF65-F5344CB8AC3E}">
        <p14:creationId xmlns:p14="http://schemas.microsoft.com/office/powerpoint/2010/main" val="201923592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Answer is broken</a:t>
            </a:r>
            <a:r>
              <a:rPr lang="en-US" baseline="0" dirty="0" smtClean="0"/>
              <a:t> ladder run, entire crew daily – because it is severe and most frequently used. </a:t>
            </a:r>
            <a:endParaRPr lang="en-US" dirty="0" smtClean="0"/>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54</a:t>
            </a:fld>
            <a:endParaRPr lang="en-US"/>
          </a:p>
        </p:txBody>
      </p:sp>
    </p:spTree>
    <p:extLst>
      <p:ext uri="{BB962C8B-B14F-4D97-AF65-F5344CB8AC3E}">
        <p14:creationId xmlns:p14="http://schemas.microsoft.com/office/powerpoint/2010/main" val="5536395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00"/>
            <a:ext cx="7772400" cy="1470025"/>
          </a:xfrm>
          <a:prstGeom prst="rect">
            <a:avLst/>
          </a:prstGeom>
        </p:spPr>
        <p:txBody>
          <a:bodyPr/>
          <a:lstStyle>
            <a:lvl1pPr>
              <a:defRPr>
                <a:latin typeface="Tahoma" pitchFamily="34" charset="0"/>
                <a:cs typeface="Tahoma" pitchFamily="34"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3886200"/>
            <a:ext cx="7772400" cy="1752600"/>
          </a:xfrm>
          <a:prstGeom prst="rect">
            <a:avLst/>
          </a:prstGeom>
        </p:spPr>
        <p:txBody>
          <a:bodyPr/>
          <a:lstStyle>
            <a:lvl1pPr marL="0" indent="0" algn="ctr">
              <a:buNone/>
              <a:defRPr sz="4000">
                <a:solidFill>
                  <a:schemeClr val="tx1">
                    <a:tint val="75000"/>
                  </a:schemeClr>
                </a:solidFill>
                <a:latin typeface="Tahoma" pitchFamily="34" charset="0"/>
                <a:cs typeface="Tahom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137617481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prstGeom prst="rect">
            <a:avLst/>
          </a:prstGeom>
        </p:spPr>
        <p:txBody>
          <a:bodyPr/>
          <a:lstStyle>
            <a:lvl1pPr>
              <a:defRPr sz="4000">
                <a:latin typeface="Tahoma" pitchFamily="34" charset="0"/>
                <a:cs typeface="Tahoma"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914400" y="1447800"/>
            <a:ext cx="7315200" cy="4495801"/>
          </a:xfrm>
          <a:prstGeom prst="rect">
            <a:avLst/>
          </a:prstGeom>
        </p:spPr>
        <p:txBody>
          <a:bodyPr/>
          <a:lstStyle>
            <a:lvl1pPr>
              <a:defRPr sz="3200" b="0">
                <a:latin typeface="Tahoma" pitchFamily="34" charset="0"/>
                <a:cs typeface="Tahoma" pitchFamily="34" charset="0"/>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17476713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atin typeface="Tahoma" pitchFamily="34" charset="0"/>
                <a:cs typeface="Tahoma" pitchFamily="34" charset="0"/>
              </a:defRPr>
            </a:lvl1pPr>
          </a:lstStyle>
          <a:p>
            <a:r>
              <a:rPr lang="en-US" dirty="0" smtClean="0"/>
              <a:t>Click to edit Master title style</a:t>
            </a:r>
            <a:endParaRPr lang="en-US" dirty="0"/>
          </a:p>
        </p:txBody>
      </p:sp>
      <p:sp>
        <p:nvSpPr>
          <p:cNvPr id="3" name="Text Placeholder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solidFill>
                  <a:schemeClr val="tx1">
                    <a:tint val="75000"/>
                  </a:schemeClr>
                </a:solidFill>
                <a:latin typeface="Tahoma" pitchFamily="34" charset="0"/>
                <a:cs typeface="Tahoma"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Next topic:</a:t>
            </a:r>
          </a:p>
        </p:txBody>
      </p:sp>
    </p:spTree>
    <p:extLst>
      <p:ext uri="{BB962C8B-B14F-4D97-AF65-F5344CB8AC3E}">
        <p14:creationId xmlns:p14="http://schemas.microsoft.com/office/powerpoint/2010/main" val="396531981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194388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prstGeom prst="rect">
            <a:avLst/>
          </a:prstGeom>
        </p:spPr>
        <p:txBody>
          <a:bodyPr/>
          <a:lstStyle>
            <a:lvl1pPr>
              <a:defRPr sz="4000">
                <a:latin typeface="Tahoma" pitchFamily="34" charset="0"/>
                <a:cs typeface="Tahoma" pitchFamily="34" charset="0"/>
              </a:defRPr>
            </a:lvl1pPr>
          </a:lstStyle>
          <a:p>
            <a:r>
              <a:rPr lang="en-US" smtClean="0"/>
              <a:t>Click to edit Master title style</a:t>
            </a:r>
            <a:endParaRPr lang="en-US"/>
          </a:p>
        </p:txBody>
      </p:sp>
      <p:sp>
        <p:nvSpPr>
          <p:cNvPr id="3" name="Content Placeholder 2"/>
          <p:cNvSpPr>
            <a:spLocks noGrp="1"/>
          </p:cNvSpPr>
          <p:nvPr>
            <p:ph sz="half" idx="1"/>
          </p:nvPr>
        </p:nvSpPr>
        <p:spPr>
          <a:xfrm>
            <a:off x="457200" y="1447801"/>
            <a:ext cx="4038600" cy="4572000"/>
          </a:xfrm>
          <a:prstGeom prst="rect">
            <a:avLst/>
          </a:prstGeom>
        </p:spPr>
        <p:txBody>
          <a:bodyPr/>
          <a:lstStyle>
            <a:lvl1pPr>
              <a:defRPr sz="2800" b="0">
                <a:latin typeface="Tahoma" pitchFamily="34" charset="0"/>
                <a:cs typeface="Tahoma" pitchFamily="34" charset="0"/>
              </a:defRPr>
            </a:lvl1pPr>
            <a:lvl2pPr>
              <a:defRPr sz="2400">
                <a:latin typeface="Tahoma" pitchFamily="34" charset="0"/>
                <a:cs typeface="Tahoma" pitchFamily="34" charset="0"/>
              </a:defRPr>
            </a:lvl2pPr>
            <a:lvl3pPr>
              <a:defRPr sz="2000">
                <a:latin typeface="Tahoma" pitchFamily="34" charset="0"/>
                <a:cs typeface="Tahoma" pitchFamily="34" charset="0"/>
              </a:defRPr>
            </a:lvl3pPr>
            <a:lvl4pPr>
              <a:defRPr sz="1800">
                <a:latin typeface="Tahoma" pitchFamily="34" charset="0"/>
                <a:cs typeface="Tahoma" pitchFamily="34" charset="0"/>
              </a:defRPr>
            </a:lvl4pPr>
            <a:lvl5pPr>
              <a:defRPr sz="1800">
                <a:latin typeface="Tahoma" pitchFamily="34" charset="0"/>
                <a:cs typeface="Tahoma"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47801"/>
            <a:ext cx="4038600" cy="4572000"/>
          </a:xfrm>
          <a:prstGeom prst="rect">
            <a:avLst/>
          </a:prstGeom>
        </p:spPr>
        <p:txBody>
          <a:bodyPr/>
          <a:lstStyle>
            <a:lvl1pPr>
              <a:defRPr sz="2800" b="0">
                <a:latin typeface="Tahoma" pitchFamily="34" charset="0"/>
                <a:cs typeface="Tahoma" pitchFamily="34" charset="0"/>
              </a:defRPr>
            </a:lvl1pPr>
            <a:lvl2pPr>
              <a:defRPr sz="2400">
                <a:latin typeface="Tahoma" pitchFamily="34" charset="0"/>
                <a:cs typeface="Tahoma" pitchFamily="34" charset="0"/>
              </a:defRPr>
            </a:lvl2pPr>
            <a:lvl3pPr>
              <a:defRPr sz="2000">
                <a:latin typeface="Tahoma" pitchFamily="34" charset="0"/>
                <a:cs typeface="Tahoma" pitchFamily="34" charset="0"/>
              </a:defRPr>
            </a:lvl3pPr>
            <a:lvl4pPr>
              <a:defRPr sz="1800">
                <a:latin typeface="Tahoma" pitchFamily="34" charset="0"/>
                <a:cs typeface="Tahoma" pitchFamily="34" charset="0"/>
              </a:defRPr>
            </a:lvl4pPr>
            <a:lvl5pPr>
              <a:defRPr sz="1800">
                <a:latin typeface="Tahoma" pitchFamily="34" charset="0"/>
                <a:cs typeface="Tahoma"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22894207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lvl1pPr>
              <a:defRPr sz="4000">
                <a:latin typeface="Tahoma" pitchFamily="34" charset="0"/>
                <a:cs typeface="Tahoma" pitchFamily="34" charset="0"/>
              </a:defRPr>
            </a:lvl1pPr>
          </a:lstStyle>
          <a:p>
            <a:endParaRPr lang="en-US" dirty="0"/>
          </a:p>
        </p:txBody>
      </p:sp>
    </p:spTree>
    <p:extLst>
      <p:ext uri="{BB962C8B-B14F-4D97-AF65-F5344CB8AC3E}">
        <p14:creationId xmlns:p14="http://schemas.microsoft.com/office/powerpoint/2010/main" val="82633622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7" name="Slide Number Placeholder 5"/>
          <p:cNvSpPr>
            <a:spLocks noGrp="1"/>
          </p:cNvSpPr>
          <p:nvPr>
            <p:ph type="sldNum" sz="quarter" idx="4"/>
          </p:nvPr>
        </p:nvSpPr>
        <p:spPr>
          <a:xfrm>
            <a:off x="7010400" y="6492875"/>
            <a:ext cx="2133600" cy="365125"/>
          </a:xfrm>
          <a:prstGeom prst="rect">
            <a:avLst/>
          </a:prstGeom>
        </p:spPr>
        <p:txBody>
          <a:bodyPr/>
          <a:lstStyle>
            <a:lvl1pPr>
              <a:defRPr>
                <a:solidFill>
                  <a:schemeClr val="tx1"/>
                </a:solidFill>
              </a:defRPr>
            </a:lvl1pPr>
          </a:lstStyle>
          <a:p>
            <a:fld id="{595ACBD8-3758-409F-B51C-9004A76C155A}" type="slidenum">
              <a:rPr lang="en-US" smtClean="0"/>
              <a:pPr/>
              <a:t>‹#›</a:t>
            </a:fld>
            <a:endParaRPr lang="en-US" dirty="0"/>
          </a:p>
        </p:txBody>
      </p:sp>
      <p:sp>
        <p:nvSpPr>
          <p:cNvPr id="8" name="Date Placeholder 3"/>
          <p:cNvSpPr>
            <a:spLocks noGrp="1"/>
          </p:cNvSpPr>
          <p:nvPr>
            <p:ph type="dt" sz="half" idx="2"/>
          </p:nvPr>
        </p:nvSpPr>
        <p:spPr>
          <a:xfrm>
            <a:off x="0" y="6492875"/>
            <a:ext cx="2133600" cy="365125"/>
          </a:xfrm>
          <a:prstGeom prst="rect">
            <a:avLst/>
          </a:prstGeom>
        </p:spPr>
        <p:txBody>
          <a:bodyPr/>
          <a:lstStyle>
            <a:lvl1pPr>
              <a:defRPr>
                <a:solidFill>
                  <a:schemeClr val="tx1"/>
                </a:solidFill>
              </a:defRPr>
            </a:lvl1pPr>
          </a:lstStyle>
          <a:p>
            <a:r>
              <a:rPr lang="en-US" smtClean="0"/>
              <a:t>OSH7510</a:t>
            </a:r>
            <a:endParaRPr lang="en-US" dirty="0"/>
          </a:p>
        </p:txBody>
      </p:sp>
      <p:sp>
        <p:nvSpPr>
          <p:cNvPr id="9" name="Rectangle 8"/>
          <p:cNvSpPr/>
          <p:nvPr/>
        </p:nvSpPr>
        <p:spPr>
          <a:xfrm>
            <a:off x="0" y="6172200"/>
            <a:ext cx="9144000" cy="685800"/>
          </a:xfrm>
          <a:prstGeom prst="rect">
            <a:avLst/>
          </a:prstGeom>
          <a:solidFill>
            <a:srgbClr val="002060"/>
          </a:solidFill>
          <a:ln>
            <a:no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ate Placeholder 6"/>
          <p:cNvSpPr txBox="1">
            <a:spLocks/>
          </p:cNvSpPr>
          <p:nvPr/>
        </p:nvSpPr>
        <p:spPr>
          <a:xfrm>
            <a:off x="0" y="6492875"/>
            <a:ext cx="21336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smtClean="0">
              <a:ln>
                <a:noFill/>
              </a:ln>
              <a:solidFill>
                <a:schemeClr val="tx1"/>
              </a:solidFill>
              <a:effectLst/>
              <a:uLnTx/>
              <a:uFillTx/>
              <a:latin typeface="+mn-lt"/>
              <a:ea typeface="+mn-ea"/>
              <a:cs typeface="+mn-cs"/>
            </a:endParaRPr>
          </a:p>
        </p:txBody>
      </p:sp>
      <p:cxnSp>
        <p:nvCxnSpPr>
          <p:cNvPr id="14" name="Straight Connector 13"/>
          <p:cNvCxnSpPr/>
          <p:nvPr/>
        </p:nvCxnSpPr>
        <p:spPr>
          <a:xfrm>
            <a:off x="0" y="6170612"/>
            <a:ext cx="9144000" cy="158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6" name="Course Number Placeholder 1"/>
          <p:cNvSpPr txBox="1"/>
          <p:nvPr userDrawn="1"/>
        </p:nvSpPr>
        <p:spPr>
          <a:xfrm>
            <a:off x="0" y="6642555"/>
            <a:ext cx="3505200" cy="215444"/>
          </a:xfrm>
          <a:prstGeom prst="rect">
            <a:avLst/>
          </a:prstGeom>
          <a:noFill/>
        </p:spPr>
        <p:txBody>
          <a:bodyPr wrap="square">
            <a:spAutoFit/>
          </a:bodyPr>
          <a:lstStyle/>
          <a:p>
            <a:pPr algn="l">
              <a:defRPr/>
            </a:pPr>
            <a:r>
              <a:rPr lang="en-US" sz="800" b="0" dirty="0" smtClean="0">
                <a:solidFill>
                  <a:schemeClr val="bg1"/>
                </a:solidFill>
                <a:effectLst/>
                <a:latin typeface="Tahoma" panose="020B0604030504040204" pitchFamily="34" charset="0"/>
                <a:ea typeface="Tahoma" panose="020B0604030504040204" pitchFamily="34" charset="0"/>
                <a:cs typeface="Tahoma" panose="020B0604030504040204" pitchFamily="34" charset="0"/>
              </a:rPr>
              <a:t>PPT</a:t>
            </a:r>
            <a:r>
              <a:rPr lang="en-US" sz="800" b="0" baseline="0" dirty="0" smtClean="0">
                <a:solidFill>
                  <a:schemeClr val="bg1"/>
                </a:solidFill>
                <a:effectLst/>
                <a:latin typeface="Tahoma" panose="020B0604030504040204" pitchFamily="34" charset="0"/>
                <a:ea typeface="Tahoma" panose="020B0604030504040204" pitchFamily="34" charset="0"/>
                <a:cs typeface="Tahoma" panose="020B0604030504040204" pitchFamily="34" charset="0"/>
              </a:rPr>
              <a:t> 10-hr. General Industry – Safety and Health Programs, v.03.01.17</a:t>
            </a:r>
            <a:endParaRPr lang="en-US" sz="800" b="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10" name="Slide Number Placeholder 7"/>
          <p:cNvSpPr txBox="1">
            <a:spLocks/>
          </p:cNvSpPr>
          <p:nvPr userDrawn="1"/>
        </p:nvSpPr>
        <p:spPr>
          <a:xfrm>
            <a:off x="6278587" y="6448497"/>
            <a:ext cx="2819400" cy="427310"/>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595ACBD8-3758-409F-B51C-9004A76C155A}" type="slidenum">
              <a:rPr kumimoji="0" lang="en-US" sz="800" b="0" i="0" u="none" strike="noStrike" kern="1200" cap="none" spc="0" normalizeH="0" baseline="0" noProof="0" smtClean="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smtClean="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Created by OTIEC Outreach Resources Workgroup</a:t>
            </a:r>
          </a:p>
        </p:txBody>
      </p:sp>
    </p:spTree>
    <p:extLst>
      <p:ext uri="{BB962C8B-B14F-4D97-AF65-F5344CB8AC3E}">
        <p14:creationId xmlns:p14="http://schemas.microsoft.com/office/powerpoint/2010/main" val="1901816789"/>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Lst>
  <p:timing>
    <p:tnLst>
      <p:par>
        <p:cTn id="1" dur="indefinite" restart="never" nodeType="tmRoot"/>
      </p:par>
    </p:tnLst>
  </p:timing>
  <p:txStyles>
    <p:titleStyle>
      <a:lvl1pPr algn="ctr" defTabSz="914400" rtl="0" eaLnBrk="1" latinLnBrk="0" hangingPunct="1">
        <a:spcBef>
          <a:spcPct val="0"/>
        </a:spcBef>
        <a:buNone/>
        <a:defRPr sz="4400" b="1" kern="1200">
          <a:solidFill>
            <a:schemeClr val="tx1"/>
          </a:solidFill>
          <a:latin typeface="+mn-lt"/>
          <a:ea typeface="+mj-ea"/>
          <a:cs typeface="Tahoma" pitchFamily="34" charset="0"/>
        </a:defRPr>
      </a:lvl1pPr>
    </p:titleStyle>
    <p:bodyStyle>
      <a:lvl1pPr marL="342900" indent="-342900" algn="l" defTabSz="914400" rtl="0" eaLnBrk="1" latinLnBrk="0" hangingPunct="1">
        <a:spcBef>
          <a:spcPct val="20000"/>
        </a:spcBef>
        <a:buFont typeface="Arial" pitchFamily="34" charset="0"/>
        <a:buChar char="•"/>
        <a:defRPr sz="2000" b="1" kern="1200">
          <a:solidFill>
            <a:schemeClr val="tx1"/>
          </a:solidFill>
          <a:latin typeface="+mn-lt"/>
          <a:ea typeface="+mn-ea"/>
          <a:cs typeface="Tahoma"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osha.gov/hazfinder/"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8" Type="http://schemas.openxmlformats.org/officeDocument/2006/relationships/image" Target="../media/image19.emf"/><Relationship Id="rId3" Type="http://schemas.openxmlformats.org/officeDocument/2006/relationships/image" Target="../media/image14.emf"/><Relationship Id="rId7" Type="http://schemas.openxmlformats.org/officeDocument/2006/relationships/image" Target="../media/image18.emf"/><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17.emf"/><Relationship Id="rId5" Type="http://schemas.openxmlformats.org/officeDocument/2006/relationships/image" Target="../media/image16.emf"/><Relationship Id="rId10" Type="http://schemas.openxmlformats.org/officeDocument/2006/relationships/image" Target="../media/image21.emf"/><Relationship Id="rId4" Type="http://schemas.openxmlformats.org/officeDocument/2006/relationships/image" Target="../media/image15.emf"/><Relationship Id="rId9" Type="http://schemas.openxmlformats.org/officeDocument/2006/relationships/image" Target="../media/image20.emf"/></Relationships>
</file>

<file path=ppt/slides/_rels/slide4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799" y="1958975"/>
            <a:ext cx="7772400" cy="1470025"/>
          </a:xfrm>
        </p:spPr>
        <p:txBody>
          <a:bodyPr/>
          <a:lstStyle/>
          <a:p>
            <a:r>
              <a:rPr lang="en-US" dirty="0" smtClean="0"/>
              <a:t>Safety and Health Programs	</a:t>
            </a:r>
            <a:endParaRPr lang="en-US" dirty="0"/>
          </a:p>
        </p:txBody>
      </p:sp>
      <p:sp>
        <p:nvSpPr>
          <p:cNvPr id="4" name="Subtitle 2"/>
          <p:cNvSpPr>
            <a:spLocks noGrp="1"/>
          </p:cNvSpPr>
          <p:nvPr/>
        </p:nvSpPr>
        <p:spPr>
          <a:xfrm>
            <a:off x="309562" y="3459678"/>
            <a:ext cx="8677275" cy="1752600"/>
          </a:xfrm>
          <a:prstGeom prst="rect">
            <a:avLst/>
          </a:prstGeom>
        </p:spPr>
        <p:txBody>
          <a:bodyPr/>
          <a:lstStyle>
            <a:lvl1pPr marL="0" indent="0" algn="ctr" defTabSz="914400" rtl="0" eaLnBrk="1" latinLnBrk="0" hangingPunct="1">
              <a:spcBef>
                <a:spcPct val="20000"/>
              </a:spcBef>
              <a:buFont typeface="Arial" pitchFamily="34" charset="0"/>
              <a:buNone/>
              <a:defRPr sz="4000" b="1" kern="1200">
                <a:solidFill>
                  <a:schemeClr val="tx1">
                    <a:tint val="75000"/>
                  </a:schemeClr>
                </a:solidFill>
                <a:latin typeface="Tahoma" pitchFamily="34" charset="0"/>
                <a:ea typeface="+mn-ea"/>
                <a:cs typeface="Tahoma" pitchFamily="34" charset="0"/>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Tahoma" pitchFamily="34" charset="0"/>
                <a:ea typeface="+mn-ea"/>
                <a:cs typeface="Tahoma" pitchFamily="34" charset="0"/>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Tahoma" pitchFamily="34" charset="0"/>
                <a:ea typeface="+mn-ea"/>
                <a:cs typeface="Tahoma" pitchFamily="34" charset="0"/>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Tahoma" pitchFamily="34" charset="0"/>
                <a:ea typeface="+mn-ea"/>
                <a:cs typeface="Tahoma" pitchFamily="34" charset="0"/>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Tahoma" pitchFamily="34" charset="0"/>
                <a:ea typeface="+mn-ea"/>
                <a:cs typeface="Tahoma" pitchFamily="34"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dirty="0"/>
              <a:t>OSHA 10-hour Outreach Training</a:t>
            </a:r>
          </a:p>
          <a:p>
            <a:r>
              <a:rPr lang="en-US" dirty="0"/>
              <a:t>General Industry</a:t>
            </a:r>
          </a:p>
        </p:txBody>
      </p:sp>
    </p:spTree>
    <p:extLst>
      <p:ext uri="{BB962C8B-B14F-4D97-AF65-F5344CB8AC3E}">
        <p14:creationId xmlns:p14="http://schemas.microsoft.com/office/powerpoint/2010/main" val="23202133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a:t>
            </a:r>
            <a:endParaRPr lang="en-US" dirty="0"/>
          </a:p>
        </p:txBody>
      </p:sp>
      <p:sp>
        <p:nvSpPr>
          <p:cNvPr id="6" name="Content Placeholder 5"/>
          <p:cNvSpPr>
            <a:spLocks noGrp="1"/>
          </p:cNvSpPr>
          <p:nvPr>
            <p:ph idx="1"/>
          </p:nvPr>
        </p:nvSpPr>
        <p:spPr>
          <a:xfrm>
            <a:off x="76200" y="5562600"/>
            <a:ext cx="8839200" cy="723900"/>
          </a:xfrm>
        </p:spPr>
        <p:txBody>
          <a:bodyPr/>
          <a:lstStyle/>
          <a:p>
            <a:pPr marL="0" indent="0">
              <a:spcBef>
                <a:spcPts val="0"/>
              </a:spcBef>
              <a:buNone/>
            </a:pPr>
            <a:r>
              <a:rPr lang="en-US" sz="1200" dirty="0" smtClean="0"/>
              <a:t>Each year, thousands of workers die as a result of exposure to hazards in the workplace. Safety and Health Programs can help reduce these fatalities through a proactive approach to finding and fixing hazards before they cause injury, illness, or death.</a:t>
            </a:r>
            <a:endParaRPr lang="en-US" sz="1200" dirty="0"/>
          </a:p>
        </p:txBody>
      </p:sp>
      <p:pic>
        <p:nvPicPr>
          <p:cNvPr id="7" name="Picture 6" title="Fatal occupational injuries by major event"/>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600200" y="876301"/>
            <a:ext cx="6095999" cy="4571999"/>
          </a:xfrm>
          <a:prstGeom prst="rect">
            <a:avLst/>
          </a:prstGeom>
          <a:ln>
            <a:solidFill>
              <a:schemeClr val="tx1"/>
            </a:solidFill>
          </a:ln>
        </p:spPr>
      </p:pic>
    </p:spTree>
    <p:extLst>
      <p:ext uri="{BB962C8B-B14F-4D97-AF65-F5344CB8AC3E}">
        <p14:creationId xmlns:p14="http://schemas.microsoft.com/office/powerpoint/2010/main" val="13811928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a:t>
            </a:r>
            <a:endParaRPr lang="en-US" dirty="0"/>
          </a:p>
        </p:txBody>
      </p:sp>
      <p:sp>
        <p:nvSpPr>
          <p:cNvPr id="3" name="Content Placeholder 2"/>
          <p:cNvSpPr>
            <a:spLocks noGrp="1"/>
          </p:cNvSpPr>
          <p:nvPr>
            <p:ph idx="1"/>
          </p:nvPr>
        </p:nvSpPr>
        <p:spPr>
          <a:xfrm>
            <a:off x="685800" y="1198098"/>
            <a:ext cx="7772400" cy="4495801"/>
          </a:xfrm>
        </p:spPr>
        <p:txBody>
          <a:bodyPr/>
          <a:lstStyle/>
          <a:p>
            <a:pPr marL="0" indent="0">
              <a:buNone/>
            </a:pPr>
            <a:r>
              <a:rPr lang="en-US" dirty="0" smtClean="0"/>
              <a:t>Lesson objectives:</a:t>
            </a:r>
          </a:p>
          <a:p>
            <a:pPr marL="571500" indent="-514350" fontAlgn="base">
              <a:buFont typeface="+mj-lt"/>
              <a:buAutoNum type="arabicPeriod"/>
            </a:pPr>
            <a:r>
              <a:rPr lang="en-US" sz="2800" dirty="0"/>
              <a:t>Recognize </a:t>
            </a:r>
            <a:r>
              <a:rPr lang="en-US" sz="2800" dirty="0" smtClean="0"/>
              <a:t>the costs </a:t>
            </a:r>
            <a:r>
              <a:rPr lang="en-US" sz="2800" dirty="0"/>
              <a:t>of </a:t>
            </a:r>
            <a:r>
              <a:rPr lang="en-US" sz="2800" dirty="0" smtClean="0"/>
              <a:t>workplace accidents.</a:t>
            </a:r>
            <a:endParaRPr lang="en-US" sz="2800" dirty="0"/>
          </a:p>
          <a:p>
            <a:pPr marL="571500" indent="-514350" fontAlgn="base">
              <a:buFont typeface="+mj-lt"/>
              <a:buAutoNum type="arabicPeriod"/>
            </a:pPr>
            <a:r>
              <a:rPr lang="en-US" sz="2800" dirty="0"/>
              <a:t>Recognize benefits of </a:t>
            </a:r>
            <a:r>
              <a:rPr lang="en-US" sz="2800" dirty="0" smtClean="0"/>
              <a:t>implementing an effective </a:t>
            </a:r>
            <a:r>
              <a:rPr lang="en-US" sz="2800" dirty="0"/>
              <a:t>safety and health </a:t>
            </a:r>
            <a:r>
              <a:rPr lang="en-US" sz="2800" dirty="0" smtClean="0"/>
              <a:t>program.</a:t>
            </a:r>
            <a:endParaRPr lang="en-US" sz="2800" dirty="0"/>
          </a:p>
          <a:p>
            <a:pPr marL="571500" indent="-514350" fontAlgn="base">
              <a:buFont typeface="+mj-lt"/>
              <a:buAutoNum type="arabicPeriod"/>
            </a:pPr>
            <a:r>
              <a:rPr lang="en-US" sz="2800" dirty="0"/>
              <a:t>Describe the elements </a:t>
            </a:r>
            <a:r>
              <a:rPr lang="en-US" sz="2800" dirty="0" smtClean="0"/>
              <a:t>of an </a:t>
            </a:r>
            <a:r>
              <a:rPr lang="en-US" sz="2800" dirty="0"/>
              <a:t>effective safety and health </a:t>
            </a:r>
            <a:r>
              <a:rPr lang="en-US" sz="2800" dirty="0" smtClean="0"/>
              <a:t>program.</a:t>
            </a:r>
            <a:endParaRPr lang="en-US" sz="2800" dirty="0"/>
          </a:p>
          <a:p>
            <a:pPr marL="571500" indent="-514350" fontAlgn="base">
              <a:buFont typeface="+mj-lt"/>
              <a:buAutoNum type="arabicPeriod"/>
            </a:pPr>
            <a:r>
              <a:rPr lang="en-US" sz="2800" dirty="0"/>
              <a:t>Identify three methods to prevent workplace </a:t>
            </a:r>
            <a:r>
              <a:rPr lang="en-US" sz="2800" dirty="0" smtClean="0"/>
              <a:t>hazards.</a:t>
            </a:r>
            <a:endParaRPr lang="en-US" sz="2800" dirty="0"/>
          </a:p>
        </p:txBody>
      </p:sp>
    </p:spTree>
    <p:extLst>
      <p:ext uri="{BB962C8B-B14F-4D97-AF65-F5344CB8AC3E}">
        <p14:creationId xmlns:p14="http://schemas.microsoft.com/office/powerpoint/2010/main" val="2011010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46612" y="152400"/>
            <a:ext cx="5840187" cy="1143000"/>
          </a:xfrm>
        </p:spPr>
        <p:txBody>
          <a:bodyPr/>
          <a:lstStyle/>
          <a:p>
            <a:r>
              <a:rPr lang="en-US" dirty="0" smtClean="0"/>
              <a:t>Costs of Accidents</a:t>
            </a:r>
            <a:endParaRPr lang="en-US" dirty="0"/>
          </a:p>
        </p:txBody>
      </p:sp>
      <p:sp>
        <p:nvSpPr>
          <p:cNvPr id="3" name="Content Placeholder 2"/>
          <p:cNvSpPr>
            <a:spLocks noGrp="1"/>
          </p:cNvSpPr>
          <p:nvPr>
            <p:ph idx="1"/>
          </p:nvPr>
        </p:nvSpPr>
        <p:spPr>
          <a:xfrm>
            <a:off x="838200" y="1752600"/>
            <a:ext cx="5486400" cy="3873081"/>
          </a:xfrm>
        </p:spPr>
        <p:txBody>
          <a:bodyPr/>
          <a:lstStyle/>
          <a:p>
            <a:pPr marL="0" indent="0">
              <a:buNone/>
            </a:pPr>
            <a:r>
              <a:rPr lang="en-US" b="1" dirty="0" smtClean="0"/>
              <a:t>Direct costs:</a:t>
            </a:r>
          </a:p>
          <a:p>
            <a:r>
              <a:rPr lang="en-US" sz="2800" dirty="0" smtClean="0"/>
              <a:t>Cost of treatment</a:t>
            </a:r>
            <a:endParaRPr lang="en-US" sz="2800" dirty="0"/>
          </a:p>
          <a:p>
            <a:r>
              <a:rPr lang="en-US" sz="2800" dirty="0"/>
              <a:t>Cost of physician and hospital</a:t>
            </a:r>
          </a:p>
          <a:p>
            <a:r>
              <a:rPr lang="en-US" sz="2800" dirty="0"/>
              <a:t>Cost of medications</a:t>
            </a:r>
          </a:p>
          <a:p>
            <a:r>
              <a:rPr lang="en-US" sz="2800" dirty="0"/>
              <a:t>Cost of medical equipment  </a:t>
            </a:r>
          </a:p>
          <a:p>
            <a:endParaRPr lang="en-US" dirty="0"/>
          </a:p>
        </p:txBody>
      </p:sp>
      <p:sp>
        <p:nvSpPr>
          <p:cNvPr id="8" name="TextBox 7"/>
          <p:cNvSpPr txBox="1"/>
          <p:nvPr/>
        </p:nvSpPr>
        <p:spPr>
          <a:xfrm>
            <a:off x="381000" y="115853"/>
            <a:ext cx="3657600" cy="1200329"/>
          </a:xfrm>
          <a:prstGeom prst="rect">
            <a:avLst/>
          </a:prstGeom>
          <a:noFill/>
        </p:spPr>
        <p:txBody>
          <a:bodyPr wrap="square" rtlCol="0">
            <a:spAutoFit/>
          </a:bodyPr>
          <a:lstStyle/>
          <a:p>
            <a:r>
              <a:rPr lang="en-US" sz="7200" b="1" dirty="0" smtClean="0">
                <a:solidFill>
                  <a:srgbClr val="FF0000"/>
                </a:solidFill>
                <a:latin typeface="Arial Black" panose="020B0A04020102020204" pitchFamily="34" charset="0"/>
              </a:rPr>
              <a:t>$$$</a:t>
            </a:r>
          </a:p>
        </p:txBody>
      </p:sp>
      <p:pic>
        <p:nvPicPr>
          <p:cNvPr id="6" name="Picture 5" title="Person pushing cart"/>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96000" y="1783644"/>
            <a:ext cx="2457239" cy="3429000"/>
          </a:xfrm>
          <a:prstGeom prst="rect">
            <a:avLst/>
          </a:prstGeom>
          <a:ln>
            <a:solidFill>
              <a:schemeClr val="tx1"/>
            </a:solidFill>
          </a:ln>
        </p:spPr>
      </p:pic>
      <p:sp>
        <p:nvSpPr>
          <p:cNvPr id="9" name="TextBox 8"/>
          <p:cNvSpPr txBox="1"/>
          <p:nvPr/>
        </p:nvSpPr>
        <p:spPr>
          <a:xfrm>
            <a:off x="7397539" y="5212644"/>
            <a:ext cx="1181100" cy="215444"/>
          </a:xfrm>
          <a:prstGeom prst="rect">
            <a:avLst/>
          </a:prstGeom>
          <a:noFill/>
        </p:spPr>
        <p:txBody>
          <a:bodyPr wrap="square" rtlCol="0">
            <a:spAutoFit/>
          </a:bodyPr>
          <a:lstStyle/>
          <a:p>
            <a:pPr algn="r"/>
            <a:r>
              <a:rPr lang="en-US" sz="800" dirty="0" smtClean="0"/>
              <a:t>Source: NIOSH</a:t>
            </a:r>
          </a:p>
        </p:txBody>
      </p:sp>
    </p:spTree>
    <p:extLst>
      <p:ext uri="{BB962C8B-B14F-4D97-AF65-F5344CB8AC3E}">
        <p14:creationId xmlns:p14="http://schemas.microsoft.com/office/powerpoint/2010/main" val="1026128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46613" y="190500"/>
            <a:ext cx="5840187" cy="1143000"/>
          </a:xfrm>
        </p:spPr>
        <p:txBody>
          <a:bodyPr/>
          <a:lstStyle/>
          <a:p>
            <a:r>
              <a:rPr lang="en-US" dirty="0" smtClean="0"/>
              <a:t>Costs of Accidents</a:t>
            </a:r>
            <a:endParaRPr lang="en-US" dirty="0"/>
          </a:p>
        </p:txBody>
      </p:sp>
      <p:sp>
        <p:nvSpPr>
          <p:cNvPr id="4" name="Content Placeholder 3"/>
          <p:cNvSpPr>
            <a:spLocks noGrp="1"/>
          </p:cNvSpPr>
          <p:nvPr>
            <p:ph idx="1"/>
          </p:nvPr>
        </p:nvSpPr>
        <p:spPr>
          <a:xfrm>
            <a:off x="914401" y="1485899"/>
            <a:ext cx="6003556" cy="3886201"/>
          </a:xfrm>
        </p:spPr>
        <p:txBody>
          <a:bodyPr/>
          <a:lstStyle/>
          <a:p>
            <a:pPr marL="0" indent="0">
              <a:buNone/>
            </a:pPr>
            <a:r>
              <a:rPr lang="en-US" b="1" dirty="0" smtClean="0"/>
              <a:t>Indirect costs:</a:t>
            </a:r>
          </a:p>
          <a:p>
            <a:r>
              <a:rPr lang="en-US" sz="2800" dirty="0" smtClean="0"/>
              <a:t>Schedule delays </a:t>
            </a:r>
          </a:p>
          <a:p>
            <a:r>
              <a:rPr lang="en-US" sz="2800" dirty="0" smtClean="0"/>
              <a:t>Lower morale</a:t>
            </a:r>
          </a:p>
          <a:p>
            <a:r>
              <a:rPr lang="en-US" sz="2800" dirty="0" smtClean="0"/>
              <a:t>Increased Absenteeism</a:t>
            </a:r>
          </a:p>
          <a:p>
            <a:r>
              <a:rPr lang="en-US" sz="2800" dirty="0" smtClean="0"/>
              <a:t>Poor Customer Relations</a:t>
            </a:r>
          </a:p>
          <a:p>
            <a:r>
              <a:rPr lang="en-US" sz="2800" dirty="0" smtClean="0"/>
              <a:t>Re-training</a:t>
            </a:r>
          </a:p>
          <a:p>
            <a:pPr marL="0" indent="0">
              <a:buNone/>
            </a:pPr>
            <a:endParaRPr lang="en-US" sz="2800" dirty="0"/>
          </a:p>
        </p:txBody>
      </p:sp>
      <p:sp>
        <p:nvSpPr>
          <p:cNvPr id="8" name="TextBox 7"/>
          <p:cNvSpPr txBox="1"/>
          <p:nvPr/>
        </p:nvSpPr>
        <p:spPr>
          <a:xfrm>
            <a:off x="381000" y="115853"/>
            <a:ext cx="3657600" cy="1200329"/>
          </a:xfrm>
          <a:prstGeom prst="rect">
            <a:avLst/>
          </a:prstGeom>
          <a:noFill/>
        </p:spPr>
        <p:txBody>
          <a:bodyPr wrap="square" rtlCol="0">
            <a:spAutoFit/>
          </a:bodyPr>
          <a:lstStyle/>
          <a:p>
            <a:r>
              <a:rPr lang="en-US" sz="7200" b="1" dirty="0" smtClean="0">
                <a:solidFill>
                  <a:srgbClr val="FF0000"/>
                </a:solidFill>
                <a:latin typeface="Arial Black" panose="020B0A04020102020204" pitchFamily="34" charset="0"/>
              </a:rPr>
              <a:t>$$$</a:t>
            </a:r>
          </a:p>
        </p:txBody>
      </p:sp>
    </p:spTree>
    <p:extLst>
      <p:ext uri="{BB962C8B-B14F-4D97-AF65-F5344CB8AC3E}">
        <p14:creationId xmlns:p14="http://schemas.microsoft.com/office/powerpoint/2010/main" val="16579098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143000"/>
          </a:xfrm>
        </p:spPr>
        <p:txBody>
          <a:bodyPr/>
          <a:lstStyle/>
          <a:p>
            <a:r>
              <a:rPr lang="en-US" sz="3600" dirty="0" smtClean="0"/>
              <a:t>Benefits of Safety </a:t>
            </a:r>
            <a:r>
              <a:rPr lang="en-US" sz="3600" dirty="0"/>
              <a:t>&amp;</a:t>
            </a:r>
            <a:r>
              <a:rPr lang="en-US" sz="3600" dirty="0" smtClean="0"/>
              <a:t> Health Programs</a:t>
            </a:r>
            <a:endParaRPr lang="en-US" sz="3600" dirty="0"/>
          </a:p>
        </p:txBody>
      </p:sp>
      <p:sp>
        <p:nvSpPr>
          <p:cNvPr id="5" name="Content Placeholder 4"/>
          <p:cNvSpPr>
            <a:spLocks noGrp="1"/>
          </p:cNvSpPr>
          <p:nvPr>
            <p:ph idx="1"/>
          </p:nvPr>
        </p:nvSpPr>
        <p:spPr>
          <a:xfrm>
            <a:off x="609600" y="1455280"/>
            <a:ext cx="4267200" cy="3040520"/>
          </a:xfrm>
        </p:spPr>
        <p:txBody>
          <a:bodyPr/>
          <a:lstStyle/>
          <a:p>
            <a:r>
              <a:rPr lang="en-US" sz="2800" dirty="0" smtClean="0"/>
              <a:t>Pros of Safety and Health Programs</a:t>
            </a:r>
          </a:p>
          <a:p>
            <a:r>
              <a:rPr lang="en-US" sz="2800" dirty="0" smtClean="0"/>
              <a:t>Cons of </a:t>
            </a:r>
            <a:r>
              <a:rPr lang="en-US" sz="2800" dirty="0"/>
              <a:t>Safety and Health Programs</a:t>
            </a:r>
          </a:p>
        </p:txBody>
      </p:sp>
      <p:sp>
        <p:nvSpPr>
          <p:cNvPr id="7" name="TextBox 6"/>
          <p:cNvSpPr txBox="1"/>
          <p:nvPr/>
        </p:nvSpPr>
        <p:spPr>
          <a:xfrm>
            <a:off x="7241711" y="5072276"/>
            <a:ext cx="1181100" cy="215444"/>
          </a:xfrm>
          <a:prstGeom prst="rect">
            <a:avLst/>
          </a:prstGeom>
          <a:noFill/>
        </p:spPr>
        <p:txBody>
          <a:bodyPr wrap="square" rtlCol="0">
            <a:spAutoFit/>
          </a:bodyPr>
          <a:lstStyle/>
          <a:p>
            <a:pPr algn="r"/>
            <a:r>
              <a:rPr lang="en-US" sz="800" dirty="0" smtClean="0"/>
              <a:t>Source: OSHA</a:t>
            </a:r>
          </a:p>
        </p:txBody>
      </p:sp>
      <p:pic>
        <p:nvPicPr>
          <p:cNvPr id="3" name="Picture 2" title="Person teaching clas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356761" y="1538960"/>
            <a:ext cx="3066050" cy="3505200"/>
          </a:xfrm>
          <a:prstGeom prst="rect">
            <a:avLst/>
          </a:prstGeom>
          <a:ln>
            <a:solidFill>
              <a:schemeClr val="tx1"/>
            </a:solidFill>
          </a:ln>
        </p:spPr>
      </p:pic>
    </p:spTree>
    <p:extLst>
      <p:ext uri="{BB962C8B-B14F-4D97-AF65-F5344CB8AC3E}">
        <p14:creationId xmlns:p14="http://schemas.microsoft.com/office/powerpoint/2010/main" val="64345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229706" y="5715000"/>
            <a:ext cx="1181100" cy="215444"/>
          </a:xfrm>
          <a:prstGeom prst="rect">
            <a:avLst/>
          </a:prstGeom>
          <a:noFill/>
        </p:spPr>
        <p:txBody>
          <a:bodyPr wrap="square" rtlCol="0">
            <a:spAutoFit/>
          </a:bodyPr>
          <a:lstStyle/>
          <a:p>
            <a:pPr algn="r"/>
            <a:r>
              <a:rPr lang="en-US" sz="800" dirty="0" smtClean="0"/>
              <a:t>Source: OSHA</a:t>
            </a:r>
          </a:p>
        </p:txBody>
      </p:sp>
      <p:sp>
        <p:nvSpPr>
          <p:cNvPr id="5" name="Title 1"/>
          <p:cNvSpPr>
            <a:spLocks noGrp="1"/>
          </p:cNvSpPr>
          <p:nvPr>
            <p:ph type="title"/>
          </p:nvPr>
        </p:nvSpPr>
        <p:spPr>
          <a:xfrm>
            <a:off x="152400" y="152400"/>
            <a:ext cx="8839200" cy="838200"/>
          </a:xfrm>
        </p:spPr>
        <p:txBody>
          <a:bodyPr/>
          <a:lstStyle/>
          <a:p>
            <a:r>
              <a:rPr lang="en-US" sz="3600" dirty="0" smtClean="0"/>
              <a:t>Benefits of Safety </a:t>
            </a:r>
            <a:r>
              <a:rPr lang="en-US" sz="3600" dirty="0"/>
              <a:t>&amp;</a:t>
            </a:r>
            <a:r>
              <a:rPr lang="en-US" sz="3600" dirty="0" smtClean="0"/>
              <a:t> Health Programs</a:t>
            </a:r>
            <a:endParaRPr lang="en-US" sz="3600" dirty="0"/>
          </a:p>
        </p:txBody>
      </p:sp>
      <p:pic>
        <p:nvPicPr>
          <p:cNvPr id="8" name="Content Placeholder 7" title="safety and health programs"/>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4876800" y="1143000"/>
            <a:ext cx="3541178" cy="4572000"/>
          </a:xfrm>
          <a:prstGeom prst="rect">
            <a:avLst/>
          </a:prstGeom>
        </p:spPr>
      </p:pic>
      <p:sp>
        <p:nvSpPr>
          <p:cNvPr id="4" name="Content Placeholder 3"/>
          <p:cNvSpPr>
            <a:spLocks noGrp="1"/>
          </p:cNvSpPr>
          <p:nvPr>
            <p:ph sz="half" idx="1"/>
          </p:nvPr>
        </p:nvSpPr>
        <p:spPr>
          <a:xfrm>
            <a:off x="609600" y="1143000"/>
            <a:ext cx="4038600" cy="4572000"/>
          </a:xfrm>
        </p:spPr>
        <p:txBody>
          <a:bodyPr/>
          <a:lstStyle/>
          <a:p>
            <a:pPr marL="0" indent="0">
              <a:buNone/>
            </a:pPr>
            <a:r>
              <a:rPr lang="en-US" dirty="0" smtClean="0"/>
              <a:t>Benefits may include:</a:t>
            </a:r>
          </a:p>
          <a:p>
            <a:r>
              <a:rPr lang="en-US" dirty="0" smtClean="0"/>
              <a:t>Improvements </a:t>
            </a:r>
            <a:r>
              <a:rPr lang="en-US" dirty="0"/>
              <a:t>in product, process, and service quality</a:t>
            </a:r>
          </a:p>
          <a:p>
            <a:r>
              <a:rPr lang="en-US" dirty="0"/>
              <a:t>Better morale</a:t>
            </a:r>
          </a:p>
          <a:p>
            <a:r>
              <a:rPr lang="en-US" dirty="0"/>
              <a:t>Improved recruiting and retention</a:t>
            </a:r>
          </a:p>
          <a:p>
            <a:r>
              <a:rPr lang="en-US" dirty="0"/>
              <a:t>More favorable image and reputation</a:t>
            </a:r>
          </a:p>
          <a:p>
            <a:endParaRPr lang="en-US" dirty="0"/>
          </a:p>
        </p:txBody>
      </p:sp>
    </p:spTree>
    <p:extLst>
      <p:ext uri="{BB962C8B-B14F-4D97-AF65-F5344CB8AC3E}">
        <p14:creationId xmlns:p14="http://schemas.microsoft.com/office/powerpoint/2010/main" val="31189690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991600" cy="838200"/>
          </a:xfrm>
        </p:spPr>
        <p:txBody>
          <a:bodyPr/>
          <a:lstStyle/>
          <a:p>
            <a:r>
              <a:rPr lang="en-US" sz="3600" dirty="0" smtClean="0"/>
              <a:t>Elements of Safety </a:t>
            </a:r>
            <a:r>
              <a:rPr lang="en-US" sz="3600" dirty="0"/>
              <a:t>&amp;</a:t>
            </a:r>
            <a:r>
              <a:rPr lang="en-US" sz="3600" dirty="0" smtClean="0"/>
              <a:t> Health Programs</a:t>
            </a:r>
            <a:endParaRPr lang="en-US" sz="3600" dirty="0"/>
          </a:p>
        </p:txBody>
      </p:sp>
      <p:pic>
        <p:nvPicPr>
          <p:cNvPr id="4" name="Picture 3" title="Management leadership"/>
          <p:cNvPicPr>
            <a:picLocks noChangeAspect="1"/>
          </p:cNvPicPr>
          <p:nvPr/>
        </p:nvPicPr>
        <p:blipFill>
          <a:blip r:embed="rId3"/>
          <a:stretch>
            <a:fillRect/>
          </a:stretch>
        </p:blipFill>
        <p:spPr>
          <a:xfrm>
            <a:off x="2338387" y="1676400"/>
            <a:ext cx="4467225" cy="4140008"/>
          </a:xfrm>
          <a:prstGeom prst="rect">
            <a:avLst/>
          </a:prstGeom>
          <a:ln>
            <a:solidFill>
              <a:schemeClr val="tx1"/>
            </a:solidFill>
          </a:ln>
        </p:spPr>
      </p:pic>
      <p:sp>
        <p:nvSpPr>
          <p:cNvPr id="5" name="TextBox 4"/>
          <p:cNvSpPr txBox="1"/>
          <p:nvPr/>
        </p:nvSpPr>
        <p:spPr>
          <a:xfrm>
            <a:off x="5646283" y="5832737"/>
            <a:ext cx="1181100" cy="215444"/>
          </a:xfrm>
          <a:prstGeom prst="rect">
            <a:avLst/>
          </a:prstGeom>
          <a:noFill/>
        </p:spPr>
        <p:txBody>
          <a:bodyPr wrap="square" rtlCol="0">
            <a:spAutoFit/>
          </a:bodyPr>
          <a:lstStyle/>
          <a:p>
            <a:pPr algn="r"/>
            <a:r>
              <a:rPr lang="en-US" sz="800" dirty="0" smtClean="0"/>
              <a:t>Source: OSHA</a:t>
            </a:r>
          </a:p>
        </p:txBody>
      </p:sp>
    </p:spTree>
    <p:extLst>
      <p:ext uri="{BB962C8B-B14F-4D97-AF65-F5344CB8AC3E}">
        <p14:creationId xmlns:p14="http://schemas.microsoft.com/office/powerpoint/2010/main" val="42189835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066800" y="1202317"/>
            <a:ext cx="7543800" cy="2754217"/>
          </a:xfrm>
        </p:spPr>
        <p:txBody>
          <a:bodyPr/>
          <a:lstStyle/>
          <a:p>
            <a:pPr marL="0" indent="0">
              <a:buNone/>
            </a:pPr>
            <a:r>
              <a:rPr lang="en-US" sz="3200" b="1" dirty="0" smtClean="0"/>
              <a:t>Management Leadership</a:t>
            </a:r>
            <a:r>
              <a:rPr lang="en-US" dirty="0" smtClean="0"/>
              <a:t>	</a:t>
            </a:r>
          </a:p>
          <a:p>
            <a:r>
              <a:rPr lang="en-US" b="1" dirty="0" smtClean="0"/>
              <a:t>Action Item 1: </a:t>
            </a:r>
            <a:r>
              <a:rPr lang="en-US" dirty="0" smtClean="0"/>
              <a:t>Communicate </a:t>
            </a:r>
            <a:r>
              <a:rPr lang="en-US" dirty="0"/>
              <a:t>your commitment to Safety and </a:t>
            </a:r>
            <a:r>
              <a:rPr lang="en-US" dirty="0" smtClean="0"/>
              <a:t>Health Programs	</a:t>
            </a:r>
            <a:endParaRPr lang="en-US" dirty="0"/>
          </a:p>
        </p:txBody>
      </p:sp>
      <p:sp>
        <p:nvSpPr>
          <p:cNvPr id="7" name="TextBox 6"/>
          <p:cNvSpPr txBox="1"/>
          <p:nvPr/>
        </p:nvSpPr>
        <p:spPr>
          <a:xfrm>
            <a:off x="838200" y="3048000"/>
            <a:ext cx="7620000" cy="2308324"/>
          </a:xfrm>
          <a:prstGeom prst="rect">
            <a:avLst/>
          </a:prstGeom>
          <a:solidFill>
            <a:srgbClr val="002060"/>
          </a:solidFill>
          <a:ln>
            <a:solidFill>
              <a:srgbClr val="0070C0"/>
            </a:solidFill>
          </a:ln>
        </p:spPr>
        <p:txBody>
          <a:bodyPr wrap="square" rtlCol="0">
            <a:spAutoFit/>
          </a:bodyPr>
          <a:lstStyle/>
          <a:p>
            <a:r>
              <a:rPr lang="en-US" sz="24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How to accomplish it: </a:t>
            </a:r>
          </a:p>
          <a:p>
            <a:endParaRPr lang="en-US" sz="1200" b="1" dirty="0" smtClean="0">
              <a:solidFill>
                <a:schemeClr val="bg1"/>
              </a:solidFill>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r>
              <a:rPr lang="en-US" sz="2400" dirty="0" smtClean="0">
                <a:solidFill>
                  <a:schemeClr val="bg1"/>
                </a:solidFill>
                <a:latin typeface="Tahoma" panose="020B0604030504040204" pitchFamily="34" charset="0"/>
                <a:ea typeface="Tahoma" panose="020B0604030504040204" pitchFamily="34" charset="0"/>
                <a:cs typeface="Tahoma" panose="020B0604030504040204" pitchFamily="34" charset="0"/>
              </a:rPr>
              <a:t>Establish a written safety and health policy statement signed by top management </a:t>
            </a:r>
          </a:p>
          <a:p>
            <a:pPr marL="285750" indent="-285750">
              <a:buFont typeface="Arial" panose="020B0604020202020204" pitchFamily="34" charset="0"/>
              <a:buChar char="•"/>
            </a:pPr>
            <a:endParaRPr lang="en-US" sz="12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r>
              <a:rPr lang="en-US" sz="2400" dirty="0" smtClean="0">
                <a:solidFill>
                  <a:schemeClr val="bg1"/>
                </a:solidFill>
                <a:latin typeface="Tahoma" panose="020B0604030504040204" pitchFamily="34" charset="0"/>
                <a:ea typeface="Tahoma" panose="020B0604030504040204" pitchFamily="34" charset="0"/>
                <a:cs typeface="Tahoma" panose="020B0604030504040204" pitchFamily="34" charset="0"/>
              </a:rPr>
              <a:t>Communicate the policy to all workers, contractors, unions, supplier, visitors, customers, etc. </a:t>
            </a:r>
          </a:p>
        </p:txBody>
      </p:sp>
      <p:sp>
        <p:nvSpPr>
          <p:cNvPr id="5" name="Title 1"/>
          <p:cNvSpPr>
            <a:spLocks noGrp="1"/>
          </p:cNvSpPr>
          <p:nvPr>
            <p:ph type="title"/>
          </p:nvPr>
        </p:nvSpPr>
        <p:spPr>
          <a:xfrm>
            <a:off x="152400" y="152400"/>
            <a:ext cx="8991600" cy="838200"/>
          </a:xfrm>
        </p:spPr>
        <p:txBody>
          <a:bodyPr/>
          <a:lstStyle/>
          <a:p>
            <a:r>
              <a:rPr lang="en-US" sz="3600" dirty="0" smtClean="0"/>
              <a:t>Elements of Safety </a:t>
            </a:r>
            <a:r>
              <a:rPr lang="en-US" sz="3600" dirty="0"/>
              <a:t>&amp;</a:t>
            </a:r>
            <a:r>
              <a:rPr lang="en-US" sz="3600" dirty="0" smtClean="0"/>
              <a:t> Health Programs</a:t>
            </a:r>
            <a:endParaRPr lang="en-US" sz="3600" dirty="0"/>
          </a:p>
        </p:txBody>
      </p:sp>
    </p:spTree>
    <p:extLst>
      <p:ext uri="{BB962C8B-B14F-4D97-AF65-F5344CB8AC3E}">
        <p14:creationId xmlns:p14="http://schemas.microsoft.com/office/powerpoint/2010/main" val="4046912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066800" y="1202317"/>
            <a:ext cx="7543800" cy="2754217"/>
          </a:xfrm>
        </p:spPr>
        <p:txBody>
          <a:bodyPr/>
          <a:lstStyle/>
          <a:p>
            <a:pPr marL="0" indent="0">
              <a:buNone/>
            </a:pPr>
            <a:r>
              <a:rPr lang="en-US" sz="3200" b="1" dirty="0" smtClean="0"/>
              <a:t>Management Leadership</a:t>
            </a:r>
            <a:r>
              <a:rPr lang="en-US" dirty="0" smtClean="0"/>
              <a:t>	</a:t>
            </a:r>
          </a:p>
          <a:p>
            <a:pPr marL="0" indent="0">
              <a:buNone/>
            </a:pPr>
            <a:r>
              <a:rPr lang="en-US" b="1" dirty="0">
                <a:solidFill>
                  <a:prstClr val="black"/>
                </a:solidFill>
              </a:rPr>
              <a:t>Action Item 2: </a:t>
            </a:r>
            <a:r>
              <a:rPr lang="en-US" dirty="0" smtClean="0">
                <a:solidFill>
                  <a:prstClr val="black"/>
                </a:solidFill>
              </a:rPr>
              <a:t>Define </a:t>
            </a:r>
            <a:r>
              <a:rPr lang="en-US" dirty="0">
                <a:solidFill>
                  <a:prstClr val="black"/>
                </a:solidFill>
              </a:rPr>
              <a:t>program goals and </a:t>
            </a:r>
            <a:r>
              <a:rPr lang="en-US" dirty="0" smtClean="0">
                <a:solidFill>
                  <a:prstClr val="black"/>
                </a:solidFill>
              </a:rPr>
              <a:t>expectations</a:t>
            </a:r>
            <a:endParaRPr lang="en-US" sz="1200" dirty="0" smtClean="0"/>
          </a:p>
          <a:p>
            <a:pPr marL="0" indent="0">
              <a:buNone/>
            </a:pPr>
            <a:r>
              <a:rPr lang="en-US" dirty="0" smtClean="0"/>
              <a:t>	</a:t>
            </a:r>
            <a:endParaRPr lang="en-US" dirty="0"/>
          </a:p>
        </p:txBody>
      </p:sp>
      <p:sp>
        <p:nvSpPr>
          <p:cNvPr id="7" name="TextBox 6"/>
          <p:cNvSpPr txBox="1"/>
          <p:nvPr/>
        </p:nvSpPr>
        <p:spPr>
          <a:xfrm>
            <a:off x="1066800" y="3048000"/>
            <a:ext cx="6934200" cy="2308324"/>
          </a:xfrm>
          <a:prstGeom prst="rect">
            <a:avLst/>
          </a:prstGeom>
          <a:solidFill>
            <a:srgbClr val="002060"/>
          </a:solidFill>
          <a:ln>
            <a:solidFill>
              <a:srgbClr val="0070C0"/>
            </a:solidFill>
          </a:ln>
        </p:spPr>
        <p:txBody>
          <a:bodyPr wrap="square" rtlCol="0">
            <a:spAutoFit/>
          </a:bodyPr>
          <a:lstStyle/>
          <a:p>
            <a:r>
              <a:rPr lang="en-US" sz="2400" b="1" dirty="0">
                <a:solidFill>
                  <a:schemeClr val="bg1"/>
                </a:solidFill>
                <a:latin typeface="Tahoma" panose="020B0604030504040204" pitchFamily="34" charset="0"/>
                <a:ea typeface="Tahoma" panose="020B0604030504040204" pitchFamily="34" charset="0"/>
                <a:cs typeface="Tahoma" panose="020B0604030504040204" pitchFamily="34" charset="0"/>
              </a:rPr>
              <a:t>How to accomplish it: </a:t>
            </a:r>
            <a:endParaRPr lang="en-US" sz="2400" b="1" dirty="0" smtClean="0">
              <a:solidFill>
                <a:schemeClr val="bg1"/>
              </a:solidFill>
              <a:latin typeface="Tahoma" panose="020B0604030504040204" pitchFamily="34" charset="0"/>
              <a:ea typeface="Tahoma" panose="020B0604030504040204" pitchFamily="34" charset="0"/>
              <a:cs typeface="Tahoma" panose="020B0604030504040204" pitchFamily="34" charset="0"/>
            </a:endParaRPr>
          </a:p>
          <a:p>
            <a:endParaRPr lang="en-US" sz="1200" b="1"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r>
              <a:rPr lang="en-US" sz="2400" dirty="0">
                <a:solidFill>
                  <a:schemeClr val="bg1"/>
                </a:solidFill>
                <a:latin typeface="Tahoma" panose="020B0604030504040204" pitchFamily="34" charset="0"/>
                <a:ea typeface="Tahoma" panose="020B0604030504040204" pitchFamily="34" charset="0"/>
                <a:cs typeface="Tahoma" panose="020B0604030504040204" pitchFamily="34" charset="0"/>
              </a:rPr>
              <a:t>Establish realistic, attainable and measurable goals that demonstrate progress toward improving safety and health</a:t>
            </a:r>
          </a:p>
          <a:p>
            <a:endParaRPr lang="en-US" sz="12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r>
              <a:rPr lang="en-US" sz="2400" dirty="0">
                <a:solidFill>
                  <a:schemeClr val="bg1"/>
                </a:solidFill>
                <a:latin typeface="Tahoma" panose="020B0604030504040204" pitchFamily="34" charset="0"/>
                <a:ea typeface="Tahoma" panose="020B0604030504040204" pitchFamily="34" charset="0"/>
                <a:cs typeface="Tahoma" panose="020B0604030504040204" pitchFamily="34" charset="0"/>
              </a:rPr>
              <a:t>Develop safety and health plans</a:t>
            </a:r>
          </a:p>
        </p:txBody>
      </p:sp>
      <p:sp>
        <p:nvSpPr>
          <p:cNvPr id="5" name="Title 1"/>
          <p:cNvSpPr>
            <a:spLocks noGrp="1"/>
          </p:cNvSpPr>
          <p:nvPr>
            <p:ph type="title"/>
          </p:nvPr>
        </p:nvSpPr>
        <p:spPr>
          <a:xfrm>
            <a:off x="152400" y="152400"/>
            <a:ext cx="8991600" cy="838200"/>
          </a:xfrm>
        </p:spPr>
        <p:txBody>
          <a:bodyPr/>
          <a:lstStyle/>
          <a:p>
            <a:r>
              <a:rPr lang="en-US" sz="3600" dirty="0" smtClean="0"/>
              <a:t>Elements of Safety </a:t>
            </a:r>
            <a:r>
              <a:rPr lang="en-US" sz="3600" dirty="0"/>
              <a:t>&amp;</a:t>
            </a:r>
            <a:r>
              <a:rPr lang="en-US" sz="3600" dirty="0" smtClean="0"/>
              <a:t> Health Programs</a:t>
            </a:r>
            <a:endParaRPr lang="en-US" sz="3600" dirty="0"/>
          </a:p>
        </p:txBody>
      </p:sp>
    </p:spTree>
    <p:extLst>
      <p:ext uri="{BB962C8B-B14F-4D97-AF65-F5344CB8AC3E}">
        <p14:creationId xmlns:p14="http://schemas.microsoft.com/office/powerpoint/2010/main" val="3397995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066800" y="1202317"/>
            <a:ext cx="7543800" cy="2754217"/>
          </a:xfrm>
        </p:spPr>
        <p:txBody>
          <a:bodyPr/>
          <a:lstStyle/>
          <a:p>
            <a:pPr marL="0" indent="0">
              <a:buNone/>
            </a:pPr>
            <a:r>
              <a:rPr lang="en-US" sz="3200" b="1" dirty="0" smtClean="0"/>
              <a:t>Management Leadership</a:t>
            </a:r>
            <a:r>
              <a:rPr lang="en-US" dirty="0" smtClean="0"/>
              <a:t>	</a:t>
            </a:r>
          </a:p>
          <a:p>
            <a:pPr marL="0" indent="0">
              <a:buNone/>
            </a:pPr>
            <a:r>
              <a:rPr lang="en-US" b="1" dirty="0"/>
              <a:t>Action Item </a:t>
            </a:r>
            <a:r>
              <a:rPr lang="en-US" b="1" dirty="0" smtClean="0"/>
              <a:t>3: </a:t>
            </a:r>
            <a:r>
              <a:rPr lang="en-US" dirty="0" smtClean="0"/>
              <a:t>Allocate </a:t>
            </a:r>
            <a:r>
              <a:rPr lang="en-US" dirty="0"/>
              <a:t>Resources </a:t>
            </a:r>
            <a:r>
              <a:rPr lang="en-US" dirty="0" smtClean="0"/>
              <a:t>	</a:t>
            </a:r>
            <a:endParaRPr lang="en-US" dirty="0"/>
          </a:p>
        </p:txBody>
      </p:sp>
      <p:sp>
        <p:nvSpPr>
          <p:cNvPr id="7" name="TextBox 6"/>
          <p:cNvSpPr txBox="1"/>
          <p:nvPr/>
        </p:nvSpPr>
        <p:spPr>
          <a:xfrm>
            <a:off x="1219200" y="3048000"/>
            <a:ext cx="6858000" cy="1938992"/>
          </a:xfrm>
          <a:prstGeom prst="rect">
            <a:avLst/>
          </a:prstGeom>
          <a:solidFill>
            <a:srgbClr val="002060"/>
          </a:solidFill>
          <a:ln>
            <a:solidFill>
              <a:srgbClr val="0070C0"/>
            </a:solidFill>
          </a:ln>
        </p:spPr>
        <p:txBody>
          <a:bodyPr wrap="square" rtlCol="0">
            <a:spAutoFit/>
          </a:bodyPr>
          <a:lstStyle/>
          <a:p>
            <a:r>
              <a:rPr lang="en-US" sz="2400" b="1" dirty="0">
                <a:solidFill>
                  <a:schemeClr val="bg1"/>
                </a:solidFill>
                <a:latin typeface="Tahoma" panose="020B0604030504040204" pitchFamily="34" charset="0"/>
                <a:ea typeface="Tahoma" panose="020B0604030504040204" pitchFamily="34" charset="0"/>
                <a:cs typeface="Tahoma" panose="020B0604030504040204" pitchFamily="34" charset="0"/>
              </a:rPr>
              <a:t>How to accomplish it: </a:t>
            </a:r>
          </a:p>
          <a:p>
            <a:endParaRPr lang="en-US" sz="1200" b="1"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r>
              <a:rPr lang="en-US" sz="2400" dirty="0">
                <a:solidFill>
                  <a:schemeClr val="bg1"/>
                </a:solidFill>
                <a:latin typeface="Tahoma" panose="020B0604030504040204" pitchFamily="34" charset="0"/>
                <a:ea typeface="Tahoma" panose="020B0604030504040204" pitchFamily="34" charset="0"/>
                <a:cs typeface="Tahoma" panose="020B0604030504040204" pitchFamily="34" charset="0"/>
              </a:rPr>
              <a:t>Integrate safety and health into planning and budgeting </a:t>
            </a:r>
          </a:p>
          <a:p>
            <a:pPr marL="285750" indent="-285750">
              <a:buFont typeface="Arial" panose="020B0604020202020204" pitchFamily="34" charset="0"/>
              <a:buChar char="•"/>
            </a:pPr>
            <a:endParaRPr lang="en-US" sz="12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r>
              <a:rPr lang="en-US" sz="2400" dirty="0">
                <a:solidFill>
                  <a:schemeClr val="bg1"/>
                </a:solidFill>
                <a:latin typeface="Tahoma" panose="020B0604030504040204" pitchFamily="34" charset="0"/>
                <a:ea typeface="Tahoma" panose="020B0604030504040204" pitchFamily="34" charset="0"/>
                <a:cs typeface="Tahoma" panose="020B0604030504040204" pitchFamily="34" charset="0"/>
              </a:rPr>
              <a:t>Allow time in workers schedule for participation </a:t>
            </a:r>
          </a:p>
        </p:txBody>
      </p:sp>
      <p:sp>
        <p:nvSpPr>
          <p:cNvPr id="5" name="Title 1"/>
          <p:cNvSpPr>
            <a:spLocks noGrp="1"/>
          </p:cNvSpPr>
          <p:nvPr>
            <p:ph type="title"/>
          </p:nvPr>
        </p:nvSpPr>
        <p:spPr>
          <a:xfrm>
            <a:off x="152400" y="152400"/>
            <a:ext cx="8991600" cy="838200"/>
          </a:xfrm>
        </p:spPr>
        <p:txBody>
          <a:bodyPr/>
          <a:lstStyle/>
          <a:p>
            <a:r>
              <a:rPr lang="en-US" sz="3600" dirty="0" smtClean="0"/>
              <a:t>Elements of Safety </a:t>
            </a:r>
            <a:r>
              <a:rPr lang="en-US" sz="3600" dirty="0"/>
              <a:t>&amp;</a:t>
            </a:r>
            <a:r>
              <a:rPr lang="en-US" sz="3600" dirty="0" smtClean="0"/>
              <a:t> Health Programs</a:t>
            </a:r>
            <a:endParaRPr lang="en-US" sz="3600" dirty="0"/>
          </a:p>
        </p:txBody>
      </p:sp>
    </p:spTree>
    <p:extLst>
      <p:ext uri="{BB962C8B-B14F-4D97-AF65-F5344CB8AC3E}">
        <p14:creationId xmlns:p14="http://schemas.microsoft.com/office/powerpoint/2010/main" val="1030135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066800" y="1202317"/>
            <a:ext cx="7543800" cy="2754217"/>
          </a:xfrm>
        </p:spPr>
        <p:txBody>
          <a:bodyPr/>
          <a:lstStyle/>
          <a:p>
            <a:pPr marL="0" indent="0">
              <a:buNone/>
            </a:pPr>
            <a:r>
              <a:rPr lang="en-US" sz="3200" b="1" dirty="0" smtClean="0"/>
              <a:t>Management Leadership</a:t>
            </a:r>
            <a:r>
              <a:rPr lang="en-US" dirty="0" smtClean="0"/>
              <a:t>	</a:t>
            </a:r>
          </a:p>
          <a:p>
            <a:pPr lvl="0"/>
            <a:r>
              <a:rPr lang="en-US" b="1" dirty="0">
                <a:solidFill>
                  <a:prstClr val="black"/>
                </a:solidFill>
              </a:rPr>
              <a:t>Action Item </a:t>
            </a:r>
            <a:r>
              <a:rPr lang="en-US" b="1" dirty="0" smtClean="0">
                <a:solidFill>
                  <a:prstClr val="black"/>
                </a:solidFill>
              </a:rPr>
              <a:t>4: </a:t>
            </a:r>
            <a:r>
              <a:rPr lang="en-US" dirty="0" smtClean="0">
                <a:solidFill>
                  <a:prstClr val="black"/>
                </a:solidFill>
              </a:rPr>
              <a:t>Expect </a:t>
            </a:r>
            <a:r>
              <a:rPr lang="en-US" dirty="0">
                <a:solidFill>
                  <a:prstClr val="black"/>
                </a:solidFill>
              </a:rPr>
              <a:t>Performance</a:t>
            </a:r>
          </a:p>
          <a:p>
            <a:pPr marL="0" indent="0">
              <a:buNone/>
            </a:pPr>
            <a:r>
              <a:rPr lang="en-US" dirty="0" smtClean="0"/>
              <a:t>	</a:t>
            </a:r>
            <a:endParaRPr lang="en-US" dirty="0"/>
          </a:p>
        </p:txBody>
      </p:sp>
      <p:sp>
        <p:nvSpPr>
          <p:cNvPr id="7" name="TextBox 6"/>
          <p:cNvSpPr txBox="1"/>
          <p:nvPr/>
        </p:nvSpPr>
        <p:spPr>
          <a:xfrm>
            <a:off x="1219200" y="3048000"/>
            <a:ext cx="6858000" cy="2308324"/>
          </a:xfrm>
          <a:prstGeom prst="rect">
            <a:avLst/>
          </a:prstGeom>
          <a:solidFill>
            <a:srgbClr val="002060"/>
          </a:solidFill>
          <a:ln>
            <a:solidFill>
              <a:srgbClr val="0070C0"/>
            </a:solidFill>
          </a:ln>
        </p:spPr>
        <p:txBody>
          <a:bodyPr wrap="square" rtlCol="0">
            <a:spAutoFit/>
          </a:bodyPr>
          <a:lstStyle/>
          <a:p>
            <a:r>
              <a:rPr lang="en-US" sz="2400" b="1" dirty="0">
                <a:solidFill>
                  <a:schemeClr val="bg1"/>
                </a:solidFill>
                <a:latin typeface="Tahoma" panose="020B0604030504040204" pitchFamily="34" charset="0"/>
                <a:ea typeface="Tahoma" panose="020B0604030504040204" pitchFamily="34" charset="0"/>
                <a:cs typeface="Tahoma" panose="020B0604030504040204" pitchFamily="34" charset="0"/>
              </a:rPr>
              <a:t>How to accomplish it: </a:t>
            </a:r>
          </a:p>
          <a:p>
            <a:endParaRPr lang="en-US" sz="1200" b="1"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r>
              <a:rPr lang="en-US" sz="2400" dirty="0">
                <a:solidFill>
                  <a:schemeClr val="bg1"/>
                </a:solidFill>
                <a:latin typeface="Tahoma" panose="020B0604030504040204" pitchFamily="34" charset="0"/>
                <a:ea typeface="Tahoma" panose="020B0604030504040204" pitchFamily="34" charset="0"/>
                <a:cs typeface="Tahoma" panose="020B0604030504040204" pitchFamily="34" charset="0"/>
              </a:rPr>
              <a:t>Define and communicate responsibilities and authorities for accountability</a:t>
            </a:r>
          </a:p>
          <a:p>
            <a:pPr marL="285750" indent="-285750">
              <a:buFont typeface="Arial" panose="020B0604020202020204" pitchFamily="34" charset="0"/>
              <a:buChar char="•"/>
            </a:pPr>
            <a:endParaRPr lang="en-US" sz="12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r>
              <a:rPr lang="en-US" sz="2400" dirty="0">
                <a:solidFill>
                  <a:schemeClr val="bg1"/>
                </a:solidFill>
                <a:latin typeface="Tahoma" panose="020B0604030504040204" pitchFamily="34" charset="0"/>
                <a:ea typeface="Tahoma" panose="020B0604030504040204" pitchFamily="34" charset="0"/>
                <a:cs typeface="Tahoma" panose="020B0604030504040204" pitchFamily="34" charset="0"/>
              </a:rPr>
              <a:t>Set an example for workers by following the same procedures </a:t>
            </a:r>
          </a:p>
        </p:txBody>
      </p:sp>
      <p:sp>
        <p:nvSpPr>
          <p:cNvPr id="5" name="Title 1"/>
          <p:cNvSpPr>
            <a:spLocks noGrp="1"/>
          </p:cNvSpPr>
          <p:nvPr>
            <p:ph type="title"/>
          </p:nvPr>
        </p:nvSpPr>
        <p:spPr>
          <a:xfrm>
            <a:off x="152400" y="152400"/>
            <a:ext cx="8991600" cy="838200"/>
          </a:xfrm>
        </p:spPr>
        <p:txBody>
          <a:bodyPr/>
          <a:lstStyle/>
          <a:p>
            <a:r>
              <a:rPr lang="en-US" sz="3600" dirty="0" smtClean="0"/>
              <a:t>Elements of Safety </a:t>
            </a:r>
            <a:r>
              <a:rPr lang="en-US" sz="3600" dirty="0"/>
              <a:t>&amp;</a:t>
            </a:r>
            <a:r>
              <a:rPr lang="en-US" sz="3600" dirty="0" smtClean="0"/>
              <a:t> Health Programs</a:t>
            </a:r>
            <a:endParaRPr lang="en-US" sz="3600" dirty="0"/>
          </a:p>
        </p:txBody>
      </p:sp>
    </p:spTree>
    <p:extLst>
      <p:ext uri="{BB962C8B-B14F-4D97-AF65-F5344CB8AC3E}">
        <p14:creationId xmlns:p14="http://schemas.microsoft.com/office/powerpoint/2010/main" val="2043818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646283" y="5832737"/>
            <a:ext cx="1181100" cy="215444"/>
          </a:xfrm>
          <a:prstGeom prst="rect">
            <a:avLst/>
          </a:prstGeom>
          <a:noFill/>
        </p:spPr>
        <p:txBody>
          <a:bodyPr wrap="square" rtlCol="0">
            <a:spAutoFit/>
          </a:bodyPr>
          <a:lstStyle/>
          <a:p>
            <a:pPr algn="r"/>
            <a:r>
              <a:rPr lang="en-US" sz="800" dirty="0" smtClean="0"/>
              <a:t>Source: OSHA</a:t>
            </a:r>
          </a:p>
        </p:txBody>
      </p:sp>
      <p:pic>
        <p:nvPicPr>
          <p:cNvPr id="6" name="Picture 5" title="worker participation"/>
          <p:cNvPicPr>
            <a:picLocks noChangeAspect="1"/>
          </p:cNvPicPr>
          <p:nvPr/>
        </p:nvPicPr>
        <p:blipFill>
          <a:blip r:embed="rId3"/>
          <a:stretch>
            <a:fillRect/>
          </a:stretch>
        </p:blipFill>
        <p:spPr>
          <a:xfrm>
            <a:off x="2432616" y="1573690"/>
            <a:ext cx="4278767" cy="4220947"/>
          </a:xfrm>
          <a:prstGeom prst="rect">
            <a:avLst/>
          </a:prstGeom>
          <a:ln>
            <a:solidFill>
              <a:schemeClr val="tx1"/>
            </a:solidFill>
          </a:ln>
        </p:spPr>
      </p:pic>
      <p:sp>
        <p:nvSpPr>
          <p:cNvPr id="7" name="Title 1"/>
          <p:cNvSpPr>
            <a:spLocks noGrp="1"/>
          </p:cNvSpPr>
          <p:nvPr>
            <p:ph type="title"/>
          </p:nvPr>
        </p:nvSpPr>
        <p:spPr>
          <a:xfrm>
            <a:off x="152400" y="152400"/>
            <a:ext cx="8991600" cy="838200"/>
          </a:xfrm>
        </p:spPr>
        <p:txBody>
          <a:bodyPr/>
          <a:lstStyle/>
          <a:p>
            <a:r>
              <a:rPr lang="en-US" sz="3600" dirty="0" smtClean="0"/>
              <a:t>Elements of Safety </a:t>
            </a:r>
            <a:r>
              <a:rPr lang="en-US" sz="3600" dirty="0"/>
              <a:t>&amp;</a:t>
            </a:r>
            <a:r>
              <a:rPr lang="en-US" sz="3600" dirty="0" smtClean="0"/>
              <a:t> Health Programs</a:t>
            </a:r>
            <a:endParaRPr lang="en-US" sz="3600" dirty="0"/>
          </a:p>
        </p:txBody>
      </p:sp>
    </p:spTree>
    <p:extLst>
      <p:ext uri="{BB962C8B-B14F-4D97-AF65-F5344CB8AC3E}">
        <p14:creationId xmlns:p14="http://schemas.microsoft.com/office/powerpoint/2010/main" val="404380012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066800" y="1202317"/>
            <a:ext cx="7543800" cy="2754217"/>
          </a:xfrm>
        </p:spPr>
        <p:txBody>
          <a:bodyPr/>
          <a:lstStyle/>
          <a:p>
            <a:pPr marL="0" indent="0">
              <a:buNone/>
            </a:pPr>
            <a:r>
              <a:rPr lang="en-US" sz="3200" b="1" dirty="0" smtClean="0"/>
              <a:t>Worker Participation</a:t>
            </a:r>
            <a:r>
              <a:rPr lang="en-US" dirty="0" smtClean="0"/>
              <a:t>	</a:t>
            </a:r>
          </a:p>
          <a:p>
            <a:r>
              <a:rPr lang="en-US" b="1" dirty="0" smtClean="0"/>
              <a:t>Action Item 1: </a:t>
            </a:r>
            <a:r>
              <a:rPr lang="en-US" dirty="0"/>
              <a:t>Encourage workers to report safety and health concerns</a:t>
            </a:r>
            <a:endParaRPr lang="en-US" sz="1200" dirty="0" smtClean="0"/>
          </a:p>
          <a:p>
            <a:pPr marL="0" indent="0">
              <a:buNone/>
            </a:pPr>
            <a:r>
              <a:rPr lang="en-US" dirty="0" smtClean="0"/>
              <a:t>	</a:t>
            </a:r>
            <a:endParaRPr lang="en-US" dirty="0"/>
          </a:p>
        </p:txBody>
      </p:sp>
      <p:sp>
        <p:nvSpPr>
          <p:cNvPr id="7" name="TextBox 6"/>
          <p:cNvSpPr txBox="1"/>
          <p:nvPr/>
        </p:nvSpPr>
        <p:spPr>
          <a:xfrm>
            <a:off x="838200" y="3048000"/>
            <a:ext cx="7620000" cy="2308324"/>
          </a:xfrm>
          <a:prstGeom prst="rect">
            <a:avLst/>
          </a:prstGeom>
          <a:solidFill>
            <a:srgbClr val="002060"/>
          </a:solidFill>
          <a:ln>
            <a:solidFill>
              <a:srgbClr val="0070C0"/>
            </a:solidFill>
          </a:ln>
        </p:spPr>
        <p:txBody>
          <a:bodyPr wrap="square" rtlCol="0">
            <a:spAutoFit/>
          </a:bodyPr>
          <a:lstStyle/>
          <a:p>
            <a:r>
              <a:rPr lang="en-US" sz="2400" b="1" dirty="0">
                <a:solidFill>
                  <a:schemeClr val="bg1"/>
                </a:solidFill>
                <a:latin typeface="Tahoma" panose="020B0604030504040204" pitchFamily="34" charset="0"/>
                <a:ea typeface="Tahoma" panose="020B0604030504040204" pitchFamily="34" charset="0"/>
                <a:cs typeface="Tahoma" panose="020B0604030504040204" pitchFamily="34" charset="0"/>
              </a:rPr>
              <a:t>How to accomplish it: </a:t>
            </a:r>
          </a:p>
          <a:p>
            <a:endParaRPr lang="en-US" sz="1200" b="1"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r>
              <a:rPr lang="en-US" sz="2400" dirty="0">
                <a:solidFill>
                  <a:schemeClr val="bg1"/>
                </a:solidFill>
                <a:latin typeface="Tahoma" panose="020B0604030504040204" pitchFamily="34" charset="0"/>
                <a:ea typeface="Tahoma" panose="020B0604030504040204" pitchFamily="34" charset="0"/>
                <a:cs typeface="Tahoma" panose="020B0604030504040204" pitchFamily="34" charset="0"/>
              </a:rPr>
              <a:t>Establish a process to report injuries, near misses and other safety and health concerns</a:t>
            </a:r>
          </a:p>
          <a:p>
            <a:pPr marL="285750" indent="-285750">
              <a:buFont typeface="Arial" panose="020B0604020202020204" pitchFamily="34" charset="0"/>
              <a:buChar char="•"/>
            </a:pPr>
            <a:endParaRPr lang="en-US" sz="12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r>
              <a:rPr lang="en-US" sz="2400" dirty="0">
                <a:solidFill>
                  <a:schemeClr val="bg1"/>
                </a:solidFill>
                <a:latin typeface="Tahoma" panose="020B0604030504040204" pitchFamily="34" charset="0"/>
                <a:ea typeface="Tahoma" panose="020B0604030504040204" pitchFamily="34" charset="0"/>
                <a:cs typeface="Tahoma" panose="020B0604030504040204" pitchFamily="34" charset="0"/>
              </a:rPr>
              <a:t>Empower workers to temporarily suspend work they feel is unsafe</a:t>
            </a:r>
          </a:p>
        </p:txBody>
      </p:sp>
      <p:sp>
        <p:nvSpPr>
          <p:cNvPr id="5" name="Title 1"/>
          <p:cNvSpPr>
            <a:spLocks noGrp="1"/>
          </p:cNvSpPr>
          <p:nvPr>
            <p:ph type="title"/>
          </p:nvPr>
        </p:nvSpPr>
        <p:spPr>
          <a:xfrm>
            <a:off x="152400" y="152400"/>
            <a:ext cx="8991600" cy="838200"/>
          </a:xfrm>
        </p:spPr>
        <p:txBody>
          <a:bodyPr/>
          <a:lstStyle/>
          <a:p>
            <a:r>
              <a:rPr lang="en-US" sz="3600" dirty="0" smtClean="0"/>
              <a:t>Elements of Safety </a:t>
            </a:r>
            <a:r>
              <a:rPr lang="en-US" sz="3600" dirty="0"/>
              <a:t>&amp;</a:t>
            </a:r>
            <a:r>
              <a:rPr lang="en-US" sz="3600" dirty="0" smtClean="0"/>
              <a:t> Health Programs</a:t>
            </a:r>
            <a:endParaRPr lang="en-US" sz="3600" dirty="0"/>
          </a:p>
        </p:txBody>
      </p:sp>
    </p:spTree>
    <p:extLst>
      <p:ext uri="{BB962C8B-B14F-4D97-AF65-F5344CB8AC3E}">
        <p14:creationId xmlns:p14="http://schemas.microsoft.com/office/powerpoint/2010/main" val="920367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066800" y="1202317"/>
            <a:ext cx="7543800" cy="2754217"/>
          </a:xfrm>
        </p:spPr>
        <p:txBody>
          <a:bodyPr/>
          <a:lstStyle/>
          <a:p>
            <a:pPr marL="0" indent="0">
              <a:buNone/>
            </a:pPr>
            <a:r>
              <a:rPr lang="en-US" sz="3200" b="1" dirty="0" smtClean="0"/>
              <a:t>Worker Participation</a:t>
            </a:r>
            <a:r>
              <a:rPr lang="en-US" dirty="0" smtClean="0"/>
              <a:t>	</a:t>
            </a:r>
          </a:p>
          <a:p>
            <a:r>
              <a:rPr lang="en-US" b="1" dirty="0" smtClean="0"/>
              <a:t>Action Item 2: </a:t>
            </a:r>
            <a:r>
              <a:rPr lang="en-US" dirty="0">
                <a:solidFill>
                  <a:prstClr val="black"/>
                </a:solidFill>
              </a:rPr>
              <a:t>Encourage participation in the </a:t>
            </a:r>
            <a:r>
              <a:rPr lang="en-US" dirty="0" smtClean="0">
                <a:solidFill>
                  <a:prstClr val="black"/>
                </a:solidFill>
              </a:rPr>
              <a:t>program</a:t>
            </a:r>
            <a:endParaRPr lang="en-US" sz="1200" dirty="0" smtClean="0"/>
          </a:p>
          <a:p>
            <a:pPr marL="0" indent="0">
              <a:buNone/>
            </a:pPr>
            <a:r>
              <a:rPr lang="en-US" dirty="0" smtClean="0"/>
              <a:t>	</a:t>
            </a:r>
            <a:endParaRPr lang="en-US" dirty="0"/>
          </a:p>
        </p:txBody>
      </p:sp>
      <p:sp>
        <p:nvSpPr>
          <p:cNvPr id="7" name="TextBox 6"/>
          <p:cNvSpPr txBox="1"/>
          <p:nvPr/>
        </p:nvSpPr>
        <p:spPr>
          <a:xfrm>
            <a:off x="1066800" y="3048000"/>
            <a:ext cx="7086600" cy="2308324"/>
          </a:xfrm>
          <a:prstGeom prst="rect">
            <a:avLst/>
          </a:prstGeom>
          <a:solidFill>
            <a:srgbClr val="002060"/>
          </a:solidFill>
          <a:ln>
            <a:solidFill>
              <a:srgbClr val="0070C0"/>
            </a:solidFill>
          </a:ln>
        </p:spPr>
        <p:txBody>
          <a:bodyPr wrap="square" rtlCol="0">
            <a:spAutoFit/>
          </a:bodyPr>
          <a:lstStyle/>
          <a:p>
            <a:r>
              <a:rPr lang="en-US" sz="2400" b="1" dirty="0">
                <a:solidFill>
                  <a:schemeClr val="bg1"/>
                </a:solidFill>
                <a:latin typeface="Tahoma" panose="020B0604030504040204" pitchFamily="34" charset="0"/>
                <a:ea typeface="Tahoma" panose="020B0604030504040204" pitchFamily="34" charset="0"/>
                <a:cs typeface="Tahoma" panose="020B0604030504040204" pitchFamily="34" charset="0"/>
              </a:rPr>
              <a:t>How to accomplish it: </a:t>
            </a:r>
          </a:p>
          <a:p>
            <a:endParaRPr lang="en-US" sz="1200" b="1"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r>
              <a:rPr lang="en-US" sz="2400" dirty="0">
                <a:solidFill>
                  <a:prstClr val="white"/>
                </a:solidFill>
                <a:latin typeface="Tahoma" panose="020B0604030504040204" pitchFamily="34" charset="0"/>
                <a:ea typeface="Tahoma" panose="020B0604030504040204" pitchFamily="34" charset="0"/>
                <a:cs typeface="Tahoma" panose="020B0604030504040204" pitchFamily="34" charset="0"/>
              </a:rPr>
              <a:t>Provide positive reinforcement to workers who participate</a:t>
            </a:r>
          </a:p>
          <a:p>
            <a:pPr marL="285750" indent="-285750">
              <a:buFont typeface="Arial" panose="020B0604020202020204" pitchFamily="34" charset="0"/>
              <a:buChar char="•"/>
            </a:pPr>
            <a:endParaRPr lang="en-US" sz="1200"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285750" lvl="0" indent="-285750">
              <a:buFont typeface="Arial" panose="020B0604020202020204" pitchFamily="34" charset="0"/>
              <a:buChar char="•"/>
            </a:pPr>
            <a:r>
              <a:rPr lang="en-US" sz="2400" dirty="0">
                <a:solidFill>
                  <a:prstClr val="white"/>
                </a:solidFill>
                <a:latin typeface="Tahoma" panose="020B0604030504040204" pitchFamily="34" charset="0"/>
                <a:ea typeface="Tahoma" panose="020B0604030504040204" pitchFamily="34" charset="0"/>
                <a:cs typeface="Tahoma" panose="020B0604030504040204" pitchFamily="34" charset="0"/>
              </a:rPr>
              <a:t>Maintain </a:t>
            </a:r>
            <a:r>
              <a:rPr lang="en-US" sz="2400" dirty="0" smtClean="0">
                <a:solidFill>
                  <a:prstClr val="white"/>
                </a:solidFill>
                <a:latin typeface="Tahoma" panose="020B0604030504040204" pitchFamily="34" charset="0"/>
                <a:ea typeface="Tahoma" panose="020B0604030504040204" pitchFamily="34" charset="0"/>
                <a:cs typeface="Tahoma" panose="020B0604030504040204" pitchFamily="34" charset="0"/>
              </a:rPr>
              <a:t>an open-door </a:t>
            </a:r>
            <a:r>
              <a:rPr lang="en-US" sz="2400" dirty="0">
                <a:solidFill>
                  <a:prstClr val="white"/>
                </a:solidFill>
                <a:latin typeface="Tahoma" panose="020B0604030504040204" pitchFamily="34" charset="0"/>
                <a:ea typeface="Tahoma" panose="020B0604030504040204" pitchFamily="34" charset="0"/>
                <a:cs typeface="Tahoma" panose="020B0604030504040204" pitchFamily="34" charset="0"/>
              </a:rPr>
              <a:t>policy, inviting workers to speak to managers about safety and health</a:t>
            </a:r>
          </a:p>
        </p:txBody>
      </p:sp>
      <p:sp>
        <p:nvSpPr>
          <p:cNvPr id="5" name="Title 1"/>
          <p:cNvSpPr>
            <a:spLocks noGrp="1"/>
          </p:cNvSpPr>
          <p:nvPr>
            <p:ph type="title"/>
          </p:nvPr>
        </p:nvSpPr>
        <p:spPr>
          <a:xfrm>
            <a:off x="152400" y="152400"/>
            <a:ext cx="8991600" cy="838200"/>
          </a:xfrm>
        </p:spPr>
        <p:txBody>
          <a:bodyPr/>
          <a:lstStyle/>
          <a:p>
            <a:r>
              <a:rPr lang="en-US" sz="3600" dirty="0" smtClean="0"/>
              <a:t>Elements of Safety </a:t>
            </a:r>
            <a:r>
              <a:rPr lang="en-US" sz="3600" dirty="0"/>
              <a:t>&amp;</a:t>
            </a:r>
            <a:r>
              <a:rPr lang="en-US" sz="3600" dirty="0" smtClean="0"/>
              <a:t> Health Programs</a:t>
            </a:r>
            <a:endParaRPr lang="en-US" sz="3600" dirty="0"/>
          </a:p>
        </p:txBody>
      </p:sp>
    </p:spTree>
    <p:extLst>
      <p:ext uri="{BB962C8B-B14F-4D97-AF65-F5344CB8AC3E}">
        <p14:creationId xmlns:p14="http://schemas.microsoft.com/office/powerpoint/2010/main" val="1106652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066800" y="990600"/>
            <a:ext cx="7543800" cy="2754217"/>
          </a:xfrm>
        </p:spPr>
        <p:txBody>
          <a:bodyPr/>
          <a:lstStyle/>
          <a:p>
            <a:pPr marL="0" indent="0">
              <a:buNone/>
            </a:pPr>
            <a:r>
              <a:rPr lang="en-US" sz="3200" b="1" dirty="0" smtClean="0"/>
              <a:t>Worker Participation</a:t>
            </a:r>
            <a:r>
              <a:rPr lang="en-US" dirty="0" smtClean="0"/>
              <a:t>	</a:t>
            </a:r>
          </a:p>
          <a:p>
            <a:r>
              <a:rPr lang="en-US" b="1" dirty="0" smtClean="0"/>
              <a:t>Action Item 3: </a:t>
            </a:r>
            <a:r>
              <a:rPr lang="en-US" dirty="0"/>
              <a:t>Involve workers in all aspects of the </a:t>
            </a:r>
            <a:r>
              <a:rPr lang="en-US" dirty="0" smtClean="0"/>
              <a:t>program</a:t>
            </a:r>
            <a:endParaRPr lang="en-US" sz="1200" dirty="0" smtClean="0"/>
          </a:p>
          <a:p>
            <a:pPr marL="0" indent="0">
              <a:buNone/>
            </a:pPr>
            <a:r>
              <a:rPr lang="en-US" dirty="0" smtClean="0"/>
              <a:t>	</a:t>
            </a:r>
            <a:endParaRPr lang="en-US" dirty="0"/>
          </a:p>
        </p:txBody>
      </p:sp>
      <p:sp>
        <p:nvSpPr>
          <p:cNvPr id="7" name="TextBox 6"/>
          <p:cNvSpPr txBox="1"/>
          <p:nvPr/>
        </p:nvSpPr>
        <p:spPr>
          <a:xfrm>
            <a:off x="685800" y="2590800"/>
            <a:ext cx="7772400" cy="3416320"/>
          </a:xfrm>
          <a:prstGeom prst="rect">
            <a:avLst/>
          </a:prstGeom>
          <a:solidFill>
            <a:srgbClr val="002060"/>
          </a:solidFill>
          <a:ln>
            <a:solidFill>
              <a:srgbClr val="0070C0"/>
            </a:solidFill>
          </a:ln>
        </p:spPr>
        <p:txBody>
          <a:bodyPr wrap="square" rtlCol="0">
            <a:spAutoFit/>
          </a:bodyPr>
          <a:lstStyle/>
          <a:p>
            <a:r>
              <a:rPr lang="en-US" sz="2400" b="1" dirty="0" smtClean="0">
                <a:solidFill>
                  <a:prstClr val="white"/>
                </a:solidFill>
                <a:latin typeface="Tahoma" panose="020B0604030504040204" pitchFamily="34" charset="0"/>
                <a:ea typeface="Tahoma" panose="020B0604030504040204" pitchFamily="34" charset="0"/>
                <a:cs typeface="Tahoma" panose="020B0604030504040204" pitchFamily="34" charset="0"/>
              </a:rPr>
              <a:t>To accomplish, allow </a:t>
            </a:r>
            <a:r>
              <a:rPr lang="en-US" sz="2400" b="1" dirty="0">
                <a:solidFill>
                  <a:prstClr val="white"/>
                </a:solidFill>
                <a:latin typeface="Tahoma" panose="020B0604030504040204" pitchFamily="34" charset="0"/>
                <a:ea typeface="Tahoma" panose="020B0604030504040204" pitchFamily="34" charset="0"/>
                <a:cs typeface="Tahoma" panose="020B0604030504040204" pitchFamily="34" charset="0"/>
              </a:rPr>
              <a:t>workers to be involved in:</a:t>
            </a:r>
          </a:p>
          <a:p>
            <a:pPr marL="285750" lvl="0" indent="-285750">
              <a:buFont typeface="Arial" panose="020B0604020202020204" pitchFamily="34" charset="0"/>
              <a:buChar char="•"/>
            </a:pPr>
            <a:r>
              <a:rPr lang="en-US" sz="2400" dirty="0">
                <a:solidFill>
                  <a:prstClr val="white"/>
                </a:solidFill>
                <a:latin typeface="Tahoma" panose="020B0604030504040204" pitchFamily="34" charset="0"/>
                <a:ea typeface="Tahoma" panose="020B0604030504040204" pitchFamily="34" charset="0"/>
                <a:cs typeface="Tahoma" panose="020B0604030504040204" pitchFamily="34" charset="0"/>
              </a:rPr>
              <a:t>Developing a program</a:t>
            </a:r>
          </a:p>
          <a:p>
            <a:pPr marL="285750" lvl="0" indent="-285750">
              <a:buFont typeface="Arial" panose="020B0604020202020204" pitchFamily="34" charset="0"/>
              <a:buChar char="•"/>
            </a:pPr>
            <a:r>
              <a:rPr lang="en-US" sz="2400" dirty="0">
                <a:solidFill>
                  <a:prstClr val="white"/>
                </a:solidFill>
                <a:latin typeface="Tahoma" panose="020B0604030504040204" pitchFamily="34" charset="0"/>
                <a:ea typeface="Tahoma" panose="020B0604030504040204" pitchFamily="34" charset="0"/>
                <a:cs typeface="Tahoma" panose="020B0604030504040204" pitchFamily="34" charset="0"/>
              </a:rPr>
              <a:t>Reporting hazards and developing solutions</a:t>
            </a:r>
          </a:p>
          <a:p>
            <a:pPr marL="285750" lvl="0" indent="-285750">
              <a:buFont typeface="Arial" panose="020B0604020202020204" pitchFamily="34" charset="0"/>
              <a:buChar char="•"/>
            </a:pPr>
            <a:r>
              <a:rPr lang="en-US" sz="2400" dirty="0">
                <a:solidFill>
                  <a:prstClr val="white"/>
                </a:solidFill>
                <a:latin typeface="Tahoma" panose="020B0604030504040204" pitchFamily="34" charset="0"/>
                <a:ea typeface="Tahoma" panose="020B0604030504040204" pitchFamily="34" charset="0"/>
                <a:cs typeface="Tahoma" panose="020B0604030504040204" pitchFamily="34" charset="0"/>
              </a:rPr>
              <a:t>Analyzing hazards</a:t>
            </a:r>
          </a:p>
          <a:p>
            <a:pPr marL="285750" lvl="0" indent="-285750">
              <a:buFont typeface="Arial" panose="020B0604020202020204" pitchFamily="34" charset="0"/>
              <a:buChar char="•"/>
            </a:pPr>
            <a:r>
              <a:rPr lang="en-US" sz="2400" dirty="0">
                <a:solidFill>
                  <a:prstClr val="white"/>
                </a:solidFill>
                <a:latin typeface="Tahoma" panose="020B0604030504040204" pitchFamily="34" charset="0"/>
                <a:ea typeface="Tahoma" panose="020B0604030504040204" pitchFamily="34" charset="0"/>
                <a:cs typeface="Tahoma" panose="020B0604030504040204" pitchFamily="34" charset="0"/>
              </a:rPr>
              <a:t>Defining safe work practices</a:t>
            </a:r>
          </a:p>
          <a:p>
            <a:pPr marL="285750" lvl="0" indent="-285750">
              <a:buFont typeface="Arial" panose="020B0604020202020204" pitchFamily="34" charset="0"/>
              <a:buChar char="•"/>
            </a:pPr>
            <a:r>
              <a:rPr lang="en-US" sz="2400" dirty="0">
                <a:solidFill>
                  <a:prstClr val="white"/>
                </a:solidFill>
                <a:latin typeface="Tahoma" panose="020B0604030504040204" pitchFamily="34" charset="0"/>
                <a:ea typeface="Tahoma" panose="020B0604030504040204" pitchFamily="34" charset="0"/>
                <a:cs typeface="Tahoma" panose="020B0604030504040204" pitchFamily="34" charset="0"/>
              </a:rPr>
              <a:t>Conducting site inspections</a:t>
            </a:r>
          </a:p>
          <a:p>
            <a:pPr marL="285750" lvl="0" indent="-285750">
              <a:buFont typeface="Arial" panose="020B0604020202020204" pitchFamily="34" charset="0"/>
              <a:buChar char="•"/>
            </a:pPr>
            <a:r>
              <a:rPr lang="en-US" sz="2400" dirty="0">
                <a:solidFill>
                  <a:prstClr val="white"/>
                </a:solidFill>
                <a:latin typeface="Tahoma" panose="020B0604030504040204" pitchFamily="34" charset="0"/>
                <a:ea typeface="Tahoma" panose="020B0604030504040204" pitchFamily="34" charset="0"/>
                <a:cs typeface="Tahoma" panose="020B0604030504040204" pitchFamily="34" charset="0"/>
              </a:rPr>
              <a:t>Participating in </a:t>
            </a:r>
            <a:r>
              <a:rPr lang="en-US" sz="2400" dirty="0" smtClean="0">
                <a:solidFill>
                  <a:prstClr val="white"/>
                </a:solidFill>
                <a:latin typeface="Tahoma" panose="020B0604030504040204" pitchFamily="34" charset="0"/>
                <a:ea typeface="Tahoma" panose="020B0604030504040204" pitchFamily="34" charset="0"/>
                <a:cs typeface="Tahoma" panose="020B0604030504040204" pitchFamily="34" charset="0"/>
              </a:rPr>
              <a:t>incident/near-miss </a:t>
            </a:r>
            <a:r>
              <a:rPr lang="en-US" sz="2400" dirty="0">
                <a:solidFill>
                  <a:prstClr val="white"/>
                </a:solidFill>
                <a:latin typeface="Tahoma" panose="020B0604030504040204" pitchFamily="34" charset="0"/>
                <a:ea typeface="Tahoma" panose="020B0604030504040204" pitchFamily="34" charset="0"/>
                <a:cs typeface="Tahoma" panose="020B0604030504040204" pitchFamily="34" charset="0"/>
              </a:rPr>
              <a:t>investigations</a:t>
            </a:r>
          </a:p>
          <a:p>
            <a:pPr marL="285750" lvl="0" indent="-285750">
              <a:buFont typeface="Arial" panose="020B0604020202020204" pitchFamily="34" charset="0"/>
              <a:buChar char="•"/>
            </a:pPr>
            <a:r>
              <a:rPr lang="en-US" sz="2400" dirty="0">
                <a:solidFill>
                  <a:prstClr val="white"/>
                </a:solidFill>
                <a:latin typeface="Tahoma" panose="020B0604030504040204" pitchFamily="34" charset="0"/>
                <a:ea typeface="Tahoma" panose="020B0604030504040204" pitchFamily="34" charset="0"/>
                <a:cs typeface="Tahoma" panose="020B0604030504040204" pitchFamily="34" charset="0"/>
              </a:rPr>
              <a:t>Serving as trainers </a:t>
            </a:r>
          </a:p>
          <a:p>
            <a:pPr marL="285750" lvl="0" indent="-285750">
              <a:buFont typeface="Arial" panose="020B0604020202020204" pitchFamily="34" charset="0"/>
              <a:buChar char="•"/>
            </a:pPr>
            <a:r>
              <a:rPr lang="en-US" sz="2400" dirty="0">
                <a:solidFill>
                  <a:prstClr val="white"/>
                </a:solidFill>
                <a:latin typeface="Tahoma" panose="020B0604030504040204" pitchFamily="34" charset="0"/>
                <a:ea typeface="Tahoma" panose="020B0604030504040204" pitchFamily="34" charset="0"/>
                <a:cs typeface="Tahoma" panose="020B0604030504040204" pitchFamily="34" charset="0"/>
              </a:rPr>
              <a:t>Developing and evaluating training programs </a:t>
            </a:r>
          </a:p>
        </p:txBody>
      </p:sp>
      <p:sp>
        <p:nvSpPr>
          <p:cNvPr id="5" name="Title 1"/>
          <p:cNvSpPr>
            <a:spLocks noGrp="1"/>
          </p:cNvSpPr>
          <p:nvPr>
            <p:ph type="title"/>
          </p:nvPr>
        </p:nvSpPr>
        <p:spPr>
          <a:xfrm>
            <a:off x="152400" y="152400"/>
            <a:ext cx="8991600" cy="838200"/>
          </a:xfrm>
        </p:spPr>
        <p:txBody>
          <a:bodyPr/>
          <a:lstStyle/>
          <a:p>
            <a:r>
              <a:rPr lang="en-US" sz="3600" dirty="0" smtClean="0"/>
              <a:t>Elements of Safety </a:t>
            </a:r>
            <a:r>
              <a:rPr lang="en-US" sz="3600" dirty="0"/>
              <a:t>&amp;</a:t>
            </a:r>
            <a:r>
              <a:rPr lang="en-US" sz="3600" dirty="0" smtClean="0"/>
              <a:t> Health Programs</a:t>
            </a:r>
            <a:endParaRPr lang="en-US" sz="3600" dirty="0"/>
          </a:p>
        </p:txBody>
      </p:sp>
    </p:spTree>
    <p:extLst>
      <p:ext uri="{BB962C8B-B14F-4D97-AF65-F5344CB8AC3E}">
        <p14:creationId xmlns:p14="http://schemas.microsoft.com/office/powerpoint/2010/main" val="2380614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066800" y="1202317"/>
            <a:ext cx="7543800" cy="2754217"/>
          </a:xfrm>
        </p:spPr>
        <p:txBody>
          <a:bodyPr/>
          <a:lstStyle/>
          <a:p>
            <a:pPr marL="0" indent="0">
              <a:buNone/>
            </a:pPr>
            <a:r>
              <a:rPr lang="en-US" sz="3200" b="1" dirty="0" smtClean="0"/>
              <a:t>Worker Participation</a:t>
            </a:r>
            <a:r>
              <a:rPr lang="en-US" dirty="0" smtClean="0"/>
              <a:t>	</a:t>
            </a:r>
          </a:p>
          <a:p>
            <a:r>
              <a:rPr lang="en-US" b="1" dirty="0" smtClean="0"/>
              <a:t>Action Item 4: </a:t>
            </a:r>
            <a:r>
              <a:rPr lang="en-US" dirty="0"/>
              <a:t>Give workers access to safety and health information</a:t>
            </a:r>
          </a:p>
          <a:p>
            <a:pPr marL="0" indent="0">
              <a:buNone/>
            </a:pPr>
            <a:endParaRPr lang="en-US" sz="1200" dirty="0" smtClean="0"/>
          </a:p>
        </p:txBody>
      </p:sp>
      <p:sp>
        <p:nvSpPr>
          <p:cNvPr id="7" name="TextBox 6"/>
          <p:cNvSpPr txBox="1"/>
          <p:nvPr/>
        </p:nvSpPr>
        <p:spPr>
          <a:xfrm>
            <a:off x="838200" y="3048000"/>
            <a:ext cx="7620000" cy="2492990"/>
          </a:xfrm>
          <a:prstGeom prst="rect">
            <a:avLst/>
          </a:prstGeom>
          <a:solidFill>
            <a:srgbClr val="002060"/>
          </a:solidFill>
          <a:ln>
            <a:solidFill>
              <a:srgbClr val="0070C0"/>
            </a:solidFill>
          </a:ln>
        </p:spPr>
        <p:txBody>
          <a:bodyPr wrap="square" rtlCol="0">
            <a:spAutoFit/>
          </a:bodyPr>
          <a:lstStyle/>
          <a:p>
            <a:pPr lvl="0"/>
            <a:r>
              <a:rPr lang="en-US" sz="2400" b="1" dirty="0">
                <a:solidFill>
                  <a:prstClr val="white"/>
                </a:solidFill>
                <a:latin typeface="Tahoma" panose="020B0604030504040204" pitchFamily="34" charset="0"/>
                <a:ea typeface="Tahoma" panose="020B0604030504040204" pitchFamily="34" charset="0"/>
                <a:cs typeface="Tahoma" panose="020B0604030504040204" pitchFamily="34" charset="0"/>
              </a:rPr>
              <a:t>T</a:t>
            </a:r>
            <a:r>
              <a:rPr lang="en-US" sz="2400" b="1" dirty="0" smtClean="0">
                <a:solidFill>
                  <a:prstClr val="white"/>
                </a:solidFill>
                <a:latin typeface="Tahoma" panose="020B0604030504040204" pitchFamily="34" charset="0"/>
                <a:ea typeface="Tahoma" panose="020B0604030504040204" pitchFamily="34" charset="0"/>
                <a:cs typeface="Tahoma" panose="020B0604030504040204" pitchFamily="34" charset="0"/>
              </a:rPr>
              <a:t>o accomplish, give </a:t>
            </a:r>
            <a:r>
              <a:rPr lang="en-US" sz="2400" b="1" dirty="0">
                <a:solidFill>
                  <a:prstClr val="white"/>
                </a:solidFill>
                <a:latin typeface="Tahoma" panose="020B0604030504040204" pitchFamily="34" charset="0"/>
                <a:ea typeface="Tahoma" panose="020B0604030504040204" pitchFamily="34" charset="0"/>
                <a:cs typeface="Tahoma" panose="020B0604030504040204" pitchFamily="34" charset="0"/>
              </a:rPr>
              <a:t>workers information they need to understand safety and health </a:t>
            </a:r>
            <a:r>
              <a:rPr lang="en-US" sz="2400" b="1" dirty="0" smtClean="0">
                <a:solidFill>
                  <a:prstClr val="white"/>
                </a:solidFill>
                <a:latin typeface="Tahoma" panose="020B0604030504040204" pitchFamily="34" charset="0"/>
                <a:ea typeface="Tahoma" panose="020B0604030504040204" pitchFamily="34" charset="0"/>
                <a:cs typeface="Tahoma" panose="020B0604030504040204" pitchFamily="34" charset="0"/>
              </a:rPr>
              <a:t>hazards:</a:t>
            </a:r>
          </a:p>
          <a:p>
            <a:pPr lvl="0"/>
            <a:endParaRPr lang="en-US" sz="1200" b="1" dirty="0">
              <a:solidFill>
                <a:prstClr val="white"/>
              </a:solidFill>
              <a:latin typeface="Tahoma" panose="020B0604030504040204" pitchFamily="34" charset="0"/>
              <a:ea typeface="Tahoma" panose="020B0604030504040204" pitchFamily="34" charset="0"/>
              <a:cs typeface="Tahoma" panose="020B0604030504040204" pitchFamily="34" charset="0"/>
            </a:endParaRPr>
          </a:p>
          <a:p>
            <a:pPr marL="285750" lvl="0" indent="-285750">
              <a:buFont typeface="Arial" panose="020B0604020202020204" pitchFamily="34" charset="0"/>
              <a:buChar char="•"/>
            </a:pPr>
            <a:r>
              <a:rPr lang="en-US" sz="2400" dirty="0">
                <a:solidFill>
                  <a:prstClr val="white"/>
                </a:solidFill>
                <a:latin typeface="Tahoma" panose="020B0604030504040204" pitchFamily="34" charset="0"/>
                <a:ea typeface="Tahoma" panose="020B0604030504040204" pitchFamily="34" charset="0"/>
                <a:cs typeface="Tahoma" panose="020B0604030504040204" pitchFamily="34" charset="0"/>
              </a:rPr>
              <a:t>Safety Data </a:t>
            </a:r>
            <a:r>
              <a:rPr lang="en-US" sz="2400" dirty="0" smtClean="0">
                <a:solidFill>
                  <a:prstClr val="white"/>
                </a:solidFill>
                <a:latin typeface="Tahoma" panose="020B0604030504040204" pitchFamily="34" charset="0"/>
                <a:ea typeface="Tahoma" panose="020B0604030504040204" pitchFamily="34" charset="0"/>
                <a:cs typeface="Tahoma" panose="020B0604030504040204" pitchFamily="34" charset="0"/>
              </a:rPr>
              <a:t>Sheets</a:t>
            </a:r>
          </a:p>
          <a:p>
            <a:pPr marL="285750" lvl="0" indent="-285750">
              <a:buFont typeface="Arial" panose="020B0604020202020204" pitchFamily="34" charset="0"/>
              <a:buChar char="•"/>
            </a:pPr>
            <a:endParaRPr lang="en-US" sz="1200" dirty="0">
              <a:solidFill>
                <a:prstClr val="white"/>
              </a:solidFill>
              <a:latin typeface="Tahoma" panose="020B0604030504040204" pitchFamily="34" charset="0"/>
              <a:ea typeface="Tahoma" panose="020B0604030504040204" pitchFamily="34" charset="0"/>
              <a:cs typeface="Tahoma" panose="020B0604030504040204" pitchFamily="34" charset="0"/>
            </a:endParaRPr>
          </a:p>
          <a:p>
            <a:pPr marL="285750" lvl="0" indent="-285750">
              <a:buFont typeface="Arial" panose="020B0604020202020204" pitchFamily="34" charset="0"/>
              <a:buChar char="•"/>
            </a:pPr>
            <a:r>
              <a:rPr lang="en-US" sz="2400" dirty="0">
                <a:solidFill>
                  <a:prstClr val="white"/>
                </a:solidFill>
                <a:latin typeface="Tahoma" panose="020B0604030504040204" pitchFamily="34" charset="0"/>
                <a:ea typeface="Tahoma" panose="020B0604030504040204" pitchFamily="34" charset="0"/>
                <a:cs typeface="Tahoma" panose="020B0604030504040204" pitchFamily="34" charset="0"/>
              </a:rPr>
              <a:t>Injury Illness </a:t>
            </a:r>
            <a:r>
              <a:rPr lang="en-US" sz="2400" dirty="0" smtClean="0">
                <a:solidFill>
                  <a:prstClr val="white"/>
                </a:solidFill>
                <a:latin typeface="Tahoma" panose="020B0604030504040204" pitchFamily="34" charset="0"/>
                <a:ea typeface="Tahoma" panose="020B0604030504040204" pitchFamily="34" charset="0"/>
                <a:cs typeface="Tahoma" panose="020B0604030504040204" pitchFamily="34" charset="0"/>
              </a:rPr>
              <a:t>Data</a:t>
            </a:r>
          </a:p>
          <a:p>
            <a:pPr marL="285750" lvl="0" indent="-285750">
              <a:buFont typeface="Arial" panose="020B0604020202020204" pitchFamily="34" charset="0"/>
              <a:buChar char="•"/>
            </a:pPr>
            <a:endParaRPr lang="en-US" sz="1200" dirty="0">
              <a:solidFill>
                <a:prstClr val="white"/>
              </a:solidFill>
              <a:latin typeface="Tahoma" panose="020B0604030504040204" pitchFamily="34" charset="0"/>
              <a:ea typeface="Tahoma" panose="020B0604030504040204" pitchFamily="34" charset="0"/>
              <a:cs typeface="Tahoma" panose="020B0604030504040204" pitchFamily="34" charset="0"/>
            </a:endParaRPr>
          </a:p>
          <a:p>
            <a:pPr marL="285750" lvl="0" indent="-285750">
              <a:buFont typeface="Arial" panose="020B0604020202020204" pitchFamily="34" charset="0"/>
              <a:buChar char="•"/>
            </a:pPr>
            <a:r>
              <a:rPr lang="en-US" sz="2400" dirty="0">
                <a:solidFill>
                  <a:prstClr val="white"/>
                </a:solidFill>
                <a:latin typeface="Tahoma" panose="020B0604030504040204" pitchFamily="34" charset="0"/>
                <a:ea typeface="Tahoma" panose="020B0604030504040204" pitchFamily="34" charset="0"/>
                <a:cs typeface="Tahoma" panose="020B0604030504040204" pitchFamily="34" charset="0"/>
              </a:rPr>
              <a:t>Results of exposure monitoring</a:t>
            </a:r>
          </a:p>
        </p:txBody>
      </p:sp>
      <p:sp>
        <p:nvSpPr>
          <p:cNvPr id="5" name="Title 1"/>
          <p:cNvSpPr>
            <a:spLocks noGrp="1"/>
          </p:cNvSpPr>
          <p:nvPr>
            <p:ph type="title"/>
          </p:nvPr>
        </p:nvSpPr>
        <p:spPr>
          <a:xfrm>
            <a:off x="152400" y="152400"/>
            <a:ext cx="8991600" cy="838200"/>
          </a:xfrm>
        </p:spPr>
        <p:txBody>
          <a:bodyPr/>
          <a:lstStyle/>
          <a:p>
            <a:r>
              <a:rPr lang="en-US" sz="3600" dirty="0" smtClean="0"/>
              <a:t>Elements of Safety </a:t>
            </a:r>
            <a:r>
              <a:rPr lang="en-US" sz="3600" dirty="0"/>
              <a:t>&amp;</a:t>
            </a:r>
            <a:r>
              <a:rPr lang="en-US" sz="3600" dirty="0" smtClean="0"/>
              <a:t> Health Programs</a:t>
            </a:r>
            <a:endParaRPr lang="en-US" sz="3600" dirty="0"/>
          </a:p>
        </p:txBody>
      </p:sp>
    </p:spTree>
    <p:extLst>
      <p:ext uri="{BB962C8B-B14F-4D97-AF65-F5344CB8AC3E}">
        <p14:creationId xmlns:p14="http://schemas.microsoft.com/office/powerpoint/2010/main" val="2780326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066800" y="1202317"/>
            <a:ext cx="7543800" cy="2754217"/>
          </a:xfrm>
        </p:spPr>
        <p:txBody>
          <a:bodyPr/>
          <a:lstStyle/>
          <a:p>
            <a:pPr marL="0" indent="0">
              <a:buNone/>
            </a:pPr>
            <a:r>
              <a:rPr lang="en-US" sz="3200" b="1" dirty="0" smtClean="0"/>
              <a:t>Worker Participation</a:t>
            </a:r>
            <a:r>
              <a:rPr lang="en-US" dirty="0" smtClean="0"/>
              <a:t>	</a:t>
            </a:r>
          </a:p>
          <a:p>
            <a:pPr lvl="0"/>
            <a:r>
              <a:rPr lang="en-US" b="1" dirty="0" smtClean="0"/>
              <a:t>Action Item 5: </a:t>
            </a:r>
            <a:r>
              <a:rPr lang="en-US" dirty="0">
                <a:solidFill>
                  <a:prstClr val="black"/>
                </a:solidFill>
              </a:rPr>
              <a:t>Remove barriers to </a:t>
            </a:r>
            <a:r>
              <a:rPr lang="en-US" dirty="0" smtClean="0">
                <a:solidFill>
                  <a:prstClr val="black"/>
                </a:solidFill>
              </a:rPr>
              <a:t>participation</a:t>
            </a:r>
            <a:r>
              <a:rPr lang="en-US" dirty="0" smtClean="0"/>
              <a:t>	</a:t>
            </a:r>
            <a:endParaRPr lang="en-US" dirty="0"/>
          </a:p>
        </p:txBody>
      </p:sp>
      <p:sp>
        <p:nvSpPr>
          <p:cNvPr id="7" name="TextBox 6"/>
          <p:cNvSpPr txBox="1"/>
          <p:nvPr/>
        </p:nvSpPr>
        <p:spPr>
          <a:xfrm>
            <a:off x="952500" y="2895600"/>
            <a:ext cx="7239000" cy="2677656"/>
          </a:xfrm>
          <a:prstGeom prst="rect">
            <a:avLst/>
          </a:prstGeom>
          <a:solidFill>
            <a:srgbClr val="002060"/>
          </a:solidFill>
          <a:ln>
            <a:solidFill>
              <a:srgbClr val="0070C0"/>
            </a:solidFill>
          </a:ln>
        </p:spPr>
        <p:txBody>
          <a:bodyPr wrap="square" rtlCol="0">
            <a:spAutoFit/>
          </a:bodyPr>
          <a:lstStyle/>
          <a:p>
            <a:pPr lvl="0"/>
            <a:r>
              <a:rPr lang="en-US" sz="2400" b="1" dirty="0">
                <a:solidFill>
                  <a:prstClr val="white"/>
                </a:solidFill>
                <a:latin typeface="Tahoma" panose="020B0604030504040204" pitchFamily="34" charset="0"/>
                <a:ea typeface="Tahoma" panose="020B0604030504040204" pitchFamily="34" charset="0"/>
                <a:cs typeface="Tahoma" panose="020B0604030504040204" pitchFamily="34" charset="0"/>
              </a:rPr>
              <a:t>How to accomplish it</a:t>
            </a:r>
            <a:r>
              <a:rPr lang="en-US" sz="2400" b="1" dirty="0" smtClean="0">
                <a:solidFill>
                  <a:prstClr val="white"/>
                </a:solidFill>
                <a:latin typeface="Tahoma" panose="020B0604030504040204" pitchFamily="34" charset="0"/>
                <a:ea typeface="Tahoma" panose="020B0604030504040204" pitchFamily="34" charset="0"/>
                <a:cs typeface="Tahoma" panose="020B0604030504040204" pitchFamily="34" charset="0"/>
              </a:rPr>
              <a:t>:</a:t>
            </a:r>
          </a:p>
          <a:p>
            <a:pPr lvl="0"/>
            <a:r>
              <a:rPr lang="en-US" sz="1200" b="1" dirty="0" smtClean="0">
                <a:solidFill>
                  <a:prstClr val="white"/>
                </a:solidFill>
                <a:latin typeface="Tahoma" panose="020B0604030504040204" pitchFamily="34" charset="0"/>
                <a:ea typeface="Tahoma" panose="020B0604030504040204" pitchFamily="34" charset="0"/>
                <a:cs typeface="Tahoma" panose="020B0604030504040204" pitchFamily="34" charset="0"/>
              </a:rPr>
              <a:t> </a:t>
            </a:r>
            <a:endParaRPr lang="en-US" sz="1200" b="1" dirty="0">
              <a:solidFill>
                <a:prstClr val="white"/>
              </a:solidFill>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r>
              <a:rPr lang="en-US" sz="2400" dirty="0">
                <a:solidFill>
                  <a:prstClr val="white"/>
                </a:solidFill>
                <a:latin typeface="Tahoma" panose="020B0604030504040204" pitchFamily="34" charset="0"/>
                <a:ea typeface="Tahoma" panose="020B0604030504040204" pitchFamily="34" charset="0"/>
                <a:cs typeface="Tahoma" panose="020B0604030504040204" pitchFamily="34" charset="0"/>
              </a:rPr>
              <a:t>Ensure workers from all levels of the organization can participate regardless of skill level, </a:t>
            </a:r>
            <a:r>
              <a:rPr lang="en-US" sz="2400" dirty="0" smtClean="0">
                <a:solidFill>
                  <a:prstClr val="white"/>
                </a:solidFill>
                <a:latin typeface="Tahoma" panose="020B0604030504040204" pitchFamily="34" charset="0"/>
                <a:ea typeface="Tahoma" panose="020B0604030504040204" pitchFamily="34" charset="0"/>
                <a:cs typeface="Tahoma" panose="020B0604030504040204" pitchFamily="34" charset="0"/>
              </a:rPr>
              <a:t>education, </a:t>
            </a:r>
            <a:r>
              <a:rPr lang="en-US" sz="2400" dirty="0">
                <a:solidFill>
                  <a:prstClr val="white"/>
                </a:solidFill>
                <a:latin typeface="Tahoma" panose="020B0604030504040204" pitchFamily="34" charset="0"/>
                <a:ea typeface="Tahoma" panose="020B0604030504040204" pitchFamily="34" charset="0"/>
                <a:cs typeface="Tahoma" panose="020B0604030504040204" pitchFamily="34" charset="0"/>
              </a:rPr>
              <a:t>or </a:t>
            </a:r>
            <a:r>
              <a:rPr lang="en-US" sz="2400" dirty="0" smtClean="0">
                <a:solidFill>
                  <a:prstClr val="white"/>
                </a:solidFill>
                <a:latin typeface="Tahoma" panose="020B0604030504040204" pitchFamily="34" charset="0"/>
                <a:ea typeface="Tahoma" panose="020B0604030504040204" pitchFamily="34" charset="0"/>
                <a:cs typeface="Tahoma" panose="020B0604030504040204" pitchFamily="34" charset="0"/>
              </a:rPr>
              <a:t>language</a:t>
            </a:r>
          </a:p>
          <a:p>
            <a:pPr marL="285750" indent="-285750">
              <a:buFont typeface="Arial" panose="020B0604020202020204" pitchFamily="34" charset="0"/>
              <a:buChar char="•"/>
            </a:pPr>
            <a:endParaRPr lang="en-US" sz="1200" dirty="0">
              <a:solidFill>
                <a:prstClr val="white"/>
              </a:solidFill>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r>
              <a:rPr lang="en-US" sz="2400" dirty="0">
                <a:solidFill>
                  <a:prstClr val="white"/>
                </a:solidFill>
                <a:latin typeface="Tahoma" panose="020B0604030504040204" pitchFamily="34" charset="0"/>
                <a:ea typeface="Tahoma" panose="020B0604030504040204" pitchFamily="34" charset="0"/>
                <a:cs typeface="Tahoma" panose="020B0604030504040204" pitchFamily="34" charset="0"/>
              </a:rPr>
              <a:t>Ensure policies and programs do not discourage worker participation</a:t>
            </a:r>
          </a:p>
        </p:txBody>
      </p:sp>
      <p:sp>
        <p:nvSpPr>
          <p:cNvPr id="5" name="Title 1"/>
          <p:cNvSpPr>
            <a:spLocks noGrp="1"/>
          </p:cNvSpPr>
          <p:nvPr>
            <p:ph type="title"/>
          </p:nvPr>
        </p:nvSpPr>
        <p:spPr>
          <a:xfrm>
            <a:off x="152400" y="152400"/>
            <a:ext cx="8991600" cy="838200"/>
          </a:xfrm>
        </p:spPr>
        <p:txBody>
          <a:bodyPr/>
          <a:lstStyle/>
          <a:p>
            <a:r>
              <a:rPr lang="en-US" sz="3600" dirty="0" smtClean="0"/>
              <a:t>Elements of Safety </a:t>
            </a:r>
            <a:r>
              <a:rPr lang="en-US" sz="3600" dirty="0"/>
              <a:t>&amp;</a:t>
            </a:r>
            <a:r>
              <a:rPr lang="en-US" sz="3600" dirty="0" smtClean="0"/>
              <a:t> Health Programs</a:t>
            </a:r>
            <a:endParaRPr lang="en-US" sz="3600" dirty="0"/>
          </a:p>
        </p:txBody>
      </p:sp>
    </p:spTree>
    <p:extLst>
      <p:ext uri="{BB962C8B-B14F-4D97-AF65-F5344CB8AC3E}">
        <p14:creationId xmlns:p14="http://schemas.microsoft.com/office/powerpoint/2010/main" val="1434946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527124" y="5556081"/>
            <a:ext cx="1181100" cy="215444"/>
          </a:xfrm>
          <a:prstGeom prst="rect">
            <a:avLst/>
          </a:prstGeom>
          <a:noFill/>
        </p:spPr>
        <p:txBody>
          <a:bodyPr wrap="square" rtlCol="0">
            <a:spAutoFit/>
          </a:bodyPr>
          <a:lstStyle/>
          <a:p>
            <a:pPr algn="r"/>
            <a:r>
              <a:rPr lang="en-US" sz="800" dirty="0" smtClean="0"/>
              <a:t>Source: OSHA</a:t>
            </a:r>
          </a:p>
        </p:txBody>
      </p:sp>
      <p:pic>
        <p:nvPicPr>
          <p:cNvPr id="7" name="Picture 6" title="hazard identification and assessment"/>
          <p:cNvPicPr>
            <a:picLocks noChangeAspect="1"/>
          </p:cNvPicPr>
          <p:nvPr/>
        </p:nvPicPr>
        <p:blipFill>
          <a:blip r:embed="rId3"/>
          <a:stretch>
            <a:fillRect/>
          </a:stretch>
        </p:blipFill>
        <p:spPr>
          <a:xfrm>
            <a:off x="2454826" y="1572056"/>
            <a:ext cx="4234348" cy="3984025"/>
          </a:xfrm>
          <a:prstGeom prst="rect">
            <a:avLst/>
          </a:prstGeom>
          <a:ln>
            <a:solidFill>
              <a:schemeClr val="tx1"/>
            </a:solidFill>
          </a:ln>
        </p:spPr>
      </p:pic>
      <p:sp>
        <p:nvSpPr>
          <p:cNvPr id="6" name="Title 1"/>
          <p:cNvSpPr>
            <a:spLocks noGrp="1"/>
          </p:cNvSpPr>
          <p:nvPr>
            <p:ph type="title"/>
          </p:nvPr>
        </p:nvSpPr>
        <p:spPr>
          <a:xfrm>
            <a:off x="152400" y="152400"/>
            <a:ext cx="8991600" cy="838200"/>
          </a:xfrm>
        </p:spPr>
        <p:txBody>
          <a:bodyPr/>
          <a:lstStyle/>
          <a:p>
            <a:r>
              <a:rPr lang="en-US" sz="3600" dirty="0" smtClean="0"/>
              <a:t>Elements of Safety </a:t>
            </a:r>
            <a:r>
              <a:rPr lang="en-US" sz="3600" dirty="0"/>
              <a:t>&amp;</a:t>
            </a:r>
            <a:r>
              <a:rPr lang="en-US" sz="3600" dirty="0" smtClean="0"/>
              <a:t> Health Programs</a:t>
            </a:r>
            <a:endParaRPr lang="en-US" sz="3600" dirty="0"/>
          </a:p>
        </p:txBody>
      </p:sp>
    </p:spTree>
    <p:extLst>
      <p:ext uri="{BB962C8B-B14F-4D97-AF65-F5344CB8AC3E}">
        <p14:creationId xmlns:p14="http://schemas.microsoft.com/office/powerpoint/2010/main" val="162810450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title="hazard identification training tool">
            <a:hlinkClick r:id="rId3"/>
          </p:cNvPr>
          <p:cNvPicPr>
            <a:picLocks noGrp="1" noChangeAspect="1"/>
          </p:cNvPicPr>
          <p:nvPr>
            <p:ph idx="1"/>
          </p:nvPr>
        </p:nvPicPr>
        <p:blipFill>
          <a:blip r:embed="rId4" cstate="email">
            <a:extLst>
              <a:ext uri="{28A0092B-C50C-407E-A947-70E740481C1C}">
                <a14:useLocalDpi xmlns:a14="http://schemas.microsoft.com/office/drawing/2010/main"/>
              </a:ext>
            </a:extLst>
          </a:blip>
          <a:stretch>
            <a:fillRect/>
          </a:stretch>
        </p:blipFill>
        <p:spPr>
          <a:xfrm>
            <a:off x="472183" y="1143000"/>
            <a:ext cx="8199633" cy="4800600"/>
          </a:xfrm>
          <a:prstGeom prst="rect">
            <a:avLst/>
          </a:prstGeom>
          <a:ln>
            <a:solidFill>
              <a:schemeClr val="tx1"/>
            </a:solidFill>
          </a:ln>
        </p:spPr>
      </p:pic>
      <p:sp>
        <p:nvSpPr>
          <p:cNvPr id="5" name="Title 1"/>
          <p:cNvSpPr>
            <a:spLocks noGrp="1"/>
          </p:cNvSpPr>
          <p:nvPr>
            <p:ph type="title"/>
          </p:nvPr>
        </p:nvSpPr>
        <p:spPr>
          <a:xfrm>
            <a:off x="152400" y="152400"/>
            <a:ext cx="8991600" cy="838200"/>
          </a:xfrm>
        </p:spPr>
        <p:txBody>
          <a:bodyPr/>
          <a:lstStyle/>
          <a:p>
            <a:r>
              <a:rPr lang="en-US" sz="3600" dirty="0" smtClean="0"/>
              <a:t>Elements of Safety </a:t>
            </a:r>
            <a:r>
              <a:rPr lang="en-US" sz="3600" dirty="0"/>
              <a:t>&amp;</a:t>
            </a:r>
            <a:r>
              <a:rPr lang="en-US" sz="3600" dirty="0" smtClean="0"/>
              <a:t> Health Programs</a:t>
            </a:r>
            <a:endParaRPr lang="en-US" sz="3600" dirty="0"/>
          </a:p>
        </p:txBody>
      </p:sp>
    </p:spTree>
    <p:extLst>
      <p:ext uri="{BB962C8B-B14F-4D97-AF65-F5344CB8AC3E}">
        <p14:creationId xmlns:p14="http://schemas.microsoft.com/office/powerpoint/2010/main" val="396532257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066800" y="1202317"/>
            <a:ext cx="7543800" cy="2754217"/>
          </a:xfrm>
        </p:spPr>
        <p:txBody>
          <a:bodyPr/>
          <a:lstStyle/>
          <a:p>
            <a:pPr marL="0" indent="0">
              <a:buNone/>
            </a:pPr>
            <a:r>
              <a:rPr lang="en-US" sz="3200" b="1" dirty="0" smtClean="0"/>
              <a:t>Hazard Identification</a:t>
            </a:r>
            <a:r>
              <a:rPr lang="en-US" dirty="0" smtClean="0"/>
              <a:t>	</a:t>
            </a:r>
          </a:p>
          <a:p>
            <a:r>
              <a:rPr lang="en-US" b="1" dirty="0" smtClean="0"/>
              <a:t>Action Item 1: </a:t>
            </a:r>
            <a:r>
              <a:rPr lang="en-US" dirty="0"/>
              <a:t>Collect existing information about workplace </a:t>
            </a:r>
            <a:r>
              <a:rPr lang="en-US" dirty="0" smtClean="0"/>
              <a:t>hazards</a:t>
            </a:r>
            <a:endParaRPr lang="en-US" sz="1200" dirty="0" smtClean="0"/>
          </a:p>
          <a:p>
            <a:pPr marL="0" indent="0">
              <a:buNone/>
            </a:pPr>
            <a:r>
              <a:rPr lang="en-US" dirty="0" smtClean="0"/>
              <a:t>	</a:t>
            </a:r>
            <a:endParaRPr lang="en-US" dirty="0"/>
          </a:p>
        </p:txBody>
      </p:sp>
      <p:sp>
        <p:nvSpPr>
          <p:cNvPr id="7" name="TextBox 6"/>
          <p:cNvSpPr txBox="1"/>
          <p:nvPr/>
        </p:nvSpPr>
        <p:spPr>
          <a:xfrm>
            <a:off x="1066800" y="3048000"/>
            <a:ext cx="7162800" cy="1754326"/>
          </a:xfrm>
          <a:prstGeom prst="rect">
            <a:avLst/>
          </a:prstGeom>
          <a:solidFill>
            <a:srgbClr val="002060"/>
          </a:solidFill>
          <a:ln>
            <a:solidFill>
              <a:srgbClr val="0070C0"/>
            </a:solidFill>
          </a:ln>
        </p:spPr>
        <p:txBody>
          <a:bodyPr wrap="square" rtlCol="0">
            <a:spAutoFit/>
          </a:bodyPr>
          <a:lstStyle/>
          <a:p>
            <a:pPr lvl="0"/>
            <a:r>
              <a:rPr lang="en-US" sz="2400" b="1" dirty="0">
                <a:solidFill>
                  <a:prstClr val="white"/>
                </a:solidFill>
                <a:latin typeface="Tahoma" panose="020B0604030504040204" pitchFamily="34" charset="0"/>
                <a:ea typeface="Tahoma" panose="020B0604030504040204" pitchFamily="34" charset="0"/>
                <a:cs typeface="Tahoma" panose="020B0604030504040204" pitchFamily="34" charset="0"/>
              </a:rPr>
              <a:t>How to accomplish it: </a:t>
            </a:r>
          </a:p>
          <a:p>
            <a:pPr lvl="0"/>
            <a:endParaRPr lang="en-US" sz="1200" b="1" dirty="0">
              <a:solidFill>
                <a:prstClr val="white"/>
              </a:solidFill>
              <a:latin typeface="Tahoma" panose="020B0604030504040204" pitchFamily="34" charset="0"/>
              <a:ea typeface="Tahoma" panose="020B0604030504040204" pitchFamily="34" charset="0"/>
              <a:cs typeface="Tahoma" panose="020B0604030504040204" pitchFamily="34" charset="0"/>
            </a:endParaRPr>
          </a:p>
          <a:p>
            <a:pPr marL="285750" lvl="0" indent="-285750">
              <a:buFont typeface="Arial" panose="020B0604020202020204" pitchFamily="34" charset="0"/>
              <a:buChar char="•"/>
            </a:pPr>
            <a:r>
              <a:rPr lang="en-US" sz="2400" dirty="0">
                <a:solidFill>
                  <a:prstClr val="white"/>
                </a:solidFill>
                <a:latin typeface="Tahoma" panose="020B0604030504040204" pitchFamily="34" charset="0"/>
                <a:ea typeface="Tahoma" panose="020B0604030504040204" pitchFamily="34" charset="0"/>
                <a:cs typeface="Tahoma" panose="020B0604030504040204" pitchFamily="34" charset="0"/>
              </a:rPr>
              <a:t>Collect, organize and review information to determine what types of hazards are present and workers exposed</a:t>
            </a:r>
          </a:p>
        </p:txBody>
      </p:sp>
      <p:sp>
        <p:nvSpPr>
          <p:cNvPr id="5" name="Title 1"/>
          <p:cNvSpPr>
            <a:spLocks noGrp="1"/>
          </p:cNvSpPr>
          <p:nvPr>
            <p:ph type="title"/>
          </p:nvPr>
        </p:nvSpPr>
        <p:spPr>
          <a:xfrm>
            <a:off x="152400" y="152400"/>
            <a:ext cx="8991600" cy="838200"/>
          </a:xfrm>
        </p:spPr>
        <p:txBody>
          <a:bodyPr/>
          <a:lstStyle/>
          <a:p>
            <a:r>
              <a:rPr lang="en-US" sz="3600" dirty="0" smtClean="0"/>
              <a:t>Elements of Safety </a:t>
            </a:r>
            <a:r>
              <a:rPr lang="en-US" sz="3600" dirty="0"/>
              <a:t>&amp;</a:t>
            </a:r>
            <a:r>
              <a:rPr lang="en-US" sz="3600" dirty="0" smtClean="0"/>
              <a:t> Health Programs</a:t>
            </a:r>
            <a:endParaRPr lang="en-US" sz="3600" dirty="0"/>
          </a:p>
        </p:txBody>
      </p:sp>
    </p:spTree>
    <p:extLst>
      <p:ext uri="{BB962C8B-B14F-4D97-AF65-F5344CB8AC3E}">
        <p14:creationId xmlns:p14="http://schemas.microsoft.com/office/powerpoint/2010/main" val="1867685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066800" y="1202317"/>
            <a:ext cx="7543800" cy="2754217"/>
          </a:xfrm>
        </p:spPr>
        <p:txBody>
          <a:bodyPr/>
          <a:lstStyle/>
          <a:p>
            <a:pPr marL="0" indent="0">
              <a:buNone/>
            </a:pPr>
            <a:r>
              <a:rPr lang="en-US" sz="3200" b="1" dirty="0" smtClean="0"/>
              <a:t>Hazard Identification</a:t>
            </a:r>
            <a:r>
              <a:rPr lang="en-US" dirty="0" smtClean="0"/>
              <a:t>	</a:t>
            </a:r>
          </a:p>
          <a:p>
            <a:r>
              <a:rPr lang="en-US" b="1" dirty="0" smtClean="0"/>
              <a:t>Action Item 2: </a:t>
            </a:r>
            <a:r>
              <a:rPr lang="en-US" dirty="0"/>
              <a:t>Inspect the </a:t>
            </a:r>
            <a:r>
              <a:rPr lang="en-US" dirty="0" smtClean="0"/>
              <a:t>workplace</a:t>
            </a:r>
            <a:endParaRPr lang="en-US" sz="1200" dirty="0" smtClean="0"/>
          </a:p>
          <a:p>
            <a:pPr marL="0" indent="0">
              <a:buNone/>
            </a:pPr>
            <a:r>
              <a:rPr lang="en-US" dirty="0" smtClean="0"/>
              <a:t>	</a:t>
            </a:r>
            <a:endParaRPr lang="en-US" dirty="0"/>
          </a:p>
        </p:txBody>
      </p:sp>
      <p:sp>
        <p:nvSpPr>
          <p:cNvPr id="7" name="TextBox 6"/>
          <p:cNvSpPr txBox="1"/>
          <p:nvPr/>
        </p:nvSpPr>
        <p:spPr>
          <a:xfrm>
            <a:off x="1219200" y="3048000"/>
            <a:ext cx="6553200" cy="1938992"/>
          </a:xfrm>
          <a:prstGeom prst="rect">
            <a:avLst/>
          </a:prstGeom>
          <a:solidFill>
            <a:srgbClr val="002060"/>
          </a:solidFill>
          <a:ln>
            <a:solidFill>
              <a:srgbClr val="0070C0"/>
            </a:solidFill>
          </a:ln>
        </p:spPr>
        <p:txBody>
          <a:bodyPr wrap="square" rtlCol="0">
            <a:spAutoFit/>
          </a:bodyPr>
          <a:lstStyle/>
          <a:p>
            <a:pPr lvl="0"/>
            <a:r>
              <a:rPr lang="en-US" sz="2400" b="1" dirty="0">
                <a:solidFill>
                  <a:prstClr val="white"/>
                </a:solidFill>
                <a:latin typeface="Tahoma" panose="020B0604030504040204" pitchFamily="34" charset="0"/>
                <a:ea typeface="Tahoma" panose="020B0604030504040204" pitchFamily="34" charset="0"/>
                <a:cs typeface="Tahoma" panose="020B0604030504040204" pitchFamily="34" charset="0"/>
              </a:rPr>
              <a:t>How to accomplish it: </a:t>
            </a:r>
          </a:p>
          <a:p>
            <a:pPr lvl="0"/>
            <a:endParaRPr lang="en-US" sz="1200" b="1" dirty="0">
              <a:solidFill>
                <a:prstClr val="white"/>
              </a:solidFill>
              <a:latin typeface="Tahoma" panose="020B0604030504040204" pitchFamily="34" charset="0"/>
              <a:ea typeface="Tahoma" panose="020B0604030504040204" pitchFamily="34" charset="0"/>
              <a:cs typeface="Tahoma" panose="020B0604030504040204" pitchFamily="34" charset="0"/>
            </a:endParaRPr>
          </a:p>
          <a:p>
            <a:pPr marL="285750" lvl="0" indent="-285750">
              <a:buFont typeface="Arial" panose="020B0604020202020204" pitchFamily="34" charset="0"/>
              <a:buChar char="•"/>
            </a:pPr>
            <a:r>
              <a:rPr lang="en-US" sz="2400" dirty="0">
                <a:solidFill>
                  <a:prstClr val="white"/>
                </a:solidFill>
                <a:latin typeface="Tahoma" panose="020B0604030504040204" pitchFamily="34" charset="0"/>
                <a:ea typeface="Tahoma" panose="020B0604030504040204" pitchFamily="34" charset="0"/>
                <a:cs typeface="Tahoma" panose="020B0604030504040204" pitchFamily="34" charset="0"/>
              </a:rPr>
              <a:t>Routine inspections of workflow, equipment, materials and talk to workers</a:t>
            </a:r>
          </a:p>
          <a:p>
            <a:pPr marL="285750" lvl="0" indent="-285750">
              <a:buFont typeface="Arial" panose="020B0604020202020204" pitchFamily="34" charset="0"/>
              <a:buChar char="•"/>
            </a:pPr>
            <a:endParaRPr lang="en-US" sz="1200" dirty="0">
              <a:solidFill>
                <a:prstClr val="white"/>
              </a:solidFill>
              <a:latin typeface="Tahoma" panose="020B0604030504040204" pitchFamily="34" charset="0"/>
              <a:ea typeface="Tahoma" panose="020B0604030504040204" pitchFamily="34" charset="0"/>
              <a:cs typeface="Tahoma" panose="020B0604030504040204" pitchFamily="34" charset="0"/>
            </a:endParaRPr>
          </a:p>
          <a:p>
            <a:pPr marL="285750" lvl="0" indent="-285750">
              <a:buFont typeface="Arial" panose="020B0604020202020204" pitchFamily="34" charset="0"/>
              <a:buChar char="•"/>
            </a:pPr>
            <a:r>
              <a:rPr lang="en-US" sz="2400" dirty="0">
                <a:solidFill>
                  <a:prstClr val="white"/>
                </a:solidFill>
                <a:latin typeface="Tahoma" panose="020B0604030504040204" pitchFamily="34" charset="0"/>
                <a:ea typeface="Tahoma" panose="020B0604030504040204" pitchFamily="34" charset="0"/>
                <a:cs typeface="Tahoma" panose="020B0604030504040204" pitchFamily="34" charset="0"/>
              </a:rPr>
              <a:t>Use checklists </a:t>
            </a:r>
          </a:p>
        </p:txBody>
      </p:sp>
      <p:sp>
        <p:nvSpPr>
          <p:cNvPr id="5" name="Title 1"/>
          <p:cNvSpPr>
            <a:spLocks noGrp="1"/>
          </p:cNvSpPr>
          <p:nvPr>
            <p:ph type="title"/>
          </p:nvPr>
        </p:nvSpPr>
        <p:spPr>
          <a:xfrm>
            <a:off x="152400" y="152400"/>
            <a:ext cx="8991600" cy="838200"/>
          </a:xfrm>
        </p:spPr>
        <p:txBody>
          <a:bodyPr/>
          <a:lstStyle/>
          <a:p>
            <a:r>
              <a:rPr lang="en-US" sz="3600" dirty="0" smtClean="0"/>
              <a:t>Elements of Safety </a:t>
            </a:r>
            <a:r>
              <a:rPr lang="en-US" sz="3600" dirty="0"/>
              <a:t>&amp;</a:t>
            </a:r>
            <a:r>
              <a:rPr lang="en-US" sz="3600" dirty="0" smtClean="0"/>
              <a:t> Health Programs</a:t>
            </a:r>
            <a:endParaRPr lang="en-US" sz="3600" dirty="0"/>
          </a:p>
        </p:txBody>
      </p:sp>
    </p:spTree>
    <p:extLst>
      <p:ext uri="{BB962C8B-B14F-4D97-AF65-F5344CB8AC3E}">
        <p14:creationId xmlns:p14="http://schemas.microsoft.com/office/powerpoint/2010/main" val="251088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066800" y="1202317"/>
            <a:ext cx="7543800" cy="2754217"/>
          </a:xfrm>
        </p:spPr>
        <p:txBody>
          <a:bodyPr/>
          <a:lstStyle/>
          <a:p>
            <a:pPr marL="0" indent="0">
              <a:buNone/>
            </a:pPr>
            <a:r>
              <a:rPr lang="en-US" sz="3200" b="1" dirty="0" smtClean="0"/>
              <a:t>Hazard Identification</a:t>
            </a:r>
            <a:r>
              <a:rPr lang="en-US" dirty="0" smtClean="0"/>
              <a:t>	</a:t>
            </a:r>
          </a:p>
          <a:p>
            <a:r>
              <a:rPr lang="en-US" b="1" dirty="0" smtClean="0"/>
              <a:t>Action Item 3: </a:t>
            </a:r>
            <a:r>
              <a:rPr lang="en-US" dirty="0"/>
              <a:t>Conduct Incident </a:t>
            </a:r>
            <a:r>
              <a:rPr lang="en-US" dirty="0" smtClean="0"/>
              <a:t>Investigations</a:t>
            </a:r>
            <a:endParaRPr lang="en-US" sz="1200" dirty="0" smtClean="0"/>
          </a:p>
          <a:p>
            <a:pPr marL="0" indent="0">
              <a:buNone/>
            </a:pPr>
            <a:r>
              <a:rPr lang="en-US" dirty="0" smtClean="0"/>
              <a:t>	</a:t>
            </a:r>
            <a:endParaRPr lang="en-US" dirty="0"/>
          </a:p>
        </p:txBody>
      </p:sp>
      <p:sp>
        <p:nvSpPr>
          <p:cNvPr id="7" name="TextBox 6"/>
          <p:cNvSpPr txBox="1"/>
          <p:nvPr/>
        </p:nvSpPr>
        <p:spPr>
          <a:xfrm>
            <a:off x="1219200" y="2971800"/>
            <a:ext cx="6553200" cy="2677656"/>
          </a:xfrm>
          <a:prstGeom prst="rect">
            <a:avLst/>
          </a:prstGeom>
          <a:solidFill>
            <a:srgbClr val="002060"/>
          </a:solidFill>
          <a:ln>
            <a:solidFill>
              <a:srgbClr val="0070C0"/>
            </a:solidFill>
          </a:ln>
        </p:spPr>
        <p:txBody>
          <a:bodyPr wrap="square" rtlCol="0">
            <a:spAutoFit/>
          </a:bodyPr>
          <a:lstStyle/>
          <a:p>
            <a:pPr lvl="0"/>
            <a:r>
              <a:rPr lang="en-US" sz="2400" b="1" dirty="0">
                <a:solidFill>
                  <a:prstClr val="white"/>
                </a:solidFill>
                <a:latin typeface="Tahoma" panose="020B0604030504040204" pitchFamily="34" charset="0"/>
                <a:ea typeface="Tahoma" panose="020B0604030504040204" pitchFamily="34" charset="0"/>
                <a:cs typeface="Tahoma" panose="020B0604030504040204" pitchFamily="34" charset="0"/>
              </a:rPr>
              <a:t>How to accomplish it: </a:t>
            </a:r>
          </a:p>
          <a:p>
            <a:pPr lvl="0"/>
            <a:endParaRPr lang="en-US" sz="1200" b="1" dirty="0">
              <a:solidFill>
                <a:prstClr val="white"/>
              </a:solidFill>
              <a:latin typeface="Tahoma" panose="020B0604030504040204" pitchFamily="34" charset="0"/>
              <a:ea typeface="Tahoma" panose="020B0604030504040204" pitchFamily="34" charset="0"/>
              <a:cs typeface="Tahoma" panose="020B0604030504040204" pitchFamily="34" charset="0"/>
            </a:endParaRPr>
          </a:p>
          <a:p>
            <a:pPr marL="285750" lvl="0" indent="-285750">
              <a:buFont typeface="Arial" panose="020B0604020202020204" pitchFamily="34" charset="0"/>
              <a:buChar char="•"/>
            </a:pPr>
            <a:r>
              <a:rPr lang="en-US" sz="2400" dirty="0">
                <a:solidFill>
                  <a:prstClr val="white"/>
                </a:solidFill>
                <a:latin typeface="Tahoma" panose="020B0604030504040204" pitchFamily="34" charset="0"/>
                <a:ea typeface="Tahoma" panose="020B0604030504040204" pitchFamily="34" charset="0"/>
                <a:cs typeface="Tahoma" panose="020B0604030504040204" pitchFamily="34" charset="0"/>
              </a:rPr>
              <a:t>Develop a plan and procedure to begin investigation immediately after an incident or near miss. </a:t>
            </a:r>
            <a:endParaRPr lang="en-US" sz="2400" dirty="0" smtClean="0">
              <a:solidFill>
                <a:prstClr val="white"/>
              </a:solidFill>
              <a:latin typeface="Tahoma" panose="020B0604030504040204" pitchFamily="34" charset="0"/>
              <a:ea typeface="Tahoma" panose="020B0604030504040204" pitchFamily="34" charset="0"/>
              <a:cs typeface="Tahoma" panose="020B0604030504040204" pitchFamily="34" charset="0"/>
            </a:endParaRPr>
          </a:p>
          <a:p>
            <a:pPr marL="285750" lvl="0" indent="-285750">
              <a:buFont typeface="Arial" panose="020B0604020202020204" pitchFamily="34" charset="0"/>
              <a:buChar char="•"/>
            </a:pPr>
            <a:endParaRPr lang="en-US" sz="1200" dirty="0">
              <a:solidFill>
                <a:prstClr val="white"/>
              </a:solidFill>
              <a:latin typeface="Tahoma" panose="020B0604030504040204" pitchFamily="34" charset="0"/>
              <a:ea typeface="Tahoma" panose="020B0604030504040204" pitchFamily="34" charset="0"/>
              <a:cs typeface="Tahoma" panose="020B0604030504040204" pitchFamily="34" charset="0"/>
            </a:endParaRPr>
          </a:p>
          <a:p>
            <a:pPr marL="285750" lvl="0" indent="-285750">
              <a:buFont typeface="Arial" panose="020B0604020202020204" pitchFamily="34" charset="0"/>
              <a:buChar char="•"/>
            </a:pPr>
            <a:r>
              <a:rPr lang="en-US" sz="2400" dirty="0">
                <a:solidFill>
                  <a:prstClr val="white"/>
                </a:solidFill>
                <a:latin typeface="Tahoma" panose="020B0604030504040204" pitchFamily="34" charset="0"/>
                <a:ea typeface="Tahoma" panose="020B0604030504040204" pitchFamily="34" charset="0"/>
                <a:cs typeface="Tahoma" panose="020B0604030504040204" pitchFamily="34" charset="0"/>
              </a:rPr>
              <a:t>Conduct root cause analysis and investigate with a team.</a:t>
            </a:r>
          </a:p>
        </p:txBody>
      </p:sp>
      <p:sp>
        <p:nvSpPr>
          <p:cNvPr id="5" name="Title 1"/>
          <p:cNvSpPr>
            <a:spLocks noGrp="1"/>
          </p:cNvSpPr>
          <p:nvPr>
            <p:ph type="title"/>
          </p:nvPr>
        </p:nvSpPr>
        <p:spPr>
          <a:xfrm>
            <a:off x="152400" y="152400"/>
            <a:ext cx="8991600" cy="838200"/>
          </a:xfrm>
        </p:spPr>
        <p:txBody>
          <a:bodyPr/>
          <a:lstStyle/>
          <a:p>
            <a:r>
              <a:rPr lang="en-US" sz="3600" dirty="0" smtClean="0"/>
              <a:t>Elements of Safety </a:t>
            </a:r>
            <a:r>
              <a:rPr lang="en-US" sz="3600" dirty="0"/>
              <a:t>&amp;</a:t>
            </a:r>
            <a:r>
              <a:rPr lang="en-US" sz="3600" dirty="0" smtClean="0"/>
              <a:t> Health Programs</a:t>
            </a:r>
            <a:endParaRPr lang="en-US" sz="3600" dirty="0"/>
          </a:p>
        </p:txBody>
      </p:sp>
    </p:spTree>
    <p:extLst>
      <p:ext uri="{BB962C8B-B14F-4D97-AF65-F5344CB8AC3E}">
        <p14:creationId xmlns:p14="http://schemas.microsoft.com/office/powerpoint/2010/main" val="2935144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066800" y="1202317"/>
            <a:ext cx="7543800" cy="2754217"/>
          </a:xfrm>
        </p:spPr>
        <p:txBody>
          <a:bodyPr/>
          <a:lstStyle/>
          <a:p>
            <a:pPr marL="0" indent="0">
              <a:buNone/>
            </a:pPr>
            <a:r>
              <a:rPr lang="en-US" sz="3200" b="1" dirty="0" smtClean="0"/>
              <a:t>Hazard Identification</a:t>
            </a:r>
            <a:r>
              <a:rPr lang="en-US" dirty="0" smtClean="0"/>
              <a:t>	</a:t>
            </a:r>
          </a:p>
          <a:p>
            <a:r>
              <a:rPr lang="en-US" b="1" dirty="0" smtClean="0"/>
              <a:t>Action Item </a:t>
            </a:r>
            <a:r>
              <a:rPr lang="en-US" b="1" dirty="0"/>
              <a:t>4</a:t>
            </a:r>
            <a:r>
              <a:rPr lang="en-US" b="1" dirty="0" smtClean="0"/>
              <a:t>: </a:t>
            </a:r>
            <a:r>
              <a:rPr lang="en-US" dirty="0"/>
              <a:t>Identify hazards associated with emergency and non-routine </a:t>
            </a:r>
            <a:r>
              <a:rPr lang="en-US" dirty="0" smtClean="0"/>
              <a:t>situations</a:t>
            </a:r>
            <a:endParaRPr lang="en-US" dirty="0"/>
          </a:p>
          <a:p>
            <a:pPr marL="0" indent="0">
              <a:buNone/>
            </a:pPr>
            <a:endParaRPr lang="en-US" dirty="0"/>
          </a:p>
        </p:txBody>
      </p:sp>
      <p:sp>
        <p:nvSpPr>
          <p:cNvPr id="7" name="TextBox 6"/>
          <p:cNvSpPr txBox="1"/>
          <p:nvPr/>
        </p:nvSpPr>
        <p:spPr>
          <a:xfrm>
            <a:off x="1219200" y="2971800"/>
            <a:ext cx="6553200" cy="2677656"/>
          </a:xfrm>
          <a:prstGeom prst="rect">
            <a:avLst/>
          </a:prstGeom>
          <a:solidFill>
            <a:srgbClr val="002060"/>
          </a:solidFill>
          <a:ln>
            <a:solidFill>
              <a:srgbClr val="0070C0"/>
            </a:solidFill>
          </a:ln>
        </p:spPr>
        <p:txBody>
          <a:bodyPr wrap="square" rtlCol="0">
            <a:spAutoFit/>
          </a:bodyPr>
          <a:lstStyle/>
          <a:p>
            <a:r>
              <a:rPr lang="en-US" sz="2400" b="1" dirty="0">
                <a:solidFill>
                  <a:prstClr val="white"/>
                </a:solidFill>
                <a:latin typeface="Tahoma" panose="020B0604030504040204" pitchFamily="34" charset="0"/>
                <a:ea typeface="Tahoma" panose="020B0604030504040204" pitchFamily="34" charset="0"/>
                <a:cs typeface="Tahoma" panose="020B0604030504040204" pitchFamily="34" charset="0"/>
              </a:rPr>
              <a:t>How to accomplish it: </a:t>
            </a:r>
          </a:p>
          <a:p>
            <a:pPr lvl="0"/>
            <a:endParaRPr lang="en-US" sz="1200" dirty="0">
              <a:solidFill>
                <a:prstClr val="white"/>
              </a:solidFill>
              <a:latin typeface="Tahoma" panose="020B0604030504040204" pitchFamily="34" charset="0"/>
              <a:ea typeface="Tahoma" panose="020B0604030504040204" pitchFamily="34" charset="0"/>
              <a:cs typeface="Tahoma" panose="020B0604030504040204" pitchFamily="34" charset="0"/>
            </a:endParaRPr>
          </a:p>
          <a:p>
            <a:pPr marL="285750" lvl="0" indent="-285750">
              <a:buFont typeface="Arial" panose="020B0604020202020204" pitchFamily="34" charset="0"/>
              <a:buChar char="•"/>
            </a:pPr>
            <a:r>
              <a:rPr lang="en-US" sz="2400" dirty="0">
                <a:solidFill>
                  <a:prstClr val="white"/>
                </a:solidFill>
                <a:latin typeface="Tahoma" panose="020B0604030504040204" pitchFamily="34" charset="0"/>
                <a:ea typeface="Tahoma" panose="020B0604030504040204" pitchFamily="34" charset="0"/>
                <a:cs typeface="Tahoma" panose="020B0604030504040204" pitchFamily="34" charset="0"/>
              </a:rPr>
              <a:t>Assess foreseeable emergency scenarios or non-routine tasks </a:t>
            </a:r>
          </a:p>
          <a:p>
            <a:pPr marL="285750" lvl="0" indent="-285750">
              <a:buFont typeface="Arial" panose="020B0604020202020204" pitchFamily="34" charset="0"/>
              <a:buChar char="•"/>
            </a:pPr>
            <a:endParaRPr lang="en-US" sz="1200" dirty="0">
              <a:solidFill>
                <a:prstClr val="white"/>
              </a:solidFill>
              <a:latin typeface="Tahoma" panose="020B0604030504040204" pitchFamily="34" charset="0"/>
              <a:ea typeface="Tahoma" panose="020B0604030504040204" pitchFamily="34" charset="0"/>
              <a:cs typeface="Tahoma" panose="020B0604030504040204" pitchFamily="34" charset="0"/>
            </a:endParaRPr>
          </a:p>
          <a:p>
            <a:pPr marL="285750" lvl="0" indent="-285750">
              <a:buFont typeface="Arial" panose="020B0604020202020204" pitchFamily="34" charset="0"/>
              <a:buChar char="•"/>
            </a:pPr>
            <a:r>
              <a:rPr lang="en-US" sz="2400" dirty="0">
                <a:solidFill>
                  <a:prstClr val="white"/>
                </a:solidFill>
                <a:latin typeface="Tahoma" panose="020B0604030504040204" pitchFamily="34" charset="0"/>
                <a:ea typeface="Tahoma" panose="020B0604030504040204" pitchFamily="34" charset="0"/>
                <a:cs typeface="Tahoma" panose="020B0604030504040204" pitchFamily="34" charset="0"/>
              </a:rPr>
              <a:t>Conduct “table top” exercises to help you plan and test your response plan and procedures</a:t>
            </a:r>
          </a:p>
        </p:txBody>
      </p:sp>
      <p:sp>
        <p:nvSpPr>
          <p:cNvPr id="5" name="Title 1"/>
          <p:cNvSpPr>
            <a:spLocks noGrp="1"/>
          </p:cNvSpPr>
          <p:nvPr>
            <p:ph type="title"/>
          </p:nvPr>
        </p:nvSpPr>
        <p:spPr>
          <a:xfrm>
            <a:off x="152400" y="152400"/>
            <a:ext cx="8991600" cy="838200"/>
          </a:xfrm>
        </p:spPr>
        <p:txBody>
          <a:bodyPr/>
          <a:lstStyle/>
          <a:p>
            <a:r>
              <a:rPr lang="en-US" sz="3600" dirty="0" smtClean="0"/>
              <a:t>Elements of Safety </a:t>
            </a:r>
            <a:r>
              <a:rPr lang="en-US" sz="3600" dirty="0"/>
              <a:t>&amp;</a:t>
            </a:r>
            <a:r>
              <a:rPr lang="en-US" sz="3600" dirty="0" smtClean="0"/>
              <a:t> Health Programs</a:t>
            </a:r>
            <a:endParaRPr lang="en-US" sz="3600" dirty="0"/>
          </a:p>
        </p:txBody>
      </p:sp>
    </p:spTree>
    <p:extLst>
      <p:ext uri="{BB962C8B-B14F-4D97-AF65-F5344CB8AC3E}">
        <p14:creationId xmlns:p14="http://schemas.microsoft.com/office/powerpoint/2010/main" val="3454840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4800" y="914400"/>
            <a:ext cx="8305800" cy="2754217"/>
          </a:xfrm>
        </p:spPr>
        <p:txBody>
          <a:bodyPr/>
          <a:lstStyle/>
          <a:p>
            <a:pPr marL="0" indent="0">
              <a:buNone/>
            </a:pPr>
            <a:r>
              <a:rPr lang="en-US" sz="3200" b="1" dirty="0" smtClean="0"/>
              <a:t>Hazard Identification</a:t>
            </a:r>
            <a:r>
              <a:rPr lang="en-US" dirty="0" smtClean="0"/>
              <a:t>	</a:t>
            </a:r>
          </a:p>
          <a:p>
            <a:r>
              <a:rPr lang="en-US" sz="2600" b="1" dirty="0" smtClean="0"/>
              <a:t>Action Item 5: </a:t>
            </a:r>
            <a:r>
              <a:rPr lang="en-US" sz="2600" dirty="0"/>
              <a:t>Characterize the nature of identified hazards, determine the controls to be implemented and prioritize the hazards for </a:t>
            </a:r>
            <a:r>
              <a:rPr lang="en-US" sz="2600" dirty="0" smtClean="0"/>
              <a:t>control</a:t>
            </a:r>
            <a:endParaRPr lang="en-US" sz="1200" dirty="0" smtClean="0"/>
          </a:p>
          <a:p>
            <a:pPr marL="0" indent="0">
              <a:buNone/>
            </a:pPr>
            <a:r>
              <a:rPr lang="en-US" dirty="0" smtClean="0"/>
              <a:t>	</a:t>
            </a:r>
            <a:endParaRPr lang="en-US" dirty="0"/>
          </a:p>
        </p:txBody>
      </p:sp>
      <p:sp>
        <p:nvSpPr>
          <p:cNvPr id="7" name="TextBox 6"/>
          <p:cNvSpPr txBox="1"/>
          <p:nvPr/>
        </p:nvSpPr>
        <p:spPr>
          <a:xfrm>
            <a:off x="495300" y="2895600"/>
            <a:ext cx="8153400" cy="3016210"/>
          </a:xfrm>
          <a:prstGeom prst="rect">
            <a:avLst/>
          </a:prstGeom>
          <a:solidFill>
            <a:srgbClr val="002060"/>
          </a:solidFill>
          <a:ln>
            <a:solidFill>
              <a:srgbClr val="0070C0"/>
            </a:solidFill>
          </a:ln>
        </p:spPr>
        <p:txBody>
          <a:bodyPr wrap="square" rtlCol="0">
            <a:spAutoFit/>
          </a:bodyPr>
          <a:lstStyle/>
          <a:p>
            <a:pPr lvl="0"/>
            <a:r>
              <a:rPr lang="en-US" sz="2200" b="1" dirty="0">
                <a:solidFill>
                  <a:prstClr val="white"/>
                </a:solidFill>
                <a:latin typeface="Tahoma" panose="020B0604030504040204" pitchFamily="34" charset="0"/>
                <a:ea typeface="Tahoma" panose="020B0604030504040204" pitchFamily="34" charset="0"/>
                <a:cs typeface="Tahoma" panose="020B0604030504040204" pitchFamily="34" charset="0"/>
              </a:rPr>
              <a:t>How to accomplish it: </a:t>
            </a:r>
          </a:p>
          <a:p>
            <a:pPr lvl="0"/>
            <a:endParaRPr lang="en-US" sz="1200" b="1" dirty="0">
              <a:solidFill>
                <a:prstClr val="white"/>
              </a:solidFill>
              <a:latin typeface="Tahoma" panose="020B0604030504040204" pitchFamily="34" charset="0"/>
              <a:ea typeface="Tahoma" panose="020B0604030504040204" pitchFamily="34" charset="0"/>
              <a:cs typeface="Tahoma" panose="020B0604030504040204" pitchFamily="34" charset="0"/>
            </a:endParaRPr>
          </a:p>
          <a:p>
            <a:pPr marL="285750" lvl="0" indent="-285750">
              <a:buFont typeface="Arial" panose="020B0604020202020204" pitchFamily="34" charset="0"/>
              <a:buChar char="•"/>
            </a:pPr>
            <a:r>
              <a:rPr lang="en-US" sz="2200" dirty="0">
                <a:solidFill>
                  <a:prstClr val="white"/>
                </a:solidFill>
                <a:latin typeface="Tahoma" panose="020B0604030504040204" pitchFamily="34" charset="0"/>
                <a:ea typeface="Tahoma" panose="020B0604030504040204" pitchFamily="34" charset="0"/>
                <a:cs typeface="Tahoma" panose="020B0604030504040204" pitchFamily="34" charset="0"/>
              </a:rPr>
              <a:t>Evaluate each hazard by considering the severity of potential outcomes, the likelihood that an event will occur and the number of workers exposed</a:t>
            </a:r>
          </a:p>
          <a:p>
            <a:pPr marL="285750" lvl="0" indent="-285750">
              <a:buFont typeface="Arial" panose="020B0604020202020204" pitchFamily="34" charset="0"/>
              <a:buChar char="•"/>
            </a:pPr>
            <a:endParaRPr lang="en-US" sz="1200" dirty="0">
              <a:solidFill>
                <a:prstClr val="white"/>
              </a:solidFill>
              <a:latin typeface="Tahoma" panose="020B0604030504040204" pitchFamily="34" charset="0"/>
              <a:ea typeface="Tahoma" panose="020B0604030504040204" pitchFamily="34" charset="0"/>
              <a:cs typeface="Tahoma" panose="020B0604030504040204" pitchFamily="34" charset="0"/>
            </a:endParaRPr>
          </a:p>
          <a:p>
            <a:pPr marL="285750" lvl="0" indent="-285750">
              <a:buFont typeface="Arial" panose="020B0604020202020204" pitchFamily="34" charset="0"/>
              <a:buChar char="•"/>
            </a:pPr>
            <a:r>
              <a:rPr lang="en-US" sz="2200" dirty="0">
                <a:solidFill>
                  <a:prstClr val="white"/>
                </a:solidFill>
                <a:latin typeface="Tahoma" panose="020B0604030504040204" pitchFamily="34" charset="0"/>
                <a:ea typeface="Tahoma" panose="020B0604030504040204" pitchFamily="34" charset="0"/>
                <a:cs typeface="Tahoma" panose="020B0604030504040204" pitchFamily="34" charset="0"/>
              </a:rPr>
              <a:t>Prioritize hazards so that the greatest risks are addressed first</a:t>
            </a:r>
          </a:p>
          <a:p>
            <a:pPr marL="285750" lvl="0" indent="-285750">
              <a:buFont typeface="Arial" panose="020B0604020202020204" pitchFamily="34" charset="0"/>
              <a:buChar char="•"/>
            </a:pPr>
            <a:endParaRPr lang="en-US" sz="1200" dirty="0">
              <a:solidFill>
                <a:prstClr val="white"/>
              </a:solidFill>
              <a:latin typeface="Tahoma" panose="020B0604030504040204" pitchFamily="34" charset="0"/>
              <a:ea typeface="Tahoma" panose="020B0604030504040204" pitchFamily="34" charset="0"/>
              <a:cs typeface="Tahoma" panose="020B0604030504040204" pitchFamily="34" charset="0"/>
            </a:endParaRPr>
          </a:p>
          <a:p>
            <a:pPr marL="285750" lvl="0" indent="-285750">
              <a:buFont typeface="Arial" panose="020B0604020202020204" pitchFamily="34" charset="0"/>
              <a:buChar char="•"/>
            </a:pPr>
            <a:r>
              <a:rPr lang="en-US" sz="2200" dirty="0">
                <a:solidFill>
                  <a:prstClr val="white"/>
                </a:solidFill>
                <a:latin typeface="Tahoma" panose="020B0604030504040204" pitchFamily="34" charset="0"/>
                <a:ea typeface="Tahoma" panose="020B0604030504040204" pitchFamily="34" charset="0"/>
                <a:cs typeface="Tahoma" panose="020B0604030504040204" pitchFamily="34" charset="0"/>
              </a:rPr>
              <a:t>Use interim control measures to protect workers until more permanent solutions can be implemented</a:t>
            </a:r>
          </a:p>
        </p:txBody>
      </p:sp>
      <p:sp>
        <p:nvSpPr>
          <p:cNvPr id="5" name="Title 1"/>
          <p:cNvSpPr>
            <a:spLocks noGrp="1"/>
          </p:cNvSpPr>
          <p:nvPr>
            <p:ph type="title"/>
          </p:nvPr>
        </p:nvSpPr>
        <p:spPr>
          <a:xfrm>
            <a:off x="152400" y="152400"/>
            <a:ext cx="8991600" cy="838200"/>
          </a:xfrm>
        </p:spPr>
        <p:txBody>
          <a:bodyPr/>
          <a:lstStyle/>
          <a:p>
            <a:r>
              <a:rPr lang="en-US" sz="3600" dirty="0" smtClean="0"/>
              <a:t>Elements of Safety </a:t>
            </a:r>
            <a:r>
              <a:rPr lang="en-US" sz="3600" dirty="0"/>
              <a:t>&amp;</a:t>
            </a:r>
            <a:r>
              <a:rPr lang="en-US" sz="3600" dirty="0" smtClean="0"/>
              <a:t> Health Programs</a:t>
            </a:r>
            <a:endParaRPr lang="en-US" sz="3600" dirty="0"/>
          </a:p>
        </p:txBody>
      </p:sp>
    </p:spTree>
    <p:extLst>
      <p:ext uri="{BB962C8B-B14F-4D97-AF65-F5344CB8AC3E}">
        <p14:creationId xmlns:p14="http://schemas.microsoft.com/office/powerpoint/2010/main" val="3790154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646283" y="5832737"/>
            <a:ext cx="1181100" cy="215444"/>
          </a:xfrm>
          <a:prstGeom prst="rect">
            <a:avLst/>
          </a:prstGeom>
          <a:noFill/>
        </p:spPr>
        <p:txBody>
          <a:bodyPr wrap="square" rtlCol="0">
            <a:spAutoFit/>
          </a:bodyPr>
          <a:lstStyle/>
          <a:p>
            <a:pPr algn="r"/>
            <a:r>
              <a:rPr lang="en-US" sz="800" dirty="0" smtClean="0"/>
              <a:t>Source: OSHA</a:t>
            </a:r>
          </a:p>
        </p:txBody>
      </p:sp>
      <p:pic>
        <p:nvPicPr>
          <p:cNvPr id="7" name="Picture 6" title="hazard prevention and control"/>
          <p:cNvPicPr>
            <a:picLocks noChangeAspect="1"/>
          </p:cNvPicPr>
          <p:nvPr/>
        </p:nvPicPr>
        <p:blipFill>
          <a:blip r:embed="rId3"/>
          <a:stretch>
            <a:fillRect/>
          </a:stretch>
        </p:blipFill>
        <p:spPr>
          <a:xfrm>
            <a:off x="2425417" y="1827611"/>
            <a:ext cx="4293165" cy="4005126"/>
          </a:xfrm>
          <a:prstGeom prst="rect">
            <a:avLst/>
          </a:prstGeom>
          <a:ln>
            <a:solidFill>
              <a:schemeClr val="tx1"/>
            </a:solidFill>
          </a:ln>
        </p:spPr>
      </p:pic>
      <p:sp>
        <p:nvSpPr>
          <p:cNvPr id="6" name="Title 1"/>
          <p:cNvSpPr>
            <a:spLocks noGrp="1"/>
          </p:cNvSpPr>
          <p:nvPr>
            <p:ph type="title"/>
          </p:nvPr>
        </p:nvSpPr>
        <p:spPr>
          <a:xfrm>
            <a:off x="152400" y="152400"/>
            <a:ext cx="8991600" cy="838200"/>
          </a:xfrm>
        </p:spPr>
        <p:txBody>
          <a:bodyPr/>
          <a:lstStyle/>
          <a:p>
            <a:r>
              <a:rPr lang="en-US" sz="3600" dirty="0" smtClean="0"/>
              <a:t>Elements of Safety </a:t>
            </a:r>
            <a:r>
              <a:rPr lang="en-US" sz="3600" dirty="0"/>
              <a:t>&amp;</a:t>
            </a:r>
            <a:r>
              <a:rPr lang="en-US" sz="3600" dirty="0" smtClean="0"/>
              <a:t> Health Programs</a:t>
            </a:r>
            <a:endParaRPr lang="en-US" sz="3600" dirty="0"/>
          </a:p>
        </p:txBody>
      </p:sp>
    </p:spTree>
    <p:extLst>
      <p:ext uri="{BB962C8B-B14F-4D97-AF65-F5344CB8AC3E}">
        <p14:creationId xmlns:p14="http://schemas.microsoft.com/office/powerpoint/2010/main" val="180489474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066800" y="1202317"/>
            <a:ext cx="7543800" cy="1769483"/>
          </a:xfrm>
        </p:spPr>
        <p:txBody>
          <a:bodyPr/>
          <a:lstStyle/>
          <a:p>
            <a:pPr marL="0" indent="0">
              <a:buNone/>
            </a:pPr>
            <a:r>
              <a:rPr lang="en-US" sz="3200" b="1" dirty="0" smtClean="0"/>
              <a:t>Hazard Prevention and Control</a:t>
            </a:r>
            <a:r>
              <a:rPr lang="en-US" dirty="0" smtClean="0"/>
              <a:t>	</a:t>
            </a:r>
          </a:p>
          <a:p>
            <a:r>
              <a:rPr lang="en-US" b="1" dirty="0" smtClean="0"/>
              <a:t>Action Item 1: </a:t>
            </a:r>
            <a:r>
              <a:rPr lang="en-US" dirty="0"/>
              <a:t>Identify control </a:t>
            </a:r>
            <a:r>
              <a:rPr lang="en-US" dirty="0" smtClean="0"/>
              <a:t>options</a:t>
            </a:r>
            <a:endParaRPr lang="en-US" sz="1200" dirty="0" smtClean="0"/>
          </a:p>
          <a:p>
            <a:pPr marL="0" indent="0">
              <a:buNone/>
            </a:pPr>
            <a:r>
              <a:rPr lang="en-US" dirty="0" smtClean="0"/>
              <a:t>	</a:t>
            </a:r>
            <a:endParaRPr lang="en-US" dirty="0"/>
          </a:p>
        </p:txBody>
      </p:sp>
      <p:sp>
        <p:nvSpPr>
          <p:cNvPr id="7" name="TextBox 6"/>
          <p:cNvSpPr txBox="1"/>
          <p:nvPr/>
        </p:nvSpPr>
        <p:spPr>
          <a:xfrm>
            <a:off x="1295400" y="2743200"/>
            <a:ext cx="6553200" cy="3046988"/>
          </a:xfrm>
          <a:prstGeom prst="rect">
            <a:avLst/>
          </a:prstGeom>
          <a:solidFill>
            <a:srgbClr val="002060"/>
          </a:solidFill>
          <a:ln>
            <a:solidFill>
              <a:srgbClr val="0070C0"/>
            </a:solidFill>
          </a:ln>
        </p:spPr>
        <p:txBody>
          <a:bodyPr wrap="square" rtlCol="0">
            <a:spAutoFit/>
          </a:bodyPr>
          <a:lstStyle/>
          <a:p>
            <a:pPr lvl="0"/>
            <a:r>
              <a:rPr lang="en-US" sz="2400" b="1" dirty="0">
                <a:solidFill>
                  <a:prstClr val="white"/>
                </a:solidFill>
                <a:latin typeface="Tahoma" panose="020B0604030504040204" pitchFamily="34" charset="0"/>
                <a:ea typeface="Tahoma" panose="020B0604030504040204" pitchFamily="34" charset="0"/>
                <a:cs typeface="Tahoma" panose="020B0604030504040204" pitchFamily="34" charset="0"/>
              </a:rPr>
              <a:t>How to accomplish it: </a:t>
            </a:r>
          </a:p>
          <a:p>
            <a:pPr lvl="0"/>
            <a:endParaRPr lang="en-US" sz="1200" b="1" dirty="0">
              <a:solidFill>
                <a:prstClr val="white"/>
              </a:solidFill>
              <a:latin typeface="Tahoma" panose="020B0604030504040204" pitchFamily="34" charset="0"/>
              <a:ea typeface="Tahoma" panose="020B0604030504040204" pitchFamily="34" charset="0"/>
              <a:cs typeface="Tahoma" panose="020B0604030504040204" pitchFamily="34" charset="0"/>
            </a:endParaRPr>
          </a:p>
          <a:p>
            <a:pPr marL="285750" lvl="0" indent="-285750">
              <a:buFont typeface="Arial" panose="020B0604020202020204" pitchFamily="34" charset="0"/>
              <a:buChar char="•"/>
            </a:pPr>
            <a:r>
              <a:rPr lang="en-US" sz="2400" dirty="0">
                <a:solidFill>
                  <a:prstClr val="white"/>
                </a:solidFill>
                <a:latin typeface="Tahoma" panose="020B0604030504040204" pitchFamily="34" charset="0"/>
                <a:ea typeface="Tahoma" panose="020B0604030504040204" pitchFamily="34" charset="0"/>
                <a:cs typeface="Tahoma" panose="020B0604030504040204" pitchFamily="34" charset="0"/>
              </a:rPr>
              <a:t>Review literature, OSHA standards, NIOSH publications, etc. for potential control measures</a:t>
            </a:r>
          </a:p>
          <a:p>
            <a:pPr marL="285750" lvl="0" indent="-285750">
              <a:buFont typeface="Arial" panose="020B0604020202020204" pitchFamily="34" charset="0"/>
              <a:buChar char="•"/>
            </a:pPr>
            <a:endParaRPr lang="en-US" sz="1200" dirty="0">
              <a:solidFill>
                <a:prstClr val="white"/>
              </a:solidFill>
              <a:latin typeface="Tahoma" panose="020B0604030504040204" pitchFamily="34" charset="0"/>
              <a:ea typeface="Tahoma" panose="020B0604030504040204" pitchFamily="34" charset="0"/>
              <a:cs typeface="Tahoma" panose="020B0604030504040204" pitchFamily="34" charset="0"/>
            </a:endParaRPr>
          </a:p>
          <a:p>
            <a:pPr marL="285750" lvl="0" indent="-285750">
              <a:buFont typeface="Arial" panose="020B0604020202020204" pitchFamily="34" charset="0"/>
              <a:buChar char="•"/>
            </a:pPr>
            <a:r>
              <a:rPr lang="en-US" sz="2400" dirty="0">
                <a:solidFill>
                  <a:prstClr val="white"/>
                </a:solidFill>
                <a:latin typeface="Tahoma" panose="020B0604030504040204" pitchFamily="34" charset="0"/>
                <a:ea typeface="Tahoma" panose="020B0604030504040204" pitchFamily="34" charset="0"/>
                <a:cs typeface="Tahoma" panose="020B0604030504040204" pitchFamily="34" charset="0"/>
              </a:rPr>
              <a:t>Get input from workers, safety consultants, or investigate other workplaces with similar hazards</a:t>
            </a:r>
          </a:p>
        </p:txBody>
      </p:sp>
      <p:sp>
        <p:nvSpPr>
          <p:cNvPr id="5" name="Title 1"/>
          <p:cNvSpPr>
            <a:spLocks noGrp="1"/>
          </p:cNvSpPr>
          <p:nvPr>
            <p:ph type="title"/>
          </p:nvPr>
        </p:nvSpPr>
        <p:spPr>
          <a:xfrm>
            <a:off x="152400" y="152400"/>
            <a:ext cx="8991600" cy="838200"/>
          </a:xfrm>
        </p:spPr>
        <p:txBody>
          <a:bodyPr/>
          <a:lstStyle/>
          <a:p>
            <a:r>
              <a:rPr lang="en-US" sz="3600" dirty="0" smtClean="0"/>
              <a:t>Elements of Safety </a:t>
            </a:r>
            <a:r>
              <a:rPr lang="en-US" sz="3600" dirty="0"/>
              <a:t>&amp;</a:t>
            </a:r>
            <a:r>
              <a:rPr lang="en-US" sz="3600" dirty="0" smtClean="0"/>
              <a:t> Health Programs</a:t>
            </a:r>
            <a:endParaRPr lang="en-US" sz="3600" dirty="0"/>
          </a:p>
        </p:txBody>
      </p:sp>
    </p:spTree>
    <p:extLst>
      <p:ext uri="{BB962C8B-B14F-4D97-AF65-F5344CB8AC3E}">
        <p14:creationId xmlns:p14="http://schemas.microsoft.com/office/powerpoint/2010/main" val="1688999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066800" y="1202317"/>
            <a:ext cx="7543800" cy="1769483"/>
          </a:xfrm>
        </p:spPr>
        <p:txBody>
          <a:bodyPr/>
          <a:lstStyle/>
          <a:p>
            <a:pPr marL="0" indent="0">
              <a:buNone/>
            </a:pPr>
            <a:r>
              <a:rPr lang="en-US" sz="3200" b="1" dirty="0" smtClean="0"/>
              <a:t>Hazard Prevention and Control</a:t>
            </a:r>
            <a:r>
              <a:rPr lang="en-US" dirty="0" smtClean="0"/>
              <a:t>	</a:t>
            </a:r>
          </a:p>
          <a:p>
            <a:r>
              <a:rPr lang="en-US" b="1" dirty="0" smtClean="0"/>
              <a:t>Action Item 2: </a:t>
            </a:r>
            <a:r>
              <a:rPr lang="en-US" dirty="0"/>
              <a:t>Select </a:t>
            </a:r>
            <a:r>
              <a:rPr lang="en-US" dirty="0" smtClean="0"/>
              <a:t>controls</a:t>
            </a:r>
            <a:endParaRPr lang="en-US" sz="1200" dirty="0" smtClean="0"/>
          </a:p>
          <a:p>
            <a:pPr marL="0" indent="0">
              <a:buNone/>
            </a:pPr>
            <a:r>
              <a:rPr lang="en-US" dirty="0" smtClean="0"/>
              <a:t>	</a:t>
            </a:r>
            <a:endParaRPr lang="en-US" dirty="0"/>
          </a:p>
        </p:txBody>
      </p:sp>
      <p:sp>
        <p:nvSpPr>
          <p:cNvPr id="7" name="TextBox 6"/>
          <p:cNvSpPr txBox="1"/>
          <p:nvPr/>
        </p:nvSpPr>
        <p:spPr>
          <a:xfrm>
            <a:off x="1295400" y="2743200"/>
            <a:ext cx="6553200" cy="2308324"/>
          </a:xfrm>
          <a:prstGeom prst="rect">
            <a:avLst/>
          </a:prstGeom>
          <a:solidFill>
            <a:srgbClr val="002060"/>
          </a:solidFill>
          <a:ln>
            <a:solidFill>
              <a:srgbClr val="0070C0"/>
            </a:solidFill>
          </a:ln>
        </p:spPr>
        <p:txBody>
          <a:bodyPr wrap="square" rtlCol="0">
            <a:spAutoFit/>
          </a:bodyPr>
          <a:lstStyle/>
          <a:p>
            <a:r>
              <a:rPr lang="en-US" sz="2400" b="1" dirty="0">
                <a:solidFill>
                  <a:prstClr val="white"/>
                </a:solidFill>
                <a:latin typeface="Tahoma" panose="020B0604030504040204" pitchFamily="34" charset="0"/>
                <a:ea typeface="Tahoma" panose="020B0604030504040204" pitchFamily="34" charset="0"/>
                <a:cs typeface="Tahoma" panose="020B0604030504040204" pitchFamily="34" charset="0"/>
              </a:rPr>
              <a:t>How to accomplish it: </a:t>
            </a:r>
          </a:p>
          <a:p>
            <a:pPr lvl="0"/>
            <a:endParaRPr lang="en-US" sz="1200" dirty="0">
              <a:solidFill>
                <a:prstClr val="white"/>
              </a:solidFill>
              <a:latin typeface="Tahoma" panose="020B0604030504040204" pitchFamily="34" charset="0"/>
              <a:ea typeface="Tahoma" panose="020B0604030504040204" pitchFamily="34" charset="0"/>
              <a:cs typeface="Tahoma" panose="020B0604030504040204" pitchFamily="34" charset="0"/>
            </a:endParaRPr>
          </a:p>
          <a:p>
            <a:pPr marL="285750" lvl="0" indent="-285750">
              <a:buFont typeface="Arial" panose="020B0604020202020204" pitchFamily="34" charset="0"/>
              <a:buChar char="•"/>
            </a:pPr>
            <a:r>
              <a:rPr lang="en-US" sz="2400" dirty="0">
                <a:solidFill>
                  <a:prstClr val="white"/>
                </a:solidFill>
                <a:latin typeface="Tahoma" panose="020B0604030504040204" pitchFamily="34" charset="0"/>
                <a:ea typeface="Tahoma" panose="020B0604030504040204" pitchFamily="34" charset="0"/>
                <a:cs typeface="Tahoma" panose="020B0604030504040204" pitchFamily="34" charset="0"/>
              </a:rPr>
              <a:t>Select controls using the hierarchy of controls</a:t>
            </a:r>
          </a:p>
          <a:p>
            <a:pPr marL="285750" lvl="0" indent="-285750">
              <a:buFont typeface="Arial" panose="020B0604020202020204" pitchFamily="34" charset="0"/>
              <a:buChar char="•"/>
            </a:pPr>
            <a:endParaRPr lang="en-US" sz="1200" dirty="0">
              <a:solidFill>
                <a:prstClr val="white"/>
              </a:solidFill>
              <a:latin typeface="Tahoma" panose="020B0604030504040204" pitchFamily="34" charset="0"/>
              <a:ea typeface="Tahoma" panose="020B0604030504040204" pitchFamily="34" charset="0"/>
              <a:cs typeface="Tahoma" panose="020B0604030504040204" pitchFamily="34" charset="0"/>
            </a:endParaRPr>
          </a:p>
          <a:p>
            <a:pPr marL="285750" lvl="0" indent="-285750">
              <a:buFont typeface="Arial" panose="020B0604020202020204" pitchFamily="34" charset="0"/>
              <a:buChar char="•"/>
            </a:pPr>
            <a:r>
              <a:rPr lang="en-US" sz="2400" dirty="0">
                <a:solidFill>
                  <a:prstClr val="white"/>
                </a:solidFill>
                <a:latin typeface="Tahoma" panose="020B0604030504040204" pitchFamily="34" charset="0"/>
                <a:ea typeface="Tahoma" panose="020B0604030504040204" pitchFamily="34" charset="0"/>
                <a:cs typeface="Tahoma" panose="020B0604030504040204" pitchFamily="34" charset="0"/>
              </a:rPr>
              <a:t>Use a combination when no single method fully protects the worker</a:t>
            </a:r>
          </a:p>
        </p:txBody>
      </p:sp>
      <p:sp>
        <p:nvSpPr>
          <p:cNvPr id="5" name="Title 1"/>
          <p:cNvSpPr>
            <a:spLocks noGrp="1"/>
          </p:cNvSpPr>
          <p:nvPr>
            <p:ph type="title"/>
          </p:nvPr>
        </p:nvSpPr>
        <p:spPr>
          <a:xfrm>
            <a:off x="152400" y="152400"/>
            <a:ext cx="8991600" cy="838200"/>
          </a:xfrm>
        </p:spPr>
        <p:txBody>
          <a:bodyPr/>
          <a:lstStyle/>
          <a:p>
            <a:r>
              <a:rPr lang="en-US" sz="3600" dirty="0" smtClean="0"/>
              <a:t>Elements of Safety </a:t>
            </a:r>
            <a:r>
              <a:rPr lang="en-US" sz="3600" dirty="0"/>
              <a:t>&amp;</a:t>
            </a:r>
            <a:r>
              <a:rPr lang="en-US" sz="3600" dirty="0" smtClean="0"/>
              <a:t> Health Programs</a:t>
            </a:r>
            <a:endParaRPr lang="en-US" sz="3600" dirty="0"/>
          </a:p>
        </p:txBody>
      </p:sp>
    </p:spTree>
    <p:extLst>
      <p:ext uri="{BB962C8B-B14F-4D97-AF65-F5344CB8AC3E}">
        <p14:creationId xmlns:p14="http://schemas.microsoft.com/office/powerpoint/2010/main" val="1387899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066800" y="1202317"/>
            <a:ext cx="7543800" cy="1769483"/>
          </a:xfrm>
        </p:spPr>
        <p:txBody>
          <a:bodyPr/>
          <a:lstStyle/>
          <a:p>
            <a:pPr marL="0" indent="0">
              <a:buNone/>
            </a:pPr>
            <a:r>
              <a:rPr lang="en-US" sz="3200" b="1" dirty="0" smtClean="0"/>
              <a:t>Hazard Prevention and Control</a:t>
            </a:r>
            <a:r>
              <a:rPr lang="en-US" dirty="0" smtClean="0"/>
              <a:t>	</a:t>
            </a:r>
          </a:p>
          <a:p>
            <a:r>
              <a:rPr lang="en-US" b="1" dirty="0" smtClean="0"/>
              <a:t>Action Item 3: </a:t>
            </a:r>
            <a:r>
              <a:rPr lang="en-US" dirty="0"/>
              <a:t>Develop and update a hazard control </a:t>
            </a:r>
            <a:r>
              <a:rPr lang="en-US" dirty="0" smtClean="0"/>
              <a:t>plan</a:t>
            </a:r>
            <a:endParaRPr lang="en-US" sz="1200" dirty="0" smtClean="0"/>
          </a:p>
          <a:p>
            <a:pPr marL="0" indent="0">
              <a:buNone/>
            </a:pPr>
            <a:r>
              <a:rPr lang="en-US" dirty="0" smtClean="0"/>
              <a:t>	</a:t>
            </a:r>
            <a:endParaRPr lang="en-US" dirty="0"/>
          </a:p>
        </p:txBody>
      </p:sp>
      <p:sp>
        <p:nvSpPr>
          <p:cNvPr id="7" name="TextBox 6"/>
          <p:cNvSpPr txBox="1"/>
          <p:nvPr/>
        </p:nvSpPr>
        <p:spPr>
          <a:xfrm>
            <a:off x="1295400" y="2952750"/>
            <a:ext cx="6553200" cy="2677656"/>
          </a:xfrm>
          <a:prstGeom prst="rect">
            <a:avLst/>
          </a:prstGeom>
          <a:solidFill>
            <a:srgbClr val="002060"/>
          </a:solidFill>
          <a:ln>
            <a:solidFill>
              <a:srgbClr val="0070C0"/>
            </a:solidFill>
          </a:ln>
        </p:spPr>
        <p:txBody>
          <a:bodyPr wrap="square" rtlCol="0">
            <a:spAutoFit/>
          </a:bodyPr>
          <a:lstStyle/>
          <a:p>
            <a:pPr lvl="0"/>
            <a:r>
              <a:rPr lang="en-US" sz="2400" b="1" dirty="0">
                <a:solidFill>
                  <a:prstClr val="white"/>
                </a:solidFill>
                <a:latin typeface="Tahoma" panose="020B0604030504040204" pitchFamily="34" charset="0"/>
                <a:ea typeface="Tahoma" panose="020B0604030504040204" pitchFamily="34" charset="0"/>
                <a:cs typeface="Tahoma" panose="020B0604030504040204" pitchFamily="34" charset="0"/>
              </a:rPr>
              <a:t>How to accomplish it: </a:t>
            </a:r>
          </a:p>
          <a:p>
            <a:pPr lvl="0"/>
            <a:endParaRPr lang="en-US" sz="1200" b="1" dirty="0">
              <a:solidFill>
                <a:prstClr val="white"/>
              </a:solidFill>
              <a:latin typeface="Tahoma" panose="020B0604030504040204" pitchFamily="34" charset="0"/>
              <a:ea typeface="Tahoma" panose="020B0604030504040204" pitchFamily="34" charset="0"/>
              <a:cs typeface="Tahoma" panose="020B0604030504040204" pitchFamily="34" charset="0"/>
            </a:endParaRPr>
          </a:p>
          <a:p>
            <a:pPr marL="285750" lvl="0" indent="-285750">
              <a:buFont typeface="Arial" panose="020B0604020202020204" pitchFamily="34" charset="0"/>
              <a:buChar char="•"/>
            </a:pPr>
            <a:r>
              <a:rPr lang="en-US" sz="2400" dirty="0">
                <a:solidFill>
                  <a:prstClr val="white"/>
                </a:solidFill>
                <a:latin typeface="Tahoma" panose="020B0604030504040204" pitchFamily="34" charset="0"/>
                <a:ea typeface="Tahoma" panose="020B0604030504040204" pitchFamily="34" charset="0"/>
                <a:cs typeface="Tahoma" panose="020B0604030504040204" pitchFamily="34" charset="0"/>
              </a:rPr>
              <a:t>List hazards in order of priority, assign responsibility to a person(s), establish a target completion date. </a:t>
            </a:r>
          </a:p>
          <a:p>
            <a:pPr marL="285750" lvl="0" indent="-285750">
              <a:buFont typeface="Arial" panose="020B0604020202020204" pitchFamily="34" charset="0"/>
              <a:buChar char="•"/>
            </a:pPr>
            <a:endParaRPr lang="en-US" sz="1200" dirty="0">
              <a:solidFill>
                <a:prstClr val="white"/>
              </a:solidFill>
              <a:latin typeface="Tahoma" panose="020B0604030504040204" pitchFamily="34" charset="0"/>
              <a:ea typeface="Tahoma" panose="020B0604030504040204" pitchFamily="34" charset="0"/>
              <a:cs typeface="Tahoma" panose="020B0604030504040204" pitchFamily="34" charset="0"/>
            </a:endParaRPr>
          </a:p>
          <a:p>
            <a:pPr marL="285750" lvl="0" indent="-285750">
              <a:buFont typeface="Arial" panose="020B0604020202020204" pitchFamily="34" charset="0"/>
              <a:buChar char="•"/>
            </a:pPr>
            <a:r>
              <a:rPr lang="en-US" sz="2400" dirty="0">
                <a:solidFill>
                  <a:prstClr val="white"/>
                </a:solidFill>
                <a:latin typeface="Tahoma" panose="020B0604030504040204" pitchFamily="34" charset="0"/>
                <a:ea typeface="Tahoma" panose="020B0604030504040204" pitchFamily="34" charset="0"/>
                <a:cs typeface="Tahoma" panose="020B0604030504040204" pitchFamily="34" charset="0"/>
              </a:rPr>
              <a:t>Plan how to track progress and verification of implementation</a:t>
            </a:r>
          </a:p>
        </p:txBody>
      </p:sp>
      <p:sp>
        <p:nvSpPr>
          <p:cNvPr id="5" name="Title 1"/>
          <p:cNvSpPr>
            <a:spLocks noGrp="1"/>
          </p:cNvSpPr>
          <p:nvPr>
            <p:ph type="title"/>
          </p:nvPr>
        </p:nvSpPr>
        <p:spPr>
          <a:xfrm>
            <a:off x="152400" y="152400"/>
            <a:ext cx="8991600" cy="838200"/>
          </a:xfrm>
        </p:spPr>
        <p:txBody>
          <a:bodyPr/>
          <a:lstStyle/>
          <a:p>
            <a:r>
              <a:rPr lang="en-US" sz="3600" dirty="0" smtClean="0"/>
              <a:t>Elements of Safety </a:t>
            </a:r>
            <a:r>
              <a:rPr lang="en-US" sz="3600" dirty="0"/>
              <a:t>&amp;</a:t>
            </a:r>
            <a:r>
              <a:rPr lang="en-US" sz="3600" dirty="0" smtClean="0"/>
              <a:t> Health Programs</a:t>
            </a:r>
            <a:endParaRPr lang="en-US" sz="3600" dirty="0"/>
          </a:p>
        </p:txBody>
      </p:sp>
    </p:spTree>
    <p:extLst>
      <p:ext uri="{BB962C8B-B14F-4D97-AF65-F5344CB8AC3E}">
        <p14:creationId xmlns:p14="http://schemas.microsoft.com/office/powerpoint/2010/main" val="187601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066800" y="1202317"/>
            <a:ext cx="7543800" cy="1769483"/>
          </a:xfrm>
        </p:spPr>
        <p:txBody>
          <a:bodyPr/>
          <a:lstStyle/>
          <a:p>
            <a:pPr marL="0" indent="0">
              <a:buNone/>
            </a:pPr>
            <a:r>
              <a:rPr lang="en-US" sz="3200" b="1" dirty="0" smtClean="0"/>
              <a:t>Hazard Prevention and Control</a:t>
            </a:r>
            <a:r>
              <a:rPr lang="en-US" dirty="0" smtClean="0"/>
              <a:t>	</a:t>
            </a:r>
          </a:p>
          <a:p>
            <a:r>
              <a:rPr lang="en-US" b="1" dirty="0" smtClean="0"/>
              <a:t>Action Item 4: </a:t>
            </a:r>
            <a:r>
              <a:rPr lang="en-US" dirty="0"/>
              <a:t>Select controls for emergency and non-routine operations</a:t>
            </a:r>
          </a:p>
          <a:p>
            <a:pPr marL="0" indent="0">
              <a:buNone/>
            </a:pPr>
            <a:r>
              <a:rPr lang="en-US" dirty="0" smtClean="0"/>
              <a:t>	</a:t>
            </a:r>
            <a:endParaRPr lang="en-US" dirty="0"/>
          </a:p>
        </p:txBody>
      </p:sp>
      <p:sp>
        <p:nvSpPr>
          <p:cNvPr id="7" name="TextBox 6"/>
          <p:cNvSpPr txBox="1"/>
          <p:nvPr/>
        </p:nvSpPr>
        <p:spPr>
          <a:xfrm>
            <a:off x="1295400" y="2952750"/>
            <a:ext cx="6553200" cy="2308324"/>
          </a:xfrm>
          <a:prstGeom prst="rect">
            <a:avLst/>
          </a:prstGeom>
          <a:solidFill>
            <a:srgbClr val="002060"/>
          </a:solidFill>
          <a:ln>
            <a:solidFill>
              <a:srgbClr val="0070C0"/>
            </a:solidFill>
          </a:ln>
        </p:spPr>
        <p:txBody>
          <a:bodyPr wrap="square" rtlCol="0">
            <a:spAutoFit/>
          </a:bodyPr>
          <a:lstStyle/>
          <a:p>
            <a:r>
              <a:rPr lang="en-US" sz="2400" b="1" dirty="0">
                <a:solidFill>
                  <a:prstClr val="white"/>
                </a:solidFill>
                <a:latin typeface="Tahoma" panose="020B0604030504040204" pitchFamily="34" charset="0"/>
                <a:ea typeface="Tahoma" panose="020B0604030504040204" pitchFamily="34" charset="0"/>
                <a:cs typeface="Tahoma" panose="020B0604030504040204" pitchFamily="34" charset="0"/>
              </a:rPr>
              <a:t>How to accomplish it: </a:t>
            </a:r>
          </a:p>
          <a:p>
            <a:pPr lvl="0"/>
            <a:endParaRPr lang="en-US" sz="1200" dirty="0">
              <a:solidFill>
                <a:prstClr val="white"/>
              </a:solidFill>
              <a:latin typeface="Tahoma" panose="020B0604030504040204" pitchFamily="34" charset="0"/>
              <a:ea typeface="Tahoma" panose="020B0604030504040204" pitchFamily="34" charset="0"/>
              <a:cs typeface="Tahoma" panose="020B0604030504040204" pitchFamily="34" charset="0"/>
            </a:endParaRPr>
          </a:p>
          <a:p>
            <a:pPr marL="285750" lvl="0" indent="-285750">
              <a:buFont typeface="Arial" panose="020B0604020202020204" pitchFamily="34" charset="0"/>
              <a:buChar char="•"/>
            </a:pPr>
            <a:r>
              <a:rPr lang="en-US" sz="2400" dirty="0">
                <a:solidFill>
                  <a:prstClr val="white"/>
                </a:solidFill>
                <a:latin typeface="Tahoma" panose="020B0604030504040204" pitchFamily="34" charset="0"/>
                <a:ea typeface="Tahoma" panose="020B0604030504040204" pitchFamily="34" charset="0"/>
                <a:cs typeface="Tahoma" panose="020B0604030504040204" pitchFamily="34" charset="0"/>
              </a:rPr>
              <a:t>Develop procedures to control hazards during these situations. </a:t>
            </a:r>
          </a:p>
          <a:p>
            <a:pPr marL="285750" lvl="0" indent="-285750">
              <a:buFont typeface="Arial" panose="020B0604020202020204" pitchFamily="34" charset="0"/>
              <a:buChar char="•"/>
            </a:pPr>
            <a:endParaRPr lang="en-US" sz="1200" dirty="0">
              <a:solidFill>
                <a:prstClr val="white"/>
              </a:solidFill>
              <a:latin typeface="Tahoma" panose="020B0604030504040204" pitchFamily="34" charset="0"/>
              <a:ea typeface="Tahoma" panose="020B0604030504040204" pitchFamily="34" charset="0"/>
              <a:cs typeface="Tahoma" panose="020B0604030504040204" pitchFamily="34" charset="0"/>
            </a:endParaRPr>
          </a:p>
          <a:p>
            <a:pPr marL="285750" lvl="0" indent="-285750">
              <a:buFont typeface="Arial" panose="020B0604020202020204" pitchFamily="34" charset="0"/>
              <a:buChar char="•"/>
            </a:pPr>
            <a:r>
              <a:rPr lang="en-US" sz="2400" dirty="0">
                <a:solidFill>
                  <a:prstClr val="white"/>
                </a:solidFill>
                <a:latin typeface="Tahoma" panose="020B0604030504040204" pitchFamily="34" charset="0"/>
                <a:ea typeface="Tahoma" panose="020B0604030504040204" pitchFamily="34" charset="0"/>
                <a:cs typeface="Tahoma" panose="020B0604030504040204" pitchFamily="34" charset="0"/>
              </a:rPr>
              <a:t>Assign responsibility for implementing the plan and conduct emergency drills. </a:t>
            </a:r>
          </a:p>
        </p:txBody>
      </p:sp>
      <p:sp>
        <p:nvSpPr>
          <p:cNvPr id="5" name="Title 1"/>
          <p:cNvSpPr>
            <a:spLocks noGrp="1"/>
          </p:cNvSpPr>
          <p:nvPr>
            <p:ph type="title"/>
          </p:nvPr>
        </p:nvSpPr>
        <p:spPr>
          <a:xfrm>
            <a:off x="152400" y="152400"/>
            <a:ext cx="8991600" cy="838200"/>
          </a:xfrm>
        </p:spPr>
        <p:txBody>
          <a:bodyPr/>
          <a:lstStyle/>
          <a:p>
            <a:r>
              <a:rPr lang="en-US" sz="3600" dirty="0" smtClean="0"/>
              <a:t>Elements of Safety </a:t>
            </a:r>
            <a:r>
              <a:rPr lang="en-US" sz="3600" dirty="0"/>
              <a:t>&amp;</a:t>
            </a:r>
            <a:r>
              <a:rPr lang="en-US" sz="3600" dirty="0" smtClean="0"/>
              <a:t> Health Programs</a:t>
            </a:r>
            <a:endParaRPr lang="en-US" sz="3600" dirty="0"/>
          </a:p>
        </p:txBody>
      </p:sp>
    </p:spTree>
    <p:extLst>
      <p:ext uri="{BB962C8B-B14F-4D97-AF65-F5344CB8AC3E}">
        <p14:creationId xmlns:p14="http://schemas.microsoft.com/office/powerpoint/2010/main" val="1774170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066800" y="1202317"/>
            <a:ext cx="7543800" cy="1769483"/>
          </a:xfrm>
        </p:spPr>
        <p:txBody>
          <a:bodyPr/>
          <a:lstStyle/>
          <a:p>
            <a:pPr marL="0" indent="0">
              <a:buNone/>
            </a:pPr>
            <a:r>
              <a:rPr lang="en-US" sz="3200" b="1" dirty="0" smtClean="0"/>
              <a:t>Hazard Prevention and Control</a:t>
            </a:r>
            <a:r>
              <a:rPr lang="en-US" dirty="0" smtClean="0"/>
              <a:t>	</a:t>
            </a:r>
          </a:p>
          <a:p>
            <a:r>
              <a:rPr lang="en-US" b="1" dirty="0" smtClean="0"/>
              <a:t>Action Item 5: </a:t>
            </a:r>
            <a:r>
              <a:rPr lang="en-US" dirty="0"/>
              <a:t>Implement selected controls in the workplace</a:t>
            </a:r>
          </a:p>
          <a:p>
            <a:endParaRPr lang="en-US" dirty="0"/>
          </a:p>
        </p:txBody>
      </p:sp>
      <p:sp>
        <p:nvSpPr>
          <p:cNvPr id="7" name="TextBox 6"/>
          <p:cNvSpPr txBox="1"/>
          <p:nvPr/>
        </p:nvSpPr>
        <p:spPr>
          <a:xfrm>
            <a:off x="1295400" y="2952750"/>
            <a:ext cx="6553200" cy="2123658"/>
          </a:xfrm>
          <a:prstGeom prst="rect">
            <a:avLst/>
          </a:prstGeom>
          <a:solidFill>
            <a:srgbClr val="002060"/>
          </a:solidFill>
          <a:ln>
            <a:solidFill>
              <a:srgbClr val="0070C0"/>
            </a:solidFill>
          </a:ln>
        </p:spPr>
        <p:txBody>
          <a:bodyPr wrap="square" rtlCol="0">
            <a:spAutoFit/>
          </a:bodyPr>
          <a:lstStyle/>
          <a:p>
            <a:pPr lvl="0"/>
            <a:r>
              <a:rPr lang="en-US" sz="2400" b="1" dirty="0">
                <a:solidFill>
                  <a:prstClr val="white"/>
                </a:solidFill>
                <a:latin typeface="Tahoma" panose="020B0604030504040204" pitchFamily="34" charset="0"/>
                <a:ea typeface="Tahoma" panose="020B0604030504040204" pitchFamily="34" charset="0"/>
                <a:cs typeface="Tahoma" panose="020B0604030504040204" pitchFamily="34" charset="0"/>
              </a:rPr>
              <a:t>How to accomplish it: </a:t>
            </a:r>
          </a:p>
          <a:p>
            <a:pPr lvl="0"/>
            <a:endParaRPr lang="en-US" sz="1200" b="1" dirty="0">
              <a:solidFill>
                <a:prstClr val="white"/>
              </a:solidFill>
              <a:latin typeface="Tahoma" panose="020B0604030504040204" pitchFamily="34" charset="0"/>
              <a:ea typeface="Tahoma" panose="020B0604030504040204" pitchFamily="34" charset="0"/>
              <a:cs typeface="Tahoma" panose="020B0604030504040204" pitchFamily="34" charset="0"/>
            </a:endParaRPr>
          </a:p>
          <a:p>
            <a:pPr marL="285750" lvl="0" indent="-285750">
              <a:buFont typeface="Arial" panose="020B0604020202020204" pitchFamily="34" charset="0"/>
              <a:buChar char="•"/>
            </a:pPr>
            <a:r>
              <a:rPr lang="en-US" sz="2400" dirty="0">
                <a:solidFill>
                  <a:prstClr val="white"/>
                </a:solidFill>
                <a:latin typeface="Tahoma" panose="020B0604030504040204" pitchFamily="34" charset="0"/>
                <a:ea typeface="Tahoma" panose="020B0604030504040204" pitchFamily="34" charset="0"/>
                <a:cs typeface="Tahoma" panose="020B0604030504040204" pitchFamily="34" charset="0"/>
              </a:rPr>
              <a:t>Implement controls starting with highest priority, however, regardless of priority employers must protect workers from recognized serious hazards</a:t>
            </a:r>
          </a:p>
        </p:txBody>
      </p:sp>
      <p:sp>
        <p:nvSpPr>
          <p:cNvPr id="5" name="Title 1"/>
          <p:cNvSpPr>
            <a:spLocks noGrp="1"/>
          </p:cNvSpPr>
          <p:nvPr>
            <p:ph type="title"/>
          </p:nvPr>
        </p:nvSpPr>
        <p:spPr>
          <a:xfrm>
            <a:off x="152400" y="152400"/>
            <a:ext cx="8991600" cy="838200"/>
          </a:xfrm>
        </p:spPr>
        <p:txBody>
          <a:bodyPr/>
          <a:lstStyle/>
          <a:p>
            <a:r>
              <a:rPr lang="en-US" sz="3600" dirty="0" smtClean="0"/>
              <a:t>Elements of Safety </a:t>
            </a:r>
            <a:r>
              <a:rPr lang="en-US" sz="3600" dirty="0"/>
              <a:t>&amp;</a:t>
            </a:r>
            <a:r>
              <a:rPr lang="en-US" sz="3600" dirty="0" smtClean="0"/>
              <a:t> Health Programs</a:t>
            </a:r>
            <a:endParaRPr lang="en-US" sz="3600" dirty="0"/>
          </a:p>
        </p:txBody>
      </p:sp>
    </p:spTree>
    <p:extLst>
      <p:ext uri="{BB962C8B-B14F-4D97-AF65-F5344CB8AC3E}">
        <p14:creationId xmlns:p14="http://schemas.microsoft.com/office/powerpoint/2010/main" val="523712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066800" y="1202317"/>
            <a:ext cx="7543800" cy="1769483"/>
          </a:xfrm>
        </p:spPr>
        <p:txBody>
          <a:bodyPr/>
          <a:lstStyle/>
          <a:p>
            <a:pPr marL="0" indent="0">
              <a:buNone/>
            </a:pPr>
            <a:r>
              <a:rPr lang="en-US" sz="3200" b="1" dirty="0" smtClean="0"/>
              <a:t>Hazard Prevention and Control</a:t>
            </a:r>
            <a:r>
              <a:rPr lang="en-US" dirty="0" smtClean="0"/>
              <a:t>	</a:t>
            </a:r>
          </a:p>
          <a:p>
            <a:r>
              <a:rPr lang="en-US" b="1" dirty="0" smtClean="0"/>
              <a:t>Action Item 6: </a:t>
            </a:r>
            <a:r>
              <a:rPr lang="en-US" dirty="0"/>
              <a:t>Follow up to confirm that controls are </a:t>
            </a:r>
            <a:r>
              <a:rPr lang="en-US" dirty="0" smtClean="0"/>
              <a:t>effective</a:t>
            </a:r>
            <a:endParaRPr lang="en-US" dirty="0"/>
          </a:p>
          <a:p>
            <a:pPr marL="0" indent="0">
              <a:buNone/>
            </a:pPr>
            <a:r>
              <a:rPr lang="en-US" dirty="0" smtClean="0"/>
              <a:t>	</a:t>
            </a:r>
            <a:endParaRPr lang="en-US" dirty="0"/>
          </a:p>
        </p:txBody>
      </p:sp>
      <p:sp>
        <p:nvSpPr>
          <p:cNvPr id="7" name="TextBox 6"/>
          <p:cNvSpPr txBox="1"/>
          <p:nvPr/>
        </p:nvSpPr>
        <p:spPr>
          <a:xfrm>
            <a:off x="1295400" y="2952750"/>
            <a:ext cx="6553200" cy="2308324"/>
          </a:xfrm>
          <a:prstGeom prst="rect">
            <a:avLst/>
          </a:prstGeom>
          <a:solidFill>
            <a:srgbClr val="002060"/>
          </a:solidFill>
          <a:ln>
            <a:solidFill>
              <a:srgbClr val="0070C0"/>
            </a:solidFill>
          </a:ln>
        </p:spPr>
        <p:txBody>
          <a:bodyPr wrap="square" rtlCol="0">
            <a:spAutoFit/>
          </a:bodyPr>
          <a:lstStyle/>
          <a:p>
            <a:r>
              <a:rPr lang="en-US" sz="2400" b="1" dirty="0">
                <a:solidFill>
                  <a:prstClr val="white"/>
                </a:solidFill>
                <a:latin typeface="Tahoma" panose="020B0604030504040204" pitchFamily="34" charset="0"/>
                <a:ea typeface="Tahoma" panose="020B0604030504040204" pitchFamily="34" charset="0"/>
                <a:cs typeface="Tahoma" panose="020B0604030504040204" pitchFamily="34" charset="0"/>
              </a:rPr>
              <a:t>How to accomplish it: </a:t>
            </a:r>
          </a:p>
          <a:p>
            <a:pPr lvl="0"/>
            <a:endParaRPr lang="en-US" sz="1200" dirty="0">
              <a:solidFill>
                <a:prstClr val="white"/>
              </a:solidFill>
              <a:latin typeface="Tahoma" panose="020B0604030504040204" pitchFamily="34" charset="0"/>
              <a:ea typeface="Tahoma" panose="020B0604030504040204" pitchFamily="34" charset="0"/>
              <a:cs typeface="Tahoma" panose="020B0604030504040204" pitchFamily="34" charset="0"/>
            </a:endParaRPr>
          </a:p>
          <a:p>
            <a:pPr marL="285750" lvl="0" indent="-285750">
              <a:buFont typeface="Arial" panose="020B0604020202020204" pitchFamily="34" charset="0"/>
              <a:buChar char="•"/>
            </a:pPr>
            <a:r>
              <a:rPr lang="en-US" sz="2400" dirty="0">
                <a:solidFill>
                  <a:prstClr val="white"/>
                </a:solidFill>
                <a:latin typeface="Tahoma" panose="020B0604030504040204" pitchFamily="34" charset="0"/>
                <a:ea typeface="Tahoma" panose="020B0604030504040204" pitchFamily="34" charset="0"/>
                <a:cs typeface="Tahoma" panose="020B0604030504040204" pitchFamily="34" charset="0"/>
              </a:rPr>
              <a:t>Conduct regular inspections of controls, confirm that work practices are being followed. </a:t>
            </a:r>
          </a:p>
          <a:p>
            <a:pPr marL="285750" lvl="0" indent="-285750">
              <a:buFont typeface="Arial" panose="020B0604020202020204" pitchFamily="34" charset="0"/>
              <a:buChar char="•"/>
            </a:pPr>
            <a:endParaRPr lang="en-US" sz="1200" dirty="0">
              <a:solidFill>
                <a:prstClr val="white"/>
              </a:solidFill>
              <a:latin typeface="Tahoma" panose="020B0604030504040204" pitchFamily="34" charset="0"/>
              <a:ea typeface="Tahoma" panose="020B0604030504040204" pitchFamily="34" charset="0"/>
              <a:cs typeface="Tahoma" panose="020B0604030504040204" pitchFamily="34" charset="0"/>
            </a:endParaRPr>
          </a:p>
          <a:p>
            <a:pPr marL="285750" lvl="0" indent="-285750">
              <a:buFont typeface="Arial" panose="020B0604020202020204" pitchFamily="34" charset="0"/>
              <a:buChar char="•"/>
            </a:pPr>
            <a:r>
              <a:rPr lang="en-US" sz="2400" dirty="0">
                <a:solidFill>
                  <a:prstClr val="white"/>
                </a:solidFill>
                <a:latin typeface="Tahoma" panose="020B0604030504040204" pitchFamily="34" charset="0"/>
                <a:ea typeface="Tahoma" panose="020B0604030504040204" pitchFamily="34" charset="0"/>
                <a:cs typeface="Tahoma" panose="020B0604030504040204" pitchFamily="34" charset="0"/>
              </a:rPr>
              <a:t>Track progress and implementation </a:t>
            </a:r>
          </a:p>
        </p:txBody>
      </p:sp>
      <p:sp>
        <p:nvSpPr>
          <p:cNvPr id="5" name="Title 1"/>
          <p:cNvSpPr>
            <a:spLocks noGrp="1"/>
          </p:cNvSpPr>
          <p:nvPr>
            <p:ph type="title"/>
          </p:nvPr>
        </p:nvSpPr>
        <p:spPr>
          <a:xfrm>
            <a:off x="152400" y="152400"/>
            <a:ext cx="8991600" cy="838200"/>
          </a:xfrm>
        </p:spPr>
        <p:txBody>
          <a:bodyPr/>
          <a:lstStyle/>
          <a:p>
            <a:r>
              <a:rPr lang="en-US" sz="3600" dirty="0" smtClean="0"/>
              <a:t>Elements of Safety </a:t>
            </a:r>
            <a:r>
              <a:rPr lang="en-US" sz="3600" dirty="0"/>
              <a:t>&amp;</a:t>
            </a:r>
            <a:r>
              <a:rPr lang="en-US" sz="3600" dirty="0" smtClean="0"/>
              <a:t> Health Programs</a:t>
            </a:r>
            <a:endParaRPr lang="en-US" sz="3600" dirty="0"/>
          </a:p>
        </p:txBody>
      </p:sp>
    </p:spTree>
    <p:extLst>
      <p:ext uri="{BB962C8B-B14F-4D97-AF65-F5344CB8AC3E}">
        <p14:creationId xmlns:p14="http://schemas.microsoft.com/office/powerpoint/2010/main" val="3074505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646283" y="5832737"/>
            <a:ext cx="1181100" cy="215444"/>
          </a:xfrm>
          <a:prstGeom prst="rect">
            <a:avLst/>
          </a:prstGeom>
          <a:noFill/>
        </p:spPr>
        <p:txBody>
          <a:bodyPr wrap="square" rtlCol="0">
            <a:spAutoFit/>
          </a:bodyPr>
          <a:lstStyle/>
          <a:p>
            <a:pPr algn="r"/>
            <a:r>
              <a:rPr lang="en-US" sz="800" dirty="0" smtClean="0"/>
              <a:t>Source: OSHA</a:t>
            </a:r>
          </a:p>
        </p:txBody>
      </p:sp>
      <p:pic>
        <p:nvPicPr>
          <p:cNvPr id="7" name="Picture 6" title="education and training"/>
          <p:cNvPicPr>
            <a:picLocks noChangeAspect="1"/>
          </p:cNvPicPr>
          <p:nvPr/>
        </p:nvPicPr>
        <p:blipFill>
          <a:blip r:embed="rId3"/>
          <a:stretch>
            <a:fillRect/>
          </a:stretch>
        </p:blipFill>
        <p:spPr>
          <a:xfrm>
            <a:off x="2433335" y="1752600"/>
            <a:ext cx="4277330" cy="3976687"/>
          </a:xfrm>
          <a:prstGeom prst="rect">
            <a:avLst/>
          </a:prstGeom>
          <a:ln>
            <a:solidFill>
              <a:schemeClr val="tx1"/>
            </a:solidFill>
          </a:ln>
        </p:spPr>
      </p:pic>
      <p:sp>
        <p:nvSpPr>
          <p:cNvPr id="6" name="Title 1"/>
          <p:cNvSpPr>
            <a:spLocks noGrp="1"/>
          </p:cNvSpPr>
          <p:nvPr>
            <p:ph type="title"/>
          </p:nvPr>
        </p:nvSpPr>
        <p:spPr>
          <a:xfrm>
            <a:off x="152400" y="152400"/>
            <a:ext cx="8991600" cy="838200"/>
          </a:xfrm>
        </p:spPr>
        <p:txBody>
          <a:bodyPr/>
          <a:lstStyle/>
          <a:p>
            <a:r>
              <a:rPr lang="en-US" sz="3600" dirty="0" smtClean="0"/>
              <a:t>Elements of Safety </a:t>
            </a:r>
            <a:r>
              <a:rPr lang="en-US" sz="3600" dirty="0"/>
              <a:t>&amp;</a:t>
            </a:r>
            <a:r>
              <a:rPr lang="en-US" sz="3600" dirty="0" smtClean="0"/>
              <a:t> Health Programs</a:t>
            </a:r>
            <a:endParaRPr lang="en-US" sz="3600" dirty="0"/>
          </a:p>
        </p:txBody>
      </p:sp>
    </p:spTree>
    <p:extLst>
      <p:ext uri="{BB962C8B-B14F-4D97-AF65-F5344CB8AC3E}">
        <p14:creationId xmlns:p14="http://schemas.microsoft.com/office/powerpoint/2010/main" val="179115262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57250" y="990600"/>
            <a:ext cx="7543800" cy="1769483"/>
          </a:xfrm>
        </p:spPr>
        <p:txBody>
          <a:bodyPr/>
          <a:lstStyle/>
          <a:p>
            <a:pPr marL="0" indent="0">
              <a:buNone/>
            </a:pPr>
            <a:r>
              <a:rPr lang="en-US" sz="3200" b="1" dirty="0" smtClean="0"/>
              <a:t>Education and Training</a:t>
            </a:r>
            <a:r>
              <a:rPr lang="en-US" dirty="0" smtClean="0"/>
              <a:t>	</a:t>
            </a:r>
          </a:p>
          <a:p>
            <a:r>
              <a:rPr lang="en-US" b="1" dirty="0" smtClean="0"/>
              <a:t>Action Item 1: </a:t>
            </a:r>
            <a:r>
              <a:rPr lang="en-US" dirty="0"/>
              <a:t>Provide </a:t>
            </a:r>
            <a:r>
              <a:rPr lang="en-US" dirty="0" smtClean="0"/>
              <a:t>program awareness training</a:t>
            </a:r>
            <a:endParaRPr lang="en-US" dirty="0"/>
          </a:p>
          <a:p>
            <a:pPr marL="0" indent="0">
              <a:buNone/>
            </a:pPr>
            <a:r>
              <a:rPr lang="en-US" dirty="0" smtClean="0"/>
              <a:t>	</a:t>
            </a:r>
            <a:endParaRPr lang="en-US" dirty="0"/>
          </a:p>
        </p:txBody>
      </p:sp>
      <p:sp>
        <p:nvSpPr>
          <p:cNvPr id="7" name="TextBox 6"/>
          <p:cNvSpPr txBox="1"/>
          <p:nvPr/>
        </p:nvSpPr>
        <p:spPr>
          <a:xfrm>
            <a:off x="857250" y="2590800"/>
            <a:ext cx="7391400" cy="3416320"/>
          </a:xfrm>
          <a:prstGeom prst="rect">
            <a:avLst/>
          </a:prstGeom>
          <a:solidFill>
            <a:srgbClr val="002060"/>
          </a:solidFill>
          <a:ln>
            <a:solidFill>
              <a:srgbClr val="0070C0"/>
            </a:solidFill>
          </a:ln>
        </p:spPr>
        <p:txBody>
          <a:bodyPr wrap="square" rtlCol="0">
            <a:spAutoFit/>
          </a:bodyPr>
          <a:lstStyle/>
          <a:p>
            <a:pPr lvl="0"/>
            <a:r>
              <a:rPr lang="en-US" sz="2400" b="1" dirty="0">
                <a:solidFill>
                  <a:prstClr val="white"/>
                </a:solidFill>
                <a:latin typeface="Tahoma" panose="020B0604030504040204" pitchFamily="34" charset="0"/>
                <a:ea typeface="Tahoma" panose="020B0604030504040204" pitchFamily="34" charset="0"/>
                <a:cs typeface="Tahoma" panose="020B0604030504040204" pitchFamily="34" charset="0"/>
              </a:rPr>
              <a:t>How to accomplish it: </a:t>
            </a:r>
          </a:p>
          <a:p>
            <a:pPr lvl="0"/>
            <a:endParaRPr lang="en-US" sz="1200" b="1" dirty="0">
              <a:solidFill>
                <a:prstClr val="white"/>
              </a:solidFill>
              <a:latin typeface="Tahoma" panose="020B0604030504040204" pitchFamily="34" charset="0"/>
              <a:ea typeface="Tahoma" panose="020B0604030504040204" pitchFamily="34" charset="0"/>
              <a:cs typeface="Tahoma" panose="020B0604030504040204" pitchFamily="34" charset="0"/>
            </a:endParaRPr>
          </a:p>
          <a:p>
            <a:pPr marL="285750" lvl="0" indent="-285750">
              <a:buFont typeface="Arial" panose="020B0604020202020204" pitchFamily="34" charset="0"/>
              <a:buChar char="•"/>
            </a:pPr>
            <a:r>
              <a:rPr lang="en-US" sz="2400" dirty="0">
                <a:solidFill>
                  <a:prstClr val="white"/>
                </a:solidFill>
                <a:latin typeface="Tahoma" panose="020B0604030504040204" pitchFamily="34" charset="0"/>
                <a:ea typeface="Tahoma" panose="020B0604030504040204" pitchFamily="34" charset="0"/>
                <a:cs typeface="Tahoma" panose="020B0604030504040204" pitchFamily="34" charset="0"/>
              </a:rPr>
              <a:t>Provide training to all managers, supervisors and workers as well as contractors and temporary workers </a:t>
            </a:r>
            <a:r>
              <a:rPr lang="en-US" sz="2400" dirty="0" smtClean="0">
                <a:solidFill>
                  <a:prstClr val="white"/>
                </a:solidFill>
                <a:latin typeface="Tahoma" panose="020B0604030504040204" pitchFamily="34" charset="0"/>
                <a:ea typeface="Tahoma" panose="020B0604030504040204" pitchFamily="34" charset="0"/>
                <a:cs typeface="Tahoma" panose="020B0604030504040204" pitchFamily="34" charset="0"/>
              </a:rPr>
              <a:t>on: </a:t>
            </a:r>
            <a:r>
              <a:rPr lang="en-US" sz="2400" dirty="0">
                <a:solidFill>
                  <a:prstClr val="white"/>
                </a:solidFill>
                <a:latin typeface="Tahoma" panose="020B0604030504040204" pitchFamily="34" charset="0"/>
                <a:ea typeface="Tahoma" panose="020B0604030504040204" pitchFamily="34" charset="0"/>
                <a:cs typeface="Tahoma" panose="020B0604030504040204" pitchFamily="34" charset="0"/>
              </a:rPr>
              <a:t>safety policies and procedures, program functions, emergencies, injury illness reporting, and their rights under the OSH Act</a:t>
            </a:r>
          </a:p>
          <a:p>
            <a:pPr marL="285750" lvl="0" indent="-285750">
              <a:buFont typeface="Arial" panose="020B0604020202020204" pitchFamily="34" charset="0"/>
              <a:buChar char="•"/>
            </a:pPr>
            <a:endParaRPr lang="en-US" sz="1200" dirty="0">
              <a:solidFill>
                <a:prstClr val="white"/>
              </a:solidFill>
              <a:latin typeface="Tahoma" panose="020B0604030504040204" pitchFamily="34" charset="0"/>
              <a:ea typeface="Tahoma" panose="020B0604030504040204" pitchFamily="34" charset="0"/>
              <a:cs typeface="Tahoma" panose="020B0604030504040204" pitchFamily="34" charset="0"/>
            </a:endParaRPr>
          </a:p>
          <a:p>
            <a:pPr marL="285750" lvl="0" indent="-285750">
              <a:buFont typeface="Arial" panose="020B0604020202020204" pitchFamily="34" charset="0"/>
              <a:buChar char="•"/>
            </a:pPr>
            <a:r>
              <a:rPr lang="en-US" sz="2400" dirty="0">
                <a:solidFill>
                  <a:prstClr val="white"/>
                </a:solidFill>
                <a:latin typeface="Tahoma" panose="020B0604030504040204" pitchFamily="34" charset="0"/>
                <a:ea typeface="Tahoma" panose="020B0604030504040204" pitchFamily="34" charset="0"/>
                <a:cs typeface="Tahoma" panose="020B0604030504040204" pitchFamily="34" charset="0"/>
              </a:rPr>
              <a:t>Ensure the training is provided in a language and literacy level that all workers can understand </a:t>
            </a:r>
          </a:p>
        </p:txBody>
      </p:sp>
      <p:sp>
        <p:nvSpPr>
          <p:cNvPr id="5" name="Title 1"/>
          <p:cNvSpPr>
            <a:spLocks noGrp="1"/>
          </p:cNvSpPr>
          <p:nvPr>
            <p:ph type="title"/>
          </p:nvPr>
        </p:nvSpPr>
        <p:spPr>
          <a:xfrm>
            <a:off x="152400" y="152400"/>
            <a:ext cx="8991600" cy="838200"/>
          </a:xfrm>
        </p:spPr>
        <p:txBody>
          <a:bodyPr/>
          <a:lstStyle/>
          <a:p>
            <a:r>
              <a:rPr lang="en-US" sz="3600" dirty="0" smtClean="0"/>
              <a:t>Elements of Safety </a:t>
            </a:r>
            <a:r>
              <a:rPr lang="en-US" sz="3600" dirty="0"/>
              <a:t>&amp;</a:t>
            </a:r>
            <a:r>
              <a:rPr lang="en-US" sz="3600" dirty="0" smtClean="0"/>
              <a:t> Health Programs</a:t>
            </a:r>
            <a:endParaRPr lang="en-US" sz="3600" dirty="0"/>
          </a:p>
        </p:txBody>
      </p:sp>
    </p:spTree>
    <p:extLst>
      <p:ext uri="{BB962C8B-B14F-4D97-AF65-F5344CB8AC3E}">
        <p14:creationId xmlns:p14="http://schemas.microsoft.com/office/powerpoint/2010/main" val="2525958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81100" y="990600"/>
            <a:ext cx="6781800" cy="1769483"/>
          </a:xfrm>
        </p:spPr>
        <p:txBody>
          <a:bodyPr/>
          <a:lstStyle/>
          <a:p>
            <a:pPr marL="0" indent="0">
              <a:buNone/>
            </a:pPr>
            <a:r>
              <a:rPr lang="en-US" sz="3200" b="1" dirty="0" smtClean="0"/>
              <a:t>Education and Training</a:t>
            </a:r>
            <a:r>
              <a:rPr lang="en-US" dirty="0" smtClean="0"/>
              <a:t>	</a:t>
            </a:r>
          </a:p>
          <a:p>
            <a:r>
              <a:rPr lang="en-US" b="1" dirty="0" smtClean="0"/>
              <a:t>Action Item 2: </a:t>
            </a:r>
            <a:r>
              <a:rPr lang="en-US" dirty="0"/>
              <a:t>Train workers on specific roles and responsibilities in the safety and health </a:t>
            </a:r>
            <a:r>
              <a:rPr lang="en-US" dirty="0" smtClean="0"/>
              <a:t>program</a:t>
            </a:r>
            <a:endParaRPr lang="en-US" dirty="0"/>
          </a:p>
          <a:p>
            <a:pPr marL="0" indent="0">
              <a:buNone/>
            </a:pPr>
            <a:r>
              <a:rPr lang="en-US" dirty="0" smtClean="0"/>
              <a:t>	</a:t>
            </a:r>
            <a:endParaRPr lang="en-US" dirty="0"/>
          </a:p>
        </p:txBody>
      </p:sp>
      <p:sp>
        <p:nvSpPr>
          <p:cNvPr id="7" name="TextBox 6"/>
          <p:cNvSpPr txBox="1"/>
          <p:nvPr/>
        </p:nvSpPr>
        <p:spPr>
          <a:xfrm>
            <a:off x="1181100" y="3124200"/>
            <a:ext cx="6781800" cy="2677656"/>
          </a:xfrm>
          <a:prstGeom prst="rect">
            <a:avLst/>
          </a:prstGeom>
          <a:solidFill>
            <a:srgbClr val="002060"/>
          </a:solidFill>
          <a:ln>
            <a:solidFill>
              <a:srgbClr val="0070C0"/>
            </a:solidFill>
          </a:ln>
        </p:spPr>
        <p:txBody>
          <a:bodyPr wrap="square" rtlCol="0">
            <a:spAutoFit/>
          </a:bodyPr>
          <a:lstStyle/>
          <a:p>
            <a:pPr lvl="0"/>
            <a:r>
              <a:rPr lang="en-US" sz="2400" b="1" dirty="0">
                <a:solidFill>
                  <a:prstClr val="white"/>
                </a:solidFill>
                <a:latin typeface="Tahoma" panose="020B0604030504040204" pitchFamily="34" charset="0"/>
                <a:ea typeface="Tahoma" panose="020B0604030504040204" pitchFamily="34" charset="0"/>
                <a:cs typeface="Tahoma" panose="020B0604030504040204" pitchFamily="34" charset="0"/>
              </a:rPr>
              <a:t>How to accomplish it: </a:t>
            </a:r>
          </a:p>
          <a:p>
            <a:pPr lvl="0"/>
            <a:endParaRPr lang="en-US" sz="1200" b="1" dirty="0">
              <a:solidFill>
                <a:prstClr val="white"/>
              </a:solidFill>
              <a:latin typeface="Tahoma" panose="020B0604030504040204" pitchFamily="34" charset="0"/>
              <a:ea typeface="Tahoma" panose="020B0604030504040204" pitchFamily="34" charset="0"/>
              <a:cs typeface="Tahoma" panose="020B0604030504040204" pitchFamily="34" charset="0"/>
            </a:endParaRPr>
          </a:p>
          <a:p>
            <a:pPr marL="285750" lvl="0" indent="-285750">
              <a:buFont typeface="Arial" panose="020B0604020202020204" pitchFamily="34" charset="0"/>
              <a:buChar char="•"/>
            </a:pPr>
            <a:r>
              <a:rPr lang="en-US" sz="2400" dirty="0">
                <a:solidFill>
                  <a:prstClr val="white"/>
                </a:solidFill>
                <a:latin typeface="Tahoma" panose="020B0604030504040204" pitchFamily="34" charset="0"/>
                <a:ea typeface="Tahoma" panose="020B0604030504040204" pitchFamily="34" charset="0"/>
                <a:cs typeface="Tahoma" panose="020B0604030504040204" pitchFamily="34" charset="0"/>
              </a:rPr>
              <a:t>Instruct workers with specific roles within the safety and health program on how they should carry out those responsibilities</a:t>
            </a:r>
          </a:p>
          <a:p>
            <a:pPr marL="285750" lvl="0" indent="-285750">
              <a:buFont typeface="Arial" panose="020B0604020202020204" pitchFamily="34" charset="0"/>
              <a:buChar char="•"/>
            </a:pPr>
            <a:endParaRPr lang="en-US" sz="1200" dirty="0">
              <a:solidFill>
                <a:prstClr val="white"/>
              </a:solidFill>
              <a:latin typeface="Tahoma" panose="020B0604030504040204" pitchFamily="34" charset="0"/>
              <a:ea typeface="Tahoma" panose="020B0604030504040204" pitchFamily="34" charset="0"/>
              <a:cs typeface="Tahoma" panose="020B0604030504040204" pitchFamily="34" charset="0"/>
            </a:endParaRPr>
          </a:p>
          <a:p>
            <a:pPr marL="285750" lvl="0" indent="-285750">
              <a:buFont typeface="Arial" panose="020B0604020202020204" pitchFamily="34" charset="0"/>
              <a:buChar char="•"/>
            </a:pPr>
            <a:r>
              <a:rPr lang="en-US" sz="2400" dirty="0">
                <a:solidFill>
                  <a:prstClr val="white"/>
                </a:solidFill>
                <a:latin typeface="Tahoma" panose="020B0604030504040204" pitchFamily="34" charset="0"/>
                <a:ea typeface="Tahoma" panose="020B0604030504040204" pitchFamily="34" charset="0"/>
                <a:cs typeface="Tahoma" panose="020B0604030504040204" pitchFamily="34" charset="0"/>
              </a:rPr>
              <a:t>Provide opportunities for workers to ask questions and offer feedback during training</a:t>
            </a:r>
          </a:p>
        </p:txBody>
      </p:sp>
      <p:sp>
        <p:nvSpPr>
          <p:cNvPr id="5" name="Title 1"/>
          <p:cNvSpPr>
            <a:spLocks noGrp="1"/>
          </p:cNvSpPr>
          <p:nvPr>
            <p:ph type="title"/>
          </p:nvPr>
        </p:nvSpPr>
        <p:spPr>
          <a:xfrm>
            <a:off x="152400" y="152400"/>
            <a:ext cx="8991600" cy="838200"/>
          </a:xfrm>
        </p:spPr>
        <p:txBody>
          <a:bodyPr/>
          <a:lstStyle/>
          <a:p>
            <a:r>
              <a:rPr lang="en-US" sz="3600" dirty="0" smtClean="0"/>
              <a:t>Elements of Safety </a:t>
            </a:r>
            <a:r>
              <a:rPr lang="en-US" sz="3600" dirty="0"/>
              <a:t>&amp;</a:t>
            </a:r>
            <a:r>
              <a:rPr lang="en-US" sz="3600" dirty="0" smtClean="0"/>
              <a:t> Health Programs</a:t>
            </a:r>
            <a:endParaRPr lang="en-US" sz="3600" dirty="0"/>
          </a:p>
        </p:txBody>
      </p:sp>
    </p:spTree>
    <p:extLst>
      <p:ext uri="{BB962C8B-B14F-4D97-AF65-F5344CB8AC3E}">
        <p14:creationId xmlns:p14="http://schemas.microsoft.com/office/powerpoint/2010/main" val="2208399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956834"/>
            <a:ext cx="8382000" cy="1769483"/>
          </a:xfrm>
        </p:spPr>
        <p:txBody>
          <a:bodyPr/>
          <a:lstStyle/>
          <a:p>
            <a:pPr marL="0" indent="0">
              <a:buNone/>
            </a:pPr>
            <a:r>
              <a:rPr lang="en-US" sz="3200" b="1" dirty="0" smtClean="0"/>
              <a:t>Education and Training</a:t>
            </a:r>
            <a:r>
              <a:rPr lang="en-US" dirty="0" smtClean="0"/>
              <a:t>	</a:t>
            </a:r>
          </a:p>
          <a:p>
            <a:r>
              <a:rPr lang="en-US" b="1" dirty="0" smtClean="0"/>
              <a:t>Action Item 3: </a:t>
            </a:r>
            <a:r>
              <a:rPr lang="en-US" dirty="0"/>
              <a:t>Train workers on hazard identification and controls </a:t>
            </a:r>
          </a:p>
          <a:p>
            <a:pPr marL="0" indent="0">
              <a:buNone/>
            </a:pPr>
            <a:r>
              <a:rPr lang="en-US" dirty="0" smtClean="0"/>
              <a:t>	</a:t>
            </a:r>
            <a:endParaRPr lang="en-US" dirty="0"/>
          </a:p>
        </p:txBody>
      </p:sp>
      <p:sp>
        <p:nvSpPr>
          <p:cNvPr id="7" name="TextBox 6"/>
          <p:cNvSpPr txBox="1"/>
          <p:nvPr/>
        </p:nvSpPr>
        <p:spPr>
          <a:xfrm>
            <a:off x="609600" y="2514600"/>
            <a:ext cx="8001000" cy="3570208"/>
          </a:xfrm>
          <a:prstGeom prst="rect">
            <a:avLst/>
          </a:prstGeom>
          <a:solidFill>
            <a:srgbClr val="002060"/>
          </a:solidFill>
          <a:ln>
            <a:solidFill>
              <a:srgbClr val="0070C0"/>
            </a:solidFill>
          </a:ln>
        </p:spPr>
        <p:txBody>
          <a:bodyPr wrap="square" rtlCol="0">
            <a:spAutoFit/>
          </a:bodyPr>
          <a:lstStyle/>
          <a:p>
            <a:pPr lvl="0"/>
            <a:r>
              <a:rPr lang="en-US" sz="2400" b="1" dirty="0">
                <a:solidFill>
                  <a:prstClr val="white"/>
                </a:solidFill>
                <a:latin typeface="Tahoma" panose="020B0604030504040204" pitchFamily="34" charset="0"/>
                <a:ea typeface="Tahoma" panose="020B0604030504040204" pitchFamily="34" charset="0"/>
                <a:cs typeface="Tahoma" panose="020B0604030504040204" pitchFamily="34" charset="0"/>
              </a:rPr>
              <a:t>How to accomplish it: </a:t>
            </a:r>
          </a:p>
          <a:p>
            <a:pPr lvl="0"/>
            <a:endParaRPr lang="en-US" sz="1200" b="1" dirty="0">
              <a:solidFill>
                <a:prstClr val="white"/>
              </a:solidFill>
              <a:latin typeface="Tahoma" panose="020B0604030504040204" pitchFamily="34" charset="0"/>
              <a:ea typeface="Tahoma" panose="020B0604030504040204" pitchFamily="34" charset="0"/>
              <a:cs typeface="Tahoma" panose="020B0604030504040204" pitchFamily="34" charset="0"/>
            </a:endParaRPr>
          </a:p>
          <a:p>
            <a:pPr marL="285750" lvl="0" indent="-285750">
              <a:buFont typeface="Arial" panose="020B0604020202020204" pitchFamily="34" charset="0"/>
              <a:buChar char="•"/>
            </a:pPr>
            <a:r>
              <a:rPr lang="en-US" sz="2200" dirty="0">
                <a:solidFill>
                  <a:prstClr val="white"/>
                </a:solidFill>
                <a:latin typeface="Tahoma" panose="020B0604030504040204" pitchFamily="34" charset="0"/>
                <a:ea typeface="Tahoma" panose="020B0604030504040204" pitchFamily="34" charset="0"/>
                <a:cs typeface="Tahoma" panose="020B0604030504040204" pitchFamily="34" charset="0"/>
              </a:rPr>
              <a:t>Train managers and works on techniques for identifying hazards; such as job hazard analysis </a:t>
            </a:r>
          </a:p>
          <a:p>
            <a:pPr marL="285750" lvl="0" indent="-285750">
              <a:buFont typeface="Arial" panose="020B0604020202020204" pitchFamily="34" charset="0"/>
              <a:buChar char="•"/>
            </a:pPr>
            <a:endParaRPr lang="en-US" sz="1200" dirty="0">
              <a:solidFill>
                <a:prstClr val="white"/>
              </a:solidFill>
              <a:latin typeface="Tahoma" panose="020B0604030504040204" pitchFamily="34" charset="0"/>
              <a:ea typeface="Tahoma" panose="020B0604030504040204" pitchFamily="34" charset="0"/>
              <a:cs typeface="Tahoma" panose="020B0604030504040204" pitchFamily="34" charset="0"/>
            </a:endParaRPr>
          </a:p>
          <a:p>
            <a:pPr marL="285750" lvl="0" indent="-285750">
              <a:buFont typeface="Arial" panose="020B0604020202020204" pitchFamily="34" charset="0"/>
              <a:buChar char="•"/>
            </a:pPr>
            <a:r>
              <a:rPr lang="en-US" sz="2200" dirty="0">
                <a:solidFill>
                  <a:prstClr val="white"/>
                </a:solidFill>
                <a:latin typeface="Tahoma" panose="020B0604030504040204" pitchFamily="34" charset="0"/>
                <a:ea typeface="Tahoma" panose="020B0604030504040204" pitchFamily="34" charset="0"/>
                <a:cs typeface="Tahoma" panose="020B0604030504040204" pitchFamily="34" charset="0"/>
              </a:rPr>
              <a:t>Have workers demonstrate they can recognize hazards and understand why controls are in place</a:t>
            </a:r>
          </a:p>
          <a:p>
            <a:pPr marL="285750" lvl="0" indent="-285750">
              <a:buFont typeface="Arial" panose="020B0604020202020204" pitchFamily="34" charset="0"/>
              <a:buChar char="•"/>
            </a:pPr>
            <a:endParaRPr lang="en-US" sz="1200" dirty="0">
              <a:solidFill>
                <a:prstClr val="white"/>
              </a:solidFill>
              <a:latin typeface="Tahoma" panose="020B0604030504040204" pitchFamily="34" charset="0"/>
              <a:ea typeface="Tahoma" panose="020B0604030504040204" pitchFamily="34" charset="0"/>
              <a:cs typeface="Tahoma" panose="020B0604030504040204" pitchFamily="34" charset="0"/>
            </a:endParaRPr>
          </a:p>
          <a:p>
            <a:pPr marL="285750" lvl="0" indent="-285750">
              <a:buFont typeface="Arial" panose="020B0604020202020204" pitchFamily="34" charset="0"/>
              <a:buChar char="•"/>
            </a:pPr>
            <a:r>
              <a:rPr lang="en-US" sz="2200" dirty="0">
                <a:solidFill>
                  <a:prstClr val="white"/>
                </a:solidFill>
                <a:latin typeface="Tahoma" panose="020B0604030504040204" pitchFamily="34" charset="0"/>
                <a:ea typeface="Tahoma" panose="020B0604030504040204" pitchFamily="34" charset="0"/>
                <a:cs typeface="Tahoma" panose="020B0604030504040204" pitchFamily="34" charset="0"/>
              </a:rPr>
              <a:t>Provide training on new tasks and new assignments</a:t>
            </a:r>
          </a:p>
          <a:p>
            <a:pPr marL="285750" lvl="0" indent="-285750">
              <a:buFont typeface="Arial" panose="020B0604020202020204" pitchFamily="34" charset="0"/>
              <a:buChar char="•"/>
            </a:pPr>
            <a:endParaRPr lang="en-US" sz="1200" dirty="0">
              <a:solidFill>
                <a:prstClr val="white"/>
              </a:solidFill>
              <a:latin typeface="Tahoma" panose="020B0604030504040204" pitchFamily="34" charset="0"/>
              <a:ea typeface="Tahoma" panose="020B0604030504040204" pitchFamily="34" charset="0"/>
              <a:cs typeface="Tahoma" panose="020B0604030504040204" pitchFamily="34" charset="0"/>
            </a:endParaRPr>
          </a:p>
          <a:p>
            <a:pPr marL="285750" lvl="0" indent="-285750">
              <a:buFont typeface="Arial" panose="020B0604020202020204" pitchFamily="34" charset="0"/>
              <a:buChar char="•"/>
            </a:pPr>
            <a:r>
              <a:rPr lang="en-US" sz="2200" dirty="0">
                <a:solidFill>
                  <a:prstClr val="white"/>
                </a:solidFill>
                <a:latin typeface="Tahoma" panose="020B0604030504040204" pitchFamily="34" charset="0"/>
                <a:ea typeface="Tahoma" panose="020B0604030504040204" pitchFamily="34" charset="0"/>
                <a:cs typeface="Tahoma" panose="020B0604030504040204" pitchFamily="34" charset="0"/>
              </a:rPr>
              <a:t>Provide training where required by specific OSHA standards such as; hazard communication and lockout/</a:t>
            </a:r>
            <a:r>
              <a:rPr lang="en-US" sz="2200" dirty="0" err="1">
                <a:solidFill>
                  <a:prstClr val="white"/>
                </a:solidFill>
                <a:latin typeface="Tahoma" panose="020B0604030504040204" pitchFamily="34" charset="0"/>
                <a:ea typeface="Tahoma" panose="020B0604030504040204" pitchFamily="34" charset="0"/>
                <a:cs typeface="Tahoma" panose="020B0604030504040204" pitchFamily="34" charset="0"/>
              </a:rPr>
              <a:t>tagout</a:t>
            </a:r>
            <a:endParaRPr lang="en-US" sz="2200" dirty="0">
              <a:solidFill>
                <a:prstClr val="white"/>
              </a:solidFill>
              <a:latin typeface="Tahoma" panose="020B0604030504040204" pitchFamily="34" charset="0"/>
              <a:ea typeface="Tahoma" panose="020B0604030504040204" pitchFamily="34" charset="0"/>
              <a:cs typeface="Tahoma" panose="020B0604030504040204" pitchFamily="34" charset="0"/>
            </a:endParaRPr>
          </a:p>
        </p:txBody>
      </p:sp>
      <p:sp>
        <p:nvSpPr>
          <p:cNvPr id="5" name="Title 1"/>
          <p:cNvSpPr>
            <a:spLocks noGrp="1"/>
          </p:cNvSpPr>
          <p:nvPr>
            <p:ph type="title"/>
          </p:nvPr>
        </p:nvSpPr>
        <p:spPr>
          <a:xfrm>
            <a:off x="152400" y="152400"/>
            <a:ext cx="8991600" cy="838200"/>
          </a:xfrm>
        </p:spPr>
        <p:txBody>
          <a:bodyPr/>
          <a:lstStyle/>
          <a:p>
            <a:r>
              <a:rPr lang="en-US" sz="3600" dirty="0" smtClean="0"/>
              <a:t>Elements of Safety </a:t>
            </a:r>
            <a:r>
              <a:rPr lang="en-US" sz="3600" dirty="0"/>
              <a:t>&amp;</a:t>
            </a:r>
            <a:r>
              <a:rPr lang="en-US" sz="3600" dirty="0" smtClean="0"/>
              <a:t> Health Programs</a:t>
            </a:r>
            <a:endParaRPr lang="en-US" sz="3600" dirty="0"/>
          </a:p>
        </p:txBody>
      </p:sp>
    </p:spTree>
    <p:extLst>
      <p:ext uri="{BB962C8B-B14F-4D97-AF65-F5344CB8AC3E}">
        <p14:creationId xmlns:p14="http://schemas.microsoft.com/office/powerpoint/2010/main" val="437201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646283" y="5832737"/>
            <a:ext cx="1181100" cy="215444"/>
          </a:xfrm>
          <a:prstGeom prst="rect">
            <a:avLst/>
          </a:prstGeom>
          <a:noFill/>
        </p:spPr>
        <p:txBody>
          <a:bodyPr wrap="square" rtlCol="0">
            <a:spAutoFit/>
          </a:bodyPr>
          <a:lstStyle/>
          <a:p>
            <a:pPr algn="r"/>
            <a:r>
              <a:rPr lang="en-US" sz="800" dirty="0" smtClean="0"/>
              <a:t>Source: OSHA</a:t>
            </a:r>
          </a:p>
        </p:txBody>
      </p:sp>
      <p:pic>
        <p:nvPicPr>
          <p:cNvPr id="7" name="Picture 6" title="program evaluation and improvement"/>
          <p:cNvPicPr>
            <a:picLocks noChangeAspect="1"/>
          </p:cNvPicPr>
          <p:nvPr/>
        </p:nvPicPr>
        <p:blipFill>
          <a:blip r:embed="rId3"/>
          <a:stretch>
            <a:fillRect/>
          </a:stretch>
        </p:blipFill>
        <p:spPr>
          <a:xfrm>
            <a:off x="2505075" y="1752600"/>
            <a:ext cx="4133850" cy="3932526"/>
          </a:xfrm>
          <a:prstGeom prst="rect">
            <a:avLst/>
          </a:prstGeom>
          <a:ln>
            <a:solidFill>
              <a:schemeClr val="tx1"/>
            </a:solidFill>
          </a:ln>
        </p:spPr>
      </p:pic>
      <p:sp>
        <p:nvSpPr>
          <p:cNvPr id="6" name="Title 1"/>
          <p:cNvSpPr>
            <a:spLocks noGrp="1"/>
          </p:cNvSpPr>
          <p:nvPr>
            <p:ph type="title"/>
          </p:nvPr>
        </p:nvSpPr>
        <p:spPr>
          <a:xfrm>
            <a:off x="152400" y="152400"/>
            <a:ext cx="8991600" cy="838200"/>
          </a:xfrm>
        </p:spPr>
        <p:txBody>
          <a:bodyPr/>
          <a:lstStyle/>
          <a:p>
            <a:r>
              <a:rPr lang="en-US" sz="3600" dirty="0" smtClean="0"/>
              <a:t>Elements of Safety </a:t>
            </a:r>
            <a:r>
              <a:rPr lang="en-US" sz="3600" dirty="0"/>
              <a:t>&amp;</a:t>
            </a:r>
            <a:r>
              <a:rPr lang="en-US" sz="3600" dirty="0" smtClean="0"/>
              <a:t> Health Programs</a:t>
            </a:r>
            <a:endParaRPr lang="en-US" sz="3600" dirty="0"/>
          </a:p>
        </p:txBody>
      </p:sp>
    </p:spTree>
    <p:extLst>
      <p:ext uri="{BB962C8B-B14F-4D97-AF65-F5344CB8AC3E}">
        <p14:creationId xmlns:p14="http://schemas.microsoft.com/office/powerpoint/2010/main" val="316036107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57250" y="990600"/>
            <a:ext cx="7829550" cy="1769483"/>
          </a:xfrm>
        </p:spPr>
        <p:txBody>
          <a:bodyPr/>
          <a:lstStyle/>
          <a:p>
            <a:pPr marL="0" indent="0">
              <a:buNone/>
            </a:pPr>
            <a:r>
              <a:rPr lang="en-US" sz="3200" b="1" dirty="0" smtClean="0"/>
              <a:t>Program Evaluation</a:t>
            </a:r>
            <a:r>
              <a:rPr lang="en-US" dirty="0" smtClean="0"/>
              <a:t>	</a:t>
            </a:r>
          </a:p>
          <a:p>
            <a:r>
              <a:rPr lang="en-US" b="1" dirty="0" smtClean="0"/>
              <a:t>Action Item 1: </a:t>
            </a:r>
            <a:r>
              <a:rPr lang="en-US" dirty="0"/>
              <a:t>Verify the program is implemented and is operating </a:t>
            </a:r>
          </a:p>
          <a:p>
            <a:pPr marL="0" indent="0">
              <a:buNone/>
            </a:pPr>
            <a:r>
              <a:rPr lang="en-US" dirty="0" smtClean="0"/>
              <a:t>	</a:t>
            </a:r>
            <a:endParaRPr lang="en-US" dirty="0"/>
          </a:p>
        </p:txBody>
      </p:sp>
      <p:sp>
        <p:nvSpPr>
          <p:cNvPr id="7" name="TextBox 6"/>
          <p:cNvSpPr txBox="1"/>
          <p:nvPr/>
        </p:nvSpPr>
        <p:spPr>
          <a:xfrm>
            <a:off x="657225" y="2590800"/>
            <a:ext cx="7829550" cy="3416320"/>
          </a:xfrm>
          <a:prstGeom prst="rect">
            <a:avLst/>
          </a:prstGeom>
          <a:solidFill>
            <a:srgbClr val="002060"/>
          </a:solidFill>
          <a:ln>
            <a:solidFill>
              <a:srgbClr val="0070C0"/>
            </a:solidFill>
          </a:ln>
        </p:spPr>
        <p:txBody>
          <a:bodyPr wrap="square" rtlCol="0">
            <a:spAutoFit/>
          </a:bodyPr>
          <a:lstStyle/>
          <a:p>
            <a:pPr lvl="0"/>
            <a:r>
              <a:rPr lang="en-US" sz="2400" b="1" dirty="0">
                <a:solidFill>
                  <a:prstClr val="white"/>
                </a:solidFill>
                <a:latin typeface="Tahoma" panose="020B0604030504040204" pitchFamily="34" charset="0"/>
                <a:ea typeface="Tahoma" panose="020B0604030504040204" pitchFamily="34" charset="0"/>
                <a:cs typeface="Tahoma" panose="020B0604030504040204" pitchFamily="34" charset="0"/>
              </a:rPr>
              <a:t>How to accomplish it: </a:t>
            </a:r>
          </a:p>
          <a:p>
            <a:pPr lvl="0"/>
            <a:endParaRPr lang="en-US" sz="1200" b="1" dirty="0">
              <a:solidFill>
                <a:prstClr val="white"/>
              </a:solidFill>
              <a:latin typeface="Tahoma" panose="020B0604030504040204" pitchFamily="34" charset="0"/>
              <a:ea typeface="Tahoma" panose="020B0604030504040204" pitchFamily="34" charset="0"/>
              <a:cs typeface="Tahoma" panose="020B0604030504040204" pitchFamily="34" charset="0"/>
            </a:endParaRPr>
          </a:p>
          <a:p>
            <a:pPr marL="285750" lvl="0" indent="-285750">
              <a:buFont typeface="Arial" panose="020B0604020202020204" pitchFamily="34" charset="0"/>
              <a:buChar char="•"/>
            </a:pPr>
            <a:r>
              <a:rPr lang="en-US" sz="2400" dirty="0">
                <a:solidFill>
                  <a:prstClr val="white"/>
                </a:solidFill>
                <a:latin typeface="Tahoma" panose="020B0604030504040204" pitchFamily="34" charset="0"/>
                <a:ea typeface="Tahoma" panose="020B0604030504040204" pitchFamily="34" charset="0"/>
                <a:cs typeface="Tahoma" panose="020B0604030504040204" pitchFamily="34" charset="0"/>
              </a:rPr>
              <a:t>Verify the core elements of the program are fully met and key processes are in place and implemented</a:t>
            </a:r>
          </a:p>
          <a:p>
            <a:pPr marL="285750" lvl="0" indent="-285750">
              <a:buFont typeface="Arial" panose="020B0604020202020204" pitchFamily="34" charset="0"/>
              <a:buChar char="•"/>
            </a:pPr>
            <a:endParaRPr lang="en-US" sz="1200" dirty="0">
              <a:solidFill>
                <a:prstClr val="white"/>
              </a:solidFill>
              <a:latin typeface="Tahoma" panose="020B0604030504040204" pitchFamily="34" charset="0"/>
              <a:ea typeface="Tahoma" panose="020B0604030504040204" pitchFamily="34" charset="0"/>
              <a:cs typeface="Tahoma" panose="020B0604030504040204" pitchFamily="34" charset="0"/>
            </a:endParaRPr>
          </a:p>
          <a:p>
            <a:pPr marL="285750" lvl="0" indent="-285750">
              <a:buFont typeface="Arial" panose="020B0604020202020204" pitchFamily="34" charset="0"/>
              <a:buChar char="•"/>
            </a:pPr>
            <a:r>
              <a:rPr lang="en-US" sz="2400" dirty="0">
                <a:solidFill>
                  <a:prstClr val="white"/>
                </a:solidFill>
                <a:latin typeface="Tahoma" panose="020B0604030504040204" pitchFamily="34" charset="0"/>
                <a:ea typeface="Tahoma" panose="020B0604030504040204" pitchFamily="34" charset="0"/>
                <a:cs typeface="Tahoma" panose="020B0604030504040204" pitchFamily="34" charset="0"/>
              </a:rPr>
              <a:t>Verify injuries are being reported, inspections are conducted, progress is being tracked in controlling identified hazards to ensure control measures are effective and data collected to monitor the programs performance </a:t>
            </a:r>
          </a:p>
        </p:txBody>
      </p:sp>
      <p:sp>
        <p:nvSpPr>
          <p:cNvPr id="5" name="Title 1"/>
          <p:cNvSpPr>
            <a:spLocks noGrp="1"/>
          </p:cNvSpPr>
          <p:nvPr>
            <p:ph type="title"/>
          </p:nvPr>
        </p:nvSpPr>
        <p:spPr>
          <a:xfrm>
            <a:off x="152400" y="152400"/>
            <a:ext cx="8991600" cy="838200"/>
          </a:xfrm>
        </p:spPr>
        <p:txBody>
          <a:bodyPr/>
          <a:lstStyle/>
          <a:p>
            <a:r>
              <a:rPr lang="en-US" sz="3600" dirty="0" smtClean="0"/>
              <a:t>Elements of Safety </a:t>
            </a:r>
            <a:r>
              <a:rPr lang="en-US" sz="3600" dirty="0"/>
              <a:t>&amp;</a:t>
            </a:r>
            <a:r>
              <a:rPr lang="en-US" sz="3600" dirty="0" smtClean="0"/>
              <a:t> Health Programs</a:t>
            </a:r>
            <a:endParaRPr lang="en-US" sz="3600" dirty="0"/>
          </a:p>
        </p:txBody>
      </p:sp>
    </p:spTree>
    <p:extLst>
      <p:ext uri="{BB962C8B-B14F-4D97-AF65-F5344CB8AC3E}">
        <p14:creationId xmlns:p14="http://schemas.microsoft.com/office/powerpoint/2010/main" val="1062370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57225" y="842534"/>
            <a:ext cx="7829550" cy="1769483"/>
          </a:xfrm>
        </p:spPr>
        <p:txBody>
          <a:bodyPr/>
          <a:lstStyle/>
          <a:p>
            <a:pPr marL="0" indent="0">
              <a:buNone/>
            </a:pPr>
            <a:r>
              <a:rPr lang="en-US" sz="3200" b="1" dirty="0" smtClean="0"/>
              <a:t>Program Evaluation</a:t>
            </a:r>
            <a:r>
              <a:rPr lang="en-US" dirty="0" smtClean="0"/>
              <a:t>	</a:t>
            </a:r>
          </a:p>
          <a:p>
            <a:r>
              <a:rPr lang="en-US" b="1" dirty="0" smtClean="0"/>
              <a:t>Action Item 2: </a:t>
            </a:r>
            <a:r>
              <a:rPr lang="en-US" dirty="0"/>
              <a:t>Correct program deficiencies and identify opportunities to </a:t>
            </a:r>
            <a:r>
              <a:rPr lang="en-US" dirty="0" smtClean="0"/>
              <a:t>improve</a:t>
            </a:r>
            <a:endParaRPr lang="en-US" dirty="0"/>
          </a:p>
          <a:p>
            <a:pPr marL="0" indent="0">
              <a:buNone/>
            </a:pPr>
            <a:r>
              <a:rPr lang="en-US" dirty="0" smtClean="0"/>
              <a:t>	</a:t>
            </a:r>
            <a:endParaRPr lang="en-US" dirty="0"/>
          </a:p>
        </p:txBody>
      </p:sp>
      <p:sp>
        <p:nvSpPr>
          <p:cNvPr id="7" name="TextBox 6"/>
          <p:cNvSpPr txBox="1"/>
          <p:nvPr/>
        </p:nvSpPr>
        <p:spPr>
          <a:xfrm>
            <a:off x="885824" y="2438400"/>
            <a:ext cx="7372351" cy="3539430"/>
          </a:xfrm>
          <a:prstGeom prst="rect">
            <a:avLst/>
          </a:prstGeom>
          <a:solidFill>
            <a:srgbClr val="002060"/>
          </a:solidFill>
          <a:ln>
            <a:solidFill>
              <a:srgbClr val="0070C0"/>
            </a:solidFill>
          </a:ln>
        </p:spPr>
        <p:txBody>
          <a:bodyPr wrap="square" rtlCol="0">
            <a:spAutoFit/>
          </a:bodyPr>
          <a:lstStyle/>
          <a:p>
            <a:pPr lvl="0"/>
            <a:r>
              <a:rPr lang="en-US" sz="2000" b="1" dirty="0">
                <a:solidFill>
                  <a:prstClr val="white"/>
                </a:solidFill>
                <a:latin typeface="Tahoma" panose="020B0604030504040204" pitchFamily="34" charset="0"/>
                <a:ea typeface="Tahoma" panose="020B0604030504040204" pitchFamily="34" charset="0"/>
                <a:cs typeface="Tahoma" panose="020B0604030504040204" pitchFamily="34" charset="0"/>
              </a:rPr>
              <a:t>How to accomplish it: </a:t>
            </a:r>
          </a:p>
          <a:p>
            <a:pPr lvl="0"/>
            <a:endParaRPr lang="en-US" sz="1200" b="1" dirty="0">
              <a:solidFill>
                <a:prstClr val="white"/>
              </a:solidFill>
              <a:latin typeface="Tahoma" panose="020B0604030504040204" pitchFamily="34" charset="0"/>
              <a:ea typeface="Tahoma" panose="020B0604030504040204" pitchFamily="34" charset="0"/>
              <a:cs typeface="Tahoma" panose="020B0604030504040204" pitchFamily="34" charset="0"/>
            </a:endParaRPr>
          </a:p>
          <a:p>
            <a:pPr marL="285750" lvl="0" indent="-285750">
              <a:buFont typeface="Arial" panose="020B0604020202020204" pitchFamily="34" charset="0"/>
              <a:buChar char="•"/>
            </a:pPr>
            <a:r>
              <a:rPr lang="en-US" sz="2000" dirty="0">
                <a:solidFill>
                  <a:prstClr val="white"/>
                </a:solidFill>
                <a:latin typeface="Tahoma" panose="020B0604030504040204" pitchFamily="34" charset="0"/>
                <a:ea typeface="Tahoma" panose="020B0604030504040204" pitchFamily="34" charset="0"/>
                <a:cs typeface="Tahoma" panose="020B0604030504040204" pitchFamily="34" charset="0"/>
              </a:rPr>
              <a:t>Proactively seek input from managers, workers, supervisors and other stakeholders on how you can improve the program</a:t>
            </a:r>
          </a:p>
          <a:p>
            <a:pPr marL="285750" lvl="0" indent="-285750">
              <a:buFont typeface="Arial" panose="020B0604020202020204" pitchFamily="34" charset="0"/>
              <a:buChar char="•"/>
            </a:pPr>
            <a:endParaRPr lang="en-US" sz="1200" dirty="0">
              <a:solidFill>
                <a:prstClr val="white"/>
              </a:solidFill>
              <a:latin typeface="Tahoma" panose="020B0604030504040204" pitchFamily="34" charset="0"/>
              <a:ea typeface="Tahoma" panose="020B0604030504040204" pitchFamily="34" charset="0"/>
              <a:cs typeface="Tahoma" panose="020B0604030504040204" pitchFamily="34" charset="0"/>
            </a:endParaRPr>
          </a:p>
          <a:p>
            <a:pPr marL="285750" lvl="0" indent="-285750">
              <a:buFont typeface="Arial" panose="020B0604020202020204" pitchFamily="34" charset="0"/>
              <a:buChar char="•"/>
            </a:pPr>
            <a:r>
              <a:rPr lang="en-US" sz="2000" dirty="0">
                <a:solidFill>
                  <a:prstClr val="white"/>
                </a:solidFill>
                <a:latin typeface="Tahoma" panose="020B0604030504040204" pitchFamily="34" charset="0"/>
                <a:ea typeface="Tahoma" panose="020B0604030504040204" pitchFamily="34" charset="0"/>
                <a:cs typeface="Tahoma" panose="020B0604030504040204" pitchFamily="34" charset="0"/>
              </a:rPr>
              <a:t>Determine whether changes in equipment, facilities, material, personnel or work practices trigger any need for changes in the program</a:t>
            </a:r>
          </a:p>
          <a:p>
            <a:pPr marL="285750" lvl="0" indent="-285750">
              <a:buFont typeface="Arial" panose="020B0604020202020204" pitchFamily="34" charset="0"/>
              <a:buChar char="•"/>
            </a:pPr>
            <a:endParaRPr lang="en-US" sz="1200" dirty="0">
              <a:solidFill>
                <a:prstClr val="white"/>
              </a:solidFill>
              <a:latin typeface="Tahoma" panose="020B0604030504040204" pitchFamily="34" charset="0"/>
              <a:ea typeface="Tahoma" panose="020B0604030504040204" pitchFamily="34" charset="0"/>
              <a:cs typeface="Tahoma" panose="020B0604030504040204" pitchFamily="34" charset="0"/>
            </a:endParaRPr>
          </a:p>
          <a:p>
            <a:pPr marL="285750" lvl="0" indent="-285750">
              <a:buFont typeface="Arial" panose="020B0604020202020204" pitchFamily="34" charset="0"/>
              <a:buChar char="•"/>
            </a:pPr>
            <a:r>
              <a:rPr lang="en-US" sz="2000" dirty="0">
                <a:solidFill>
                  <a:prstClr val="white"/>
                </a:solidFill>
                <a:latin typeface="Tahoma" panose="020B0604030504040204" pitchFamily="34" charset="0"/>
                <a:ea typeface="Tahoma" panose="020B0604030504040204" pitchFamily="34" charset="0"/>
                <a:cs typeface="Tahoma" panose="020B0604030504040204" pitchFamily="34" charset="0"/>
              </a:rPr>
              <a:t>Determine whether the metrics and goals are still relevant and how you could change them to more effectively drive improvements</a:t>
            </a:r>
          </a:p>
        </p:txBody>
      </p:sp>
      <p:sp>
        <p:nvSpPr>
          <p:cNvPr id="5" name="Title 1"/>
          <p:cNvSpPr>
            <a:spLocks noGrp="1"/>
          </p:cNvSpPr>
          <p:nvPr>
            <p:ph type="title"/>
          </p:nvPr>
        </p:nvSpPr>
        <p:spPr>
          <a:xfrm>
            <a:off x="152400" y="152400"/>
            <a:ext cx="8991600" cy="838200"/>
          </a:xfrm>
        </p:spPr>
        <p:txBody>
          <a:bodyPr/>
          <a:lstStyle/>
          <a:p>
            <a:r>
              <a:rPr lang="en-US" sz="3600" dirty="0" smtClean="0"/>
              <a:t>Elements of Safety </a:t>
            </a:r>
            <a:r>
              <a:rPr lang="en-US" sz="3600" dirty="0"/>
              <a:t>&amp;</a:t>
            </a:r>
            <a:r>
              <a:rPr lang="en-US" sz="3600" dirty="0" smtClean="0"/>
              <a:t> Health Programs</a:t>
            </a:r>
            <a:endParaRPr lang="en-US" sz="3600" dirty="0"/>
          </a:p>
        </p:txBody>
      </p:sp>
    </p:spTree>
    <p:extLst>
      <p:ext uri="{BB962C8B-B14F-4D97-AF65-F5344CB8AC3E}">
        <p14:creationId xmlns:p14="http://schemas.microsoft.com/office/powerpoint/2010/main" val="59022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646283" y="5832737"/>
            <a:ext cx="1181100" cy="215444"/>
          </a:xfrm>
          <a:prstGeom prst="rect">
            <a:avLst/>
          </a:prstGeom>
          <a:noFill/>
        </p:spPr>
        <p:txBody>
          <a:bodyPr wrap="square" rtlCol="0">
            <a:spAutoFit/>
          </a:bodyPr>
          <a:lstStyle/>
          <a:p>
            <a:pPr algn="r"/>
            <a:r>
              <a:rPr lang="en-US" sz="800" dirty="0" smtClean="0"/>
              <a:t>Source: OSHA</a:t>
            </a:r>
          </a:p>
        </p:txBody>
      </p:sp>
      <p:pic>
        <p:nvPicPr>
          <p:cNvPr id="7" name="Picture 6" title="multiemployer worksites"/>
          <p:cNvPicPr>
            <a:picLocks noChangeAspect="1"/>
          </p:cNvPicPr>
          <p:nvPr/>
        </p:nvPicPr>
        <p:blipFill>
          <a:blip r:embed="rId3"/>
          <a:stretch>
            <a:fillRect/>
          </a:stretch>
        </p:blipFill>
        <p:spPr>
          <a:xfrm>
            <a:off x="2512219" y="1605121"/>
            <a:ext cx="4119562" cy="4227616"/>
          </a:xfrm>
          <a:prstGeom prst="rect">
            <a:avLst/>
          </a:prstGeom>
          <a:ln>
            <a:solidFill>
              <a:schemeClr val="tx1"/>
            </a:solidFill>
          </a:ln>
        </p:spPr>
      </p:pic>
      <p:sp>
        <p:nvSpPr>
          <p:cNvPr id="6" name="Title 1"/>
          <p:cNvSpPr>
            <a:spLocks noGrp="1"/>
          </p:cNvSpPr>
          <p:nvPr>
            <p:ph type="title"/>
          </p:nvPr>
        </p:nvSpPr>
        <p:spPr>
          <a:xfrm>
            <a:off x="152400" y="152400"/>
            <a:ext cx="8991600" cy="838200"/>
          </a:xfrm>
        </p:spPr>
        <p:txBody>
          <a:bodyPr/>
          <a:lstStyle/>
          <a:p>
            <a:r>
              <a:rPr lang="en-US" sz="3600" dirty="0" smtClean="0"/>
              <a:t>Elements of Safety </a:t>
            </a:r>
            <a:r>
              <a:rPr lang="en-US" sz="3600" dirty="0"/>
              <a:t>&amp;</a:t>
            </a:r>
            <a:r>
              <a:rPr lang="en-US" sz="3600" dirty="0" smtClean="0"/>
              <a:t> Health Programs</a:t>
            </a:r>
            <a:endParaRPr lang="en-US" sz="3600" dirty="0"/>
          </a:p>
        </p:txBody>
      </p:sp>
    </p:spTree>
    <p:extLst>
      <p:ext uri="{BB962C8B-B14F-4D97-AF65-F5344CB8AC3E}">
        <p14:creationId xmlns:p14="http://schemas.microsoft.com/office/powerpoint/2010/main" val="240277484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47700" y="990600"/>
            <a:ext cx="7848600" cy="1769483"/>
          </a:xfrm>
        </p:spPr>
        <p:txBody>
          <a:bodyPr/>
          <a:lstStyle/>
          <a:p>
            <a:pPr marL="0" indent="0">
              <a:buNone/>
            </a:pPr>
            <a:r>
              <a:rPr lang="en-US" sz="3200" b="1" dirty="0" smtClean="0"/>
              <a:t>Multi-Employer Worksites</a:t>
            </a:r>
            <a:r>
              <a:rPr lang="en-US" dirty="0" smtClean="0"/>
              <a:t>	</a:t>
            </a:r>
          </a:p>
          <a:p>
            <a:r>
              <a:rPr lang="en-US" b="1" dirty="0" smtClean="0"/>
              <a:t>Action Item 1: </a:t>
            </a:r>
            <a:r>
              <a:rPr lang="en-US" dirty="0"/>
              <a:t>Management </a:t>
            </a:r>
            <a:r>
              <a:rPr lang="en-US" dirty="0" smtClean="0"/>
              <a:t>Leadership</a:t>
            </a:r>
            <a:endParaRPr lang="en-US" dirty="0"/>
          </a:p>
          <a:p>
            <a:pPr marL="0" indent="0">
              <a:buNone/>
            </a:pPr>
            <a:r>
              <a:rPr lang="en-US" dirty="0" smtClean="0"/>
              <a:t>	</a:t>
            </a:r>
            <a:endParaRPr lang="en-US" dirty="0"/>
          </a:p>
        </p:txBody>
      </p:sp>
      <p:sp>
        <p:nvSpPr>
          <p:cNvPr id="7" name="TextBox 6"/>
          <p:cNvSpPr txBox="1"/>
          <p:nvPr/>
        </p:nvSpPr>
        <p:spPr>
          <a:xfrm>
            <a:off x="647700" y="2171700"/>
            <a:ext cx="7848600" cy="3847207"/>
          </a:xfrm>
          <a:prstGeom prst="rect">
            <a:avLst/>
          </a:prstGeom>
          <a:solidFill>
            <a:srgbClr val="002060"/>
          </a:solidFill>
          <a:ln>
            <a:solidFill>
              <a:srgbClr val="0070C0"/>
            </a:solidFill>
          </a:ln>
        </p:spPr>
        <p:txBody>
          <a:bodyPr wrap="square" rtlCol="0">
            <a:spAutoFit/>
          </a:bodyPr>
          <a:lstStyle/>
          <a:p>
            <a:pPr lvl="0"/>
            <a:r>
              <a:rPr lang="en-US" sz="2400" b="1" dirty="0">
                <a:solidFill>
                  <a:prstClr val="white"/>
                </a:solidFill>
                <a:latin typeface="Tahoma" panose="020B0604030504040204" pitchFamily="34" charset="0"/>
                <a:ea typeface="Tahoma" panose="020B0604030504040204" pitchFamily="34" charset="0"/>
                <a:cs typeface="Tahoma" panose="020B0604030504040204" pitchFamily="34" charset="0"/>
              </a:rPr>
              <a:t>How to accomplish it: </a:t>
            </a:r>
          </a:p>
          <a:p>
            <a:pPr lvl="0"/>
            <a:endParaRPr lang="en-US" sz="1200" b="1" dirty="0">
              <a:solidFill>
                <a:prstClr val="white"/>
              </a:solidFill>
              <a:latin typeface="Tahoma" panose="020B0604030504040204" pitchFamily="34" charset="0"/>
              <a:ea typeface="Tahoma" panose="020B0604030504040204" pitchFamily="34" charset="0"/>
              <a:cs typeface="Tahoma" panose="020B0604030504040204" pitchFamily="34" charset="0"/>
            </a:endParaRPr>
          </a:p>
          <a:p>
            <a:pPr marL="285750" lvl="0" indent="-285750">
              <a:buFont typeface="Arial" panose="020B0604020202020204" pitchFamily="34" charset="0"/>
              <a:buChar char="•"/>
            </a:pPr>
            <a:r>
              <a:rPr lang="en-US" sz="2400" dirty="0">
                <a:solidFill>
                  <a:prstClr val="white"/>
                </a:solidFill>
                <a:latin typeface="Tahoma" panose="020B0604030504040204" pitchFamily="34" charset="0"/>
                <a:ea typeface="Tahoma" panose="020B0604030504040204" pitchFamily="34" charset="0"/>
                <a:cs typeface="Tahoma" panose="020B0604030504040204" pitchFamily="34" charset="0"/>
              </a:rPr>
              <a:t>Provide a copy of the safety and health policy to all contractors</a:t>
            </a:r>
          </a:p>
          <a:p>
            <a:pPr marL="285750" lvl="0" indent="-285750">
              <a:buFont typeface="Arial" panose="020B0604020202020204" pitchFamily="34" charset="0"/>
              <a:buChar char="•"/>
            </a:pPr>
            <a:endParaRPr lang="en-US" sz="1200" dirty="0">
              <a:solidFill>
                <a:prstClr val="white"/>
              </a:solidFill>
              <a:latin typeface="Tahoma" panose="020B0604030504040204" pitchFamily="34" charset="0"/>
              <a:ea typeface="Tahoma" panose="020B0604030504040204" pitchFamily="34" charset="0"/>
              <a:cs typeface="Tahoma" panose="020B0604030504040204" pitchFamily="34" charset="0"/>
            </a:endParaRPr>
          </a:p>
          <a:p>
            <a:pPr marL="285750" lvl="0" indent="-285750">
              <a:buFont typeface="Arial" panose="020B0604020202020204" pitchFamily="34" charset="0"/>
              <a:buChar char="•"/>
            </a:pPr>
            <a:r>
              <a:rPr lang="en-US" sz="2400" dirty="0">
                <a:solidFill>
                  <a:prstClr val="white"/>
                </a:solidFill>
                <a:latin typeface="Tahoma" panose="020B0604030504040204" pitchFamily="34" charset="0"/>
                <a:ea typeface="Tahoma" panose="020B0604030504040204" pitchFamily="34" charset="0"/>
                <a:cs typeface="Tahoma" panose="020B0604030504040204" pitchFamily="34" charset="0"/>
              </a:rPr>
              <a:t>Before beginning on-site </a:t>
            </a:r>
            <a:r>
              <a:rPr lang="en-US" sz="2400" dirty="0" smtClean="0">
                <a:solidFill>
                  <a:prstClr val="white"/>
                </a:solidFill>
                <a:latin typeface="Tahoma" panose="020B0604030504040204" pitchFamily="34" charset="0"/>
                <a:ea typeface="Tahoma" panose="020B0604030504040204" pitchFamily="34" charset="0"/>
                <a:cs typeface="Tahoma" panose="020B0604030504040204" pitchFamily="34" charset="0"/>
              </a:rPr>
              <a:t>work, </a:t>
            </a:r>
            <a:r>
              <a:rPr lang="en-US" sz="2400" dirty="0">
                <a:solidFill>
                  <a:prstClr val="white"/>
                </a:solidFill>
                <a:latin typeface="Tahoma" panose="020B0604030504040204" pitchFamily="34" charset="0"/>
                <a:ea typeface="Tahoma" panose="020B0604030504040204" pitchFamily="34" charset="0"/>
                <a:cs typeface="Tahoma" panose="020B0604030504040204" pitchFamily="34" charset="0"/>
              </a:rPr>
              <a:t>clarify each employer’s responsibilities and obligations, such as; </a:t>
            </a:r>
          </a:p>
          <a:p>
            <a:pPr marL="742950" lvl="1" indent="-285750">
              <a:buFont typeface="Arial" panose="020B0604020202020204" pitchFamily="34" charset="0"/>
              <a:buChar char="•"/>
            </a:pPr>
            <a:r>
              <a:rPr lang="en-US" sz="2000" dirty="0">
                <a:solidFill>
                  <a:prstClr val="white"/>
                </a:solidFill>
                <a:latin typeface="Tahoma" panose="020B0604030504040204" pitchFamily="34" charset="0"/>
                <a:ea typeface="Tahoma" panose="020B0604030504040204" pitchFamily="34" charset="0"/>
                <a:cs typeface="Tahoma" panose="020B0604030504040204" pitchFamily="34" charset="0"/>
              </a:rPr>
              <a:t>Providing training</a:t>
            </a:r>
          </a:p>
          <a:p>
            <a:pPr marL="742950" lvl="1" indent="-285750">
              <a:buFont typeface="Arial" panose="020B0604020202020204" pitchFamily="34" charset="0"/>
              <a:buChar char="•"/>
            </a:pPr>
            <a:r>
              <a:rPr lang="en-US" sz="2000" dirty="0">
                <a:solidFill>
                  <a:prstClr val="white"/>
                </a:solidFill>
                <a:latin typeface="Tahoma" panose="020B0604030504040204" pitchFamily="34" charset="0"/>
                <a:ea typeface="Tahoma" panose="020B0604030504040204" pitchFamily="34" charset="0"/>
                <a:cs typeface="Tahoma" panose="020B0604030504040204" pitchFamily="34" charset="0"/>
              </a:rPr>
              <a:t>Selecting, providing and maintaining PPE</a:t>
            </a:r>
          </a:p>
          <a:p>
            <a:pPr marL="742950" lvl="1" indent="-285750">
              <a:buFont typeface="Arial" panose="020B0604020202020204" pitchFamily="34" charset="0"/>
              <a:buChar char="•"/>
            </a:pPr>
            <a:r>
              <a:rPr lang="en-US" sz="2000" dirty="0">
                <a:solidFill>
                  <a:prstClr val="white"/>
                </a:solidFill>
                <a:latin typeface="Tahoma" panose="020B0604030504040204" pitchFamily="34" charset="0"/>
                <a:ea typeface="Tahoma" panose="020B0604030504040204" pitchFamily="34" charset="0"/>
                <a:cs typeface="Tahoma" panose="020B0604030504040204" pitchFamily="34" charset="0"/>
              </a:rPr>
              <a:t>Recording and reporting any injuries or illnesses</a:t>
            </a:r>
          </a:p>
          <a:p>
            <a:pPr marL="742950" lvl="1" indent="-285750">
              <a:buFont typeface="Arial" panose="020B0604020202020204" pitchFamily="34" charset="0"/>
              <a:buChar char="•"/>
            </a:pPr>
            <a:r>
              <a:rPr lang="en-US" sz="2000" dirty="0">
                <a:solidFill>
                  <a:prstClr val="white"/>
                </a:solidFill>
                <a:latin typeface="Tahoma" panose="020B0604030504040204" pitchFamily="34" charset="0"/>
                <a:ea typeface="Tahoma" panose="020B0604030504040204" pitchFamily="34" charset="0"/>
                <a:cs typeface="Tahoma" panose="020B0604030504040204" pitchFamily="34" charset="0"/>
              </a:rPr>
              <a:t>Procedures for communication between host employer and all contractors</a:t>
            </a:r>
          </a:p>
        </p:txBody>
      </p:sp>
      <p:sp>
        <p:nvSpPr>
          <p:cNvPr id="5" name="Title 1"/>
          <p:cNvSpPr>
            <a:spLocks noGrp="1"/>
          </p:cNvSpPr>
          <p:nvPr>
            <p:ph type="title"/>
          </p:nvPr>
        </p:nvSpPr>
        <p:spPr>
          <a:xfrm>
            <a:off x="152400" y="152400"/>
            <a:ext cx="8991600" cy="838200"/>
          </a:xfrm>
        </p:spPr>
        <p:txBody>
          <a:bodyPr/>
          <a:lstStyle/>
          <a:p>
            <a:r>
              <a:rPr lang="en-US" sz="3600" dirty="0" smtClean="0"/>
              <a:t>Elements of Safety </a:t>
            </a:r>
            <a:r>
              <a:rPr lang="en-US" sz="3600" dirty="0"/>
              <a:t>&amp;</a:t>
            </a:r>
            <a:r>
              <a:rPr lang="en-US" sz="3600" dirty="0" smtClean="0"/>
              <a:t> Health Programs</a:t>
            </a:r>
            <a:endParaRPr lang="en-US" sz="3600" dirty="0"/>
          </a:p>
        </p:txBody>
      </p:sp>
    </p:spTree>
    <p:extLst>
      <p:ext uri="{BB962C8B-B14F-4D97-AF65-F5344CB8AC3E}">
        <p14:creationId xmlns:p14="http://schemas.microsoft.com/office/powerpoint/2010/main" val="2857607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81100" y="1202317"/>
            <a:ext cx="6781800" cy="1557766"/>
          </a:xfrm>
        </p:spPr>
        <p:txBody>
          <a:bodyPr/>
          <a:lstStyle/>
          <a:p>
            <a:pPr marL="0" indent="0">
              <a:buNone/>
            </a:pPr>
            <a:r>
              <a:rPr lang="en-US" sz="3200" b="1" dirty="0"/>
              <a:t>Multi-Employer Worksites </a:t>
            </a:r>
            <a:r>
              <a:rPr lang="en-US" dirty="0" smtClean="0"/>
              <a:t>	</a:t>
            </a:r>
          </a:p>
          <a:p>
            <a:r>
              <a:rPr lang="en-US" b="1" dirty="0" smtClean="0"/>
              <a:t>Action Item 2: </a:t>
            </a:r>
            <a:r>
              <a:rPr lang="en-US" dirty="0"/>
              <a:t>Worker </a:t>
            </a:r>
            <a:r>
              <a:rPr lang="en-US" dirty="0" smtClean="0"/>
              <a:t>Participation</a:t>
            </a:r>
            <a:endParaRPr lang="en-US" dirty="0"/>
          </a:p>
          <a:p>
            <a:pPr marL="0" indent="0">
              <a:buNone/>
            </a:pPr>
            <a:r>
              <a:rPr lang="en-US" dirty="0" smtClean="0"/>
              <a:t>	</a:t>
            </a:r>
            <a:endParaRPr lang="en-US" dirty="0"/>
          </a:p>
        </p:txBody>
      </p:sp>
      <p:sp>
        <p:nvSpPr>
          <p:cNvPr id="7" name="TextBox 6"/>
          <p:cNvSpPr txBox="1"/>
          <p:nvPr/>
        </p:nvSpPr>
        <p:spPr>
          <a:xfrm>
            <a:off x="1181100" y="2760083"/>
            <a:ext cx="6781800" cy="1938992"/>
          </a:xfrm>
          <a:prstGeom prst="rect">
            <a:avLst/>
          </a:prstGeom>
          <a:solidFill>
            <a:srgbClr val="002060"/>
          </a:solidFill>
          <a:ln>
            <a:solidFill>
              <a:srgbClr val="0070C0"/>
            </a:solidFill>
          </a:ln>
        </p:spPr>
        <p:txBody>
          <a:bodyPr wrap="square" rtlCol="0">
            <a:spAutoFit/>
          </a:bodyPr>
          <a:lstStyle/>
          <a:p>
            <a:pPr lvl="0"/>
            <a:r>
              <a:rPr lang="en-US" sz="2400" b="1" dirty="0">
                <a:solidFill>
                  <a:prstClr val="white"/>
                </a:solidFill>
                <a:latin typeface="Tahoma" panose="020B0604030504040204" pitchFamily="34" charset="0"/>
                <a:ea typeface="Tahoma" panose="020B0604030504040204" pitchFamily="34" charset="0"/>
                <a:cs typeface="Tahoma" panose="020B0604030504040204" pitchFamily="34" charset="0"/>
              </a:rPr>
              <a:t>How to accomplish it: </a:t>
            </a:r>
            <a:endParaRPr lang="en-US" sz="2400" b="1" dirty="0" smtClean="0">
              <a:solidFill>
                <a:prstClr val="white"/>
              </a:solidFill>
              <a:latin typeface="Tahoma" panose="020B0604030504040204" pitchFamily="34" charset="0"/>
              <a:ea typeface="Tahoma" panose="020B0604030504040204" pitchFamily="34" charset="0"/>
              <a:cs typeface="Tahoma" panose="020B0604030504040204" pitchFamily="34" charset="0"/>
            </a:endParaRPr>
          </a:p>
          <a:p>
            <a:pPr lvl="0"/>
            <a:endParaRPr lang="en-US" sz="1200" b="1" dirty="0">
              <a:solidFill>
                <a:prstClr val="white"/>
              </a:solidFill>
              <a:latin typeface="Tahoma" panose="020B0604030504040204" pitchFamily="34" charset="0"/>
              <a:ea typeface="Tahoma" panose="020B0604030504040204" pitchFamily="34" charset="0"/>
              <a:cs typeface="Tahoma" panose="020B0604030504040204" pitchFamily="34" charset="0"/>
            </a:endParaRPr>
          </a:p>
          <a:p>
            <a:pPr marL="285750" lvl="0" indent="-285750">
              <a:buFont typeface="Arial" panose="020B0604020202020204" pitchFamily="34" charset="0"/>
              <a:buChar char="•"/>
            </a:pPr>
            <a:r>
              <a:rPr lang="en-US" sz="2400" dirty="0">
                <a:solidFill>
                  <a:prstClr val="white"/>
                </a:solidFill>
                <a:latin typeface="Tahoma" panose="020B0604030504040204" pitchFamily="34" charset="0"/>
                <a:ea typeface="Tahoma" panose="020B0604030504040204" pitchFamily="34" charset="0"/>
                <a:cs typeface="Tahoma" panose="020B0604030504040204" pitchFamily="34" charset="0"/>
              </a:rPr>
              <a:t>Encourage employees to raise safety concerns </a:t>
            </a:r>
          </a:p>
          <a:p>
            <a:pPr marL="285750" lvl="0" indent="-285750">
              <a:buFont typeface="Arial" panose="020B0604020202020204" pitchFamily="34" charset="0"/>
              <a:buChar char="•"/>
            </a:pPr>
            <a:endParaRPr lang="en-US" sz="1200" dirty="0">
              <a:solidFill>
                <a:prstClr val="white"/>
              </a:solidFill>
              <a:latin typeface="Tahoma" panose="020B0604030504040204" pitchFamily="34" charset="0"/>
              <a:ea typeface="Tahoma" panose="020B0604030504040204" pitchFamily="34" charset="0"/>
              <a:cs typeface="Tahoma" panose="020B0604030504040204" pitchFamily="34" charset="0"/>
            </a:endParaRPr>
          </a:p>
          <a:p>
            <a:pPr marL="285750" lvl="0" indent="-285750">
              <a:buFont typeface="Arial" panose="020B0604020202020204" pitchFamily="34" charset="0"/>
              <a:buChar char="•"/>
            </a:pPr>
            <a:r>
              <a:rPr lang="en-US" sz="2400" dirty="0">
                <a:solidFill>
                  <a:prstClr val="white"/>
                </a:solidFill>
                <a:latin typeface="Tahoma" panose="020B0604030504040204" pitchFamily="34" charset="0"/>
                <a:ea typeface="Tahoma" panose="020B0604030504040204" pitchFamily="34" charset="0"/>
                <a:cs typeface="Tahoma" panose="020B0604030504040204" pitchFamily="34" charset="0"/>
              </a:rPr>
              <a:t>Identify and remove any obstacles to their participation in a program or reporting </a:t>
            </a:r>
          </a:p>
        </p:txBody>
      </p:sp>
      <p:sp>
        <p:nvSpPr>
          <p:cNvPr id="5" name="Title 1"/>
          <p:cNvSpPr>
            <a:spLocks noGrp="1"/>
          </p:cNvSpPr>
          <p:nvPr>
            <p:ph type="title"/>
          </p:nvPr>
        </p:nvSpPr>
        <p:spPr>
          <a:xfrm>
            <a:off x="152400" y="152400"/>
            <a:ext cx="8991600" cy="838200"/>
          </a:xfrm>
        </p:spPr>
        <p:txBody>
          <a:bodyPr/>
          <a:lstStyle/>
          <a:p>
            <a:r>
              <a:rPr lang="en-US" sz="3600" dirty="0" smtClean="0"/>
              <a:t>Elements of Safety </a:t>
            </a:r>
            <a:r>
              <a:rPr lang="en-US" sz="3600" dirty="0"/>
              <a:t>&amp;</a:t>
            </a:r>
            <a:r>
              <a:rPr lang="en-US" sz="3600" dirty="0" smtClean="0"/>
              <a:t> Health Programs</a:t>
            </a:r>
            <a:endParaRPr lang="en-US" sz="3600" dirty="0"/>
          </a:p>
        </p:txBody>
      </p:sp>
    </p:spTree>
    <p:extLst>
      <p:ext uri="{BB962C8B-B14F-4D97-AF65-F5344CB8AC3E}">
        <p14:creationId xmlns:p14="http://schemas.microsoft.com/office/powerpoint/2010/main" val="4292802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81100" y="1202317"/>
            <a:ext cx="6781800" cy="1557766"/>
          </a:xfrm>
        </p:spPr>
        <p:txBody>
          <a:bodyPr/>
          <a:lstStyle/>
          <a:p>
            <a:pPr marL="0" indent="0">
              <a:buNone/>
            </a:pPr>
            <a:r>
              <a:rPr lang="en-US" sz="3200" b="1" dirty="0"/>
              <a:t>Multi-Employer Worksites </a:t>
            </a:r>
            <a:r>
              <a:rPr lang="en-US" dirty="0" smtClean="0"/>
              <a:t>	</a:t>
            </a:r>
          </a:p>
          <a:p>
            <a:r>
              <a:rPr lang="en-US" b="1" dirty="0" smtClean="0"/>
              <a:t>Action Item 3: </a:t>
            </a:r>
            <a:r>
              <a:rPr lang="en-US" dirty="0"/>
              <a:t>Hazard Identification and </a:t>
            </a:r>
            <a:r>
              <a:rPr lang="en-US" dirty="0" smtClean="0"/>
              <a:t>Assessment</a:t>
            </a:r>
            <a:endParaRPr lang="en-US" dirty="0"/>
          </a:p>
          <a:p>
            <a:pPr marL="0" indent="0">
              <a:buNone/>
            </a:pPr>
            <a:r>
              <a:rPr lang="en-US" dirty="0" smtClean="0"/>
              <a:t>	</a:t>
            </a:r>
            <a:endParaRPr lang="en-US" dirty="0"/>
          </a:p>
        </p:txBody>
      </p:sp>
      <p:sp>
        <p:nvSpPr>
          <p:cNvPr id="7" name="TextBox 6"/>
          <p:cNvSpPr txBox="1"/>
          <p:nvPr/>
        </p:nvSpPr>
        <p:spPr>
          <a:xfrm>
            <a:off x="1181100" y="2933587"/>
            <a:ext cx="6781800" cy="2308324"/>
          </a:xfrm>
          <a:prstGeom prst="rect">
            <a:avLst/>
          </a:prstGeom>
          <a:solidFill>
            <a:srgbClr val="002060"/>
          </a:solidFill>
          <a:ln>
            <a:solidFill>
              <a:srgbClr val="0070C0"/>
            </a:solidFill>
          </a:ln>
        </p:spPr>
        <p:txBody>
          <a:bodyPr wrap="square" rtlCol="0">
            <a:spAutoFit/>
          </a:bodyPr>
          <a:lstStyle/>
          <a:p>
            <a:r>
              <a:rPr lang="en-US" sz="2400" b="1" dirty="0">
                <a:solidFill>
                  <a:prstClr val="white"/>
                </a:solidFill>
                <a:latin typeface="Tahoma" panose="020B0604030504040204" pitchFamily="34" charset="0"/>
                <a:ea typeface="Tahoma" panose="020B0604030504040204" pitchFamily="34" charset="0"/>
                <a:cs typeface="Tahoma" panose="020B0604030504040204" pitchFamily="34" charset="0"/>
              </a:rPr>
              <a:t>How to accomplish it: </a:t>
            </a:r>
            <a:endParaRPr lang="en-US" sz="2400" b="1" dirty="0" smtClean="0">
              <a:solidFill>
                <a:prstClr val="white"/>
              </a:solidFill>
              <a:latin typeface="Tahoma" panose="020B0604030504040204" pitchFamily="34" charset="0"/>
              <a:ea typeface="Tahoma" panose="020B0604030504040204" pitchFamily="34" charset="0"/>
              <a:cs typeface="Tahoma" panose="020B0604030504040204" pitchFamily="34" charset="0"/>
            </a:endParaRPr>
          </a:p>
          <a:p>
            <a:endParaRPr lang="en-US" sz="1200" b="1" dirty="0">
              <a:solidFill>
                <a:prstClr val="white"/>
              </a:solidFill>
              <a:latin typeface="Tahoma" panose="020B0604030504040204" pitchFamily="34" charset="0"/>
              <a:ea typeface="Tahoma" panose="020B0604030504040204" pitchFamily="34" charset="0"/>
              <a:cs typeface="Tahoma" panose="020B0604030504040204" pitchFamily="34" charset="0"/>
            </a:endParaRPr>
          </a:p>
          <a:p>
            <a:pPr marL="285750" lvl="0" indent="-285750">
              <a:buFont typeface="Arial" panose="020B0604020202020204" pitchFamily="34" charset="0"/>
              <a:buChar char="•"/>
            </a:pPr>
            <a:r>
              <a:rPr lang="en-US" sz="2400" dirty="0">
                <a:solidFill>
                  <a:prstClr val="white"/>
                </a:solidFill>
                <a:latin typeface="Tahoma" panose="020B0604030504040204" pitchFamily="34" charset="0"/>
                <a:ea typeface="Tahoma" panose="020B0604030504040204" pitchFamily="34" charset="0"/>
                <a:cs typeface="Tahoma" panose="020B0604030504040204" pitchFamily="34" charset="0"/>
              </a:rPr>
              <a:t>Host employer performs a worksite hazard assessment and shares the results</a:t>
            </a:r>
          </a:p>
          <a:p>
            <a:pPr marL="285750" lvl="0" indent="-285750">
              <a:buFont typeface="Arial" panose="020B0604020202020204" pitchFamily="34" charset="0"/>
              <a:buChar char="•"/>
            </a:pPr>
            <a:endParaRPr lang="en-US" sz="1200" dirty="0">
              <a:solidFill>
                <a:prstClr val="white"/>
              </a:solidFill>
              <a:latin typeface="Tahoma" panose="020B0604030504040204" pitchFamily="34" charset="0"/>
              <a:ea typeface="Tahoma" panose="020B0604030504040204" pitchFamily="34" charset="0"/>
              <a:cs typeface="Tahoma" panose="020B0604030504040204" pitchFamily="34" charset="0"/>
            </a:endParaRPr>
          </a:p>
          <a:p>
            <a:pPr marL="285750" lvl="0" indent="-285750">
              <a:buFont typeface="Arial" panose="020B0604020202020204" pitchFamily="34" charset="0"/>
              <a:buChar char="•"/>
            </a:pPr>
            <a:r>
              <a:rPr lang="en-US" sz="2400" dirty="0">
                <a:solidFill>
                  <a:prstClr val="white"/>
                </a:solidFill>
                <a:latin typeface="Tahoma" panose="020B0604030504040204" pitchFamily="34" charset="0"/>
                <a:ea typeface="Tahoma" panose="020B0604030504040204" pitchFamily="34" charset="0"/>
                <a:cs typeface="Tahoma" panose="020B0604030504040204" pitchFamily="34" charset="0"/>
              </a:rPr>
              <a:t>Contractors perform pre-job hazard assessments of the work they will perform</a:t>
            </a:r>
          </a:p>
        </p:txBody>
      </p:sp>
      <p:sp>
        <p:nvSpPr>
          <p:cNvPr id="5" name="Title 1"/>
          <p:cNvSpPr>
            <a:spLocks noGrp="1"/>
          </p:cNvSpPr>
          <p:nvPr>
            <p:ph type="title"/>
          </p:nvPr>
        </p:nvSpPr>
        <p:spPr>
          <a:xfrm>
            <a:off x="152400" y="152400"/>
            <a:ext cx="8991600" cy="838200"/>
          </a:xfrm>
        </p:spPr>
        <p:txBody>
          <a:bodyPr/>
          <a:lstStyle/>
          <a:p>
            <a:r>
              <a:rPr lang="en-US" sz="3600" dirty="0" smtClean="0"/>
              <a:t>Elements of Safety </a:t>
            </a:r>
            <a:r>
              <a:rPr lang="en-US" sz="3600" dirty="0"/>
              <a:t>&amp;</a:t>
            </a:r>
            <a:r>
              <a:rPr lang="en-US" sz="3600" dirty="0" smtClean="0"/>
              <a:t> Health Programs</a:t>
            </a:r>
            <a:endParaRPr lang="en-US" sz="3600" dirty="0"/>
          </a:p>
        </p:txBody>
      </p:sp>
    </p:spTree>
    <p:extLst>
      <p:ext uri="{BB962C8B-B14F-4D97-AF65-F5344CB8AC3E}">
        <p14:creationId xmlns:p14="http://schemas.microsoft.com/office/powerpoint/2010/main" val="2222725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81100" y="1202317"/>
            <a:ext cx="6781800" cy="1557766"/>
          </a:xfrm>
        </p:spPr>
        <p:txBody>
          <a:bodyPr/>
          <a:lstStyle/>
          <a:p>
            <a:pPr marL="0" indent="0">
              <a:buNone/>
            </a:pPr>
            <a:r>
              <a:rPr lang="en-US" sz="3200" b="1" dirty="0"/>
              <a:t>Multi-Employer Worksites </a:t>
            </a:r>
            <a:r>
              <a:rPr lang="en-US" dirty="0" smtClean="0"/>
              <a:t>	</a:t>
            </a:r>
          </a:p>
          <a:p>
            <a:r>
              <a:rPr lang="en-US" b="1" dirty="0" smtClean="0"/>
              <a:t>Action Item 4: </a:t>
            </a:r>
            <a:r>
              <a:rPr lang="en-US" dirty="0"/>
              <a:t>Hazard Prevention and </a:t>
            </a:r>
            <a:r>
              <a:rPr lang="en-US" dirty="0" smtClean="0"/>
              <a:t>Control</a:t>
            </a:r>
            <a:endParaRPr lang="en-US" dirty="0"/>
          </a:p>
          <a:p>
            <a:pPr marL="0" indent="0">
              <a:buNone/>
            </a:pPr>
            <a:r>
              <a:rPr lang="en-US" dirty="0" smtClean="0"/>
              <a:t>	</a:t>
            </a:r>
            <a:endParaRPr lang="en-US" dirty="0"/>
          </a:p>
        </p:txBody>
      </p:sp>
      <p:sp>
        <p:nvSpPr>
          <p:cNvPr id="7" name="TextBox 6"/>
          <p:cNvSpPr txBox="1"/>
          <p:nvPr/>
        </p:nvSpPr>
        <p:spPr>
          <a:xfrm>
            <a:off x="1181100" y="2933587"/>
            <a:ext cx="6781800" cy="2123658"/>
          </a:xfrm>
          <a:prstGeom prst="rect">
            <a:avLst/>
          </a:prstGeom>
          <a:solidFill>
            <a:srgbClr val="002060"/>
          </a:solidFill>
          <a:ln>
            <a:solidFill>
              <a:srgbClr val="0070C0"/>
            </a:solidFill>
          </a:ln>
        </p:spPr>
        <p:txBody>
          <a:bodyPr wrap="square" rtlCol="0">
            <a:spAutoFit/>
          </a:bodyPr>
          <a:lstStyle/>
          <a:p>
            <a:pPr lvl="0"/>
            <a:r>
              <a:rPr lang="en-US" sz="2400" b="1" dirty="0">
                <a:solidFill>
                  <a:prstClr val="white"/>
                </a:solidFill>
                <a:latin typeface="Tahoma" panose="020B0604030504040204" pitchFamily="34" charset="0"/>
                <a:ea typeface="Tahoma" panose="020B0604030504040204" pitchFamily="34" charset="0"/>
                <a:cs typeface="Tahoma" panose="020B0604030504040204" pitchFamily="34" charset="0"/>
              </a:rPr>
              <a:t>How to accomplish it: </a:t>
            </a:r>
            <a:endParaRPr lang="en-US" sz="2400" b="1" dirty="0" smtClean="0">
              <a:solidFill>
                <a:prstClr val="white"/>
              </a:solidFill>
              <a:latin typeface="Tahoma" panose="020B0604030504040204" pitchFamily="34" charset="0"/>
              <a:ea typeface="Tahoma" panose="020B0604030504040204" pitchFamily="34" charset="0"/>
              <a:cs typeface="Tahoma" panose="020B0604030504040204" pitchFamily="34" charset="0"/>
            </a:endParaRPr>
          </a:p>
          <a:p>
            <a:pPr lvl="0"/>
            <a:endParaRPr lang="en-US" sz="1200" b="1" dirty="0">
              <a:solidFill>
                <a:prstClr val="white"/>
              </a:solidFill>
              <a:latin typeface="Tahoma" panose="020B0604030504040204" pitchFamily="34" charset="0"/>
              <a:ea typeface="Tahoma" panose="020B0604030504040204" pitchFamily="34" charset="0"/>
              <a:cs typeface="Tahoma" panose="020B0604030504040204" pitchFamily="34" charset="0"/>
            </a:endParaRPr>
          </a:p>
          <a:p>
            <a:pPr marL="285750" lvl="0" indent="-285750">
              <a:buFont typeface="Arial" panose="020B0604020202020204" pitchFamily="34" charset="0"/>
              <a:buChar char="•"/>
            </a:pPr>
            <a:r>
              <a:rPr lang="en-US" sz="2400" dirty="0">
                <a:solidFill>
                  <a:prstClr val="white"/>
                </a:solidFill>
                <a:latin typeface="Tahoma" panose="020B0604030504040204" pitchFamily="34" charset="0"/>
                <a:ea typeface="Tahoma" panose="020B0604030504040204" pitchFamily="34" charset="0"/>
                <a:cs typeface="Tahoma" panose="020B0604030504040204" pitchFamily="34" charset="0"/>
              </a:rPr>
              <a:t>Before beginning work, the host employer gives contractors information about programs and procedures to control workers’ exposure to hazards</a:t>
            </a:r>
          </a:p>
        </p:txBody>
      </p:sp>
      <p:sp>
        <p:nvSpPr>
          <p:cNvPr id="5" name="Title 1"/>
          <p:cNvSpPr>
            <a:spLocks noGrp="1"/>
          </p:cNvSpPr>
          <p:nvPr>
            <p:ph type="title"/>
          </p:nvPr>
        </p:nvSpPr>
        <p:spPr>
          <a:xfrm>
            <a:off x="152400" y="152400"/>
            <a:ext cx="8991600" cy="838200"/>
          </a:xfrm>
        </p:spPr>
        <p:txBody>
          <a:bodyPr/>
          <a:lstStyle/>
          <a:p>
            <a:r>
              <a:rPr lang="en-US" sz="3600" dirty="0" smtClean="0"/>
              <a:t>Elements of Safety </a:t>
            </a:r>
            <a:r>
              <a:rPr lang="en-US" sz="3600" dirty="0"/>
              <a:t>&amp;</a:t>
            </a:r>
            <a:r>
              <a:rPr lang="en-US" sz="3600" dirty="0" smtClean="0"/>
              <a:t> Health Programs</a:t>
            </a:r>
            <a:endParaRPr lang="en-US" sz="3600" dirty="0"/>
          </a:p>
        </p:txBody>
      </p:sp>
    </p:spTree>
    <p:extLst>
      <p:ext uri="{BB962C8B-B14F-4D97-AF65-F5344CB8AC3E}">
        <p14:creationId xmlns:p14="http://schemas.microsoft.com/office/powerpoint/2010/main" val="3696542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81100" y="1202317"/>
            <a:ext cx="6972300" cy="1557766"/>
          </a:xfrm>
        </p:spPr>
        <p:txBody>
          <a:bodyPr/>
          <a:lstStyle/>
          <a:p>
            <a:pPr marL="0" indent="0">
              <a:buNone/>
            </a:pPr>
            <a:r>
              <a:rPr lang="en-US" sz="3200" b="1" dirty="0"/>
              <a:t>Multi-Employer Worksites </a:t>
            </a:r>
            <a:r>
              <a:rPr lang="en-US" dirty="0" smtClean="0"/>
              <a:t>	</a:t>
            </a:r>
          </a:p>
          <a:p>
            <a:r>
              <a:rPr lang="en-US" b="1" dirty="0" smtClean="0"/>
              <a:t>Action Item 5: </a:t>
            </a:r>
            <a:r>
              <a:rPr lang="en-US" dirty="0"/>
              <a:t>Education and </a:t>
            </a:r>
            <a:r>
              <a:rPr lang="en-US" dirty="0" smtClean="0"/>
              <a:t>Training</a:t>
            </a:r>
            <a:endParaRPr lang="en-US" dirty="0"/>
          </a:p>
          <a:p>
            <a:pPr marL="0" indent="0">
              <a:buNone/>
            </a:pPr>
            <a:r>
              <a:rPr lang="en-US" dirty="0" smtClean="0"/>
              <a:t>	</a:t>
            </a:r>
            <a:endParaRPr lang="en-US" dirty="0"/>
          </a:p>
        </p:txBody>
      </p:sp>
      <p:sp>
        <p:nvSpPr>
          <p:cNvPr id="7" name="TextBox 6"/>
          <p:cNvSpPr txBox="1"/>
          <p:nvPr/>
        </p:nvSpPr>
        <p:spPr>
          <a:xfrm>
            <a:off x="1181100" y="2590800"/>
            <a:ext cx="6667500" cy="3046988"/>
          </a:xfrm>
          <a:prstGeom prst="rect">
            <a:avLst/>
          </a:prstGeom>
          <a:solidFill>
            <a:srgbClr val="002060"/>
          </a:solidFill>
          <a:ln>
            <a:solidFill>
              <a:srgbClr val="0070C0"/>
            </a:solidFill>
          </a:ln>
        </p:spPr>
        <p:txBody>
          <a:bodyPr wrap="square" rtlCol="0">
            <a:spAutoFit/>
          </a:bodyPr>
          <a:lstStyle/>
          <a:p>
            <a:pPr lvl="0"/>
            <a:r>
              <a:rPr lang="en-US" sz="2400" b="1" dirty="0">
                <a:solidFill>
                  <a:prstClr val="white"/>
                </a:solidFill>
                <a:latin typeface="Tahoma" panose="020B0604030504040204" pitchFamily="34" charset="0"/>
                <a:ea typeface="Tahoma" panose="020B0604030504040204" pitchFamily="34" charset="0"/>
                <a:cs typeface="Tahoma" panose="020B0604030504040204" pitchFamily="34" charset="0"/>
              </a:rPr>
              <a:t>How to accomplish it</a:t>
            </a:r>
            <a:r>
              <a:rPr lang="en-US" sz="2400" b="1" dirty="0" smtClean="0">
                <a:solidFill>
                  <a:prstClr val="white"/>
                </a:solidFill>
                <a:latin typeface="Tahoma" panose="020B0604030504040204" pitchFamily="34" charset="0"/>
                <a:ea typeface="Tahoma" panose="020B0604030504040204" pitchFamily="34" charset="0"/>
                <a:cs typeface="Tahoma" panose="020B0604030504040204" pitchFamily="34" charset="0"/>
              </a:rPr>
              <a:t>:</a:t>
            </a:r>
          </a:p>
          <a:p>
            <a:pPr lvl="0"/>
            <a:endParaRPr lang="en-US" sz="1200" b="1" dirty="0">
              <a:solidFill>
                <a:prstClr val="white"/>
              </a:solidFill>
              <a:latin typeface="Tahoma" panose="020B0604030504040204" pitchFamily="34" charset="0"/>
              <a:ea typeface="Tahoma" panose="020B0604030504040204" pitchFamily="34" charset="0"/>
              <a:cs typeface="Tahoma" panose="020B0604030504040204" pitchFamily="34" charset="0"/>
            </a:endParaRPr>
          </a:p>
          <a:p>
            <a:pPr marL="285750" lvl="0" indent="-285750">
              <a:buFont typeface="Arial" panose="020B0604020202020204" pitchFamily="34" charset="0"/>
              <a:buChar char="•"/>
            </a:pPr>
            <a:r>
              <a:rPr lang="en-US" sz="2400" dirty="0">
                <a:solidFill>
                  <a:prstClr val="white"/>
                </a:solidFill>
                <a:latin typeface="Tahoma" panose="020B0604030504040204" pitchFamily="34" charset="0"/>
                <a:ea typeface="Tahoma" panose="020B0604030504040204" pitchFamily="34" charset="0"/>
                <a:cs typeface="Tahoma" panose="020B0604030504040204" pitchFamily="34" charset="0"/>
              </a:rPr>
              <a:t>The host employer and contractor identify any qualifications and certifications required by the workers</a:t>
            </a:r>
          </a:p>
          <a:p>
            <a:pPr marL="285750" lvl="0" indent="-285750">
              <a:buFont typeface="Arial" panose="020B0604020202020204" pitchFamily="34" charset="0"/>
              <a:buChar char="•"/>
            </a:pPr>
            <a:endParaRPr lang="en-US" sz="1200" dirty="0">
              <a:solidFill>
                <a:prstClr val="white"/>
              </a:solidFill>
              <a:latin typeface="Tahoma" panose="020B0604030504040204" pitchFamily="34" charset="0"/>
              <a:ea typeface="Tahoma" panose="020B0604030504040204" pitchFamily="34" charset="0"/>
              <a:cs typeface="Tahoma" panose="020B0604030504040204" pitchFamily="34" charset="0"/>
            </a:endParaRPr>
          </a:p>
          <a:p>
            <a:pPr marL="285750" lvl="0" indent="-285750">
              <a:buFont typeface="Arial" panose="020B0604020202020204" pitchFamily="34" charset="0"/>
              <a:buChar char="•"/>
            </a:pPr>
            <a:r>
              <a:rPr lang="en-US" sz="2400" dirty="0">
                <a:solidFill>
                  <a:prstClr val="white"/>
                </a:solidFill>
                <a:latin typeface="Tahoma" panose="020B0604030504040204" pitchFamily="34" charset="0"/>
                <a:ea typeface="Tahoma" panose="020B0604030504040204" pitchFamily="34" charset="0"/>
                <a:cs typeface="Tahoma" panose="020B0604030504040204" pitchFamily="34" charset="0"/>
              </a:rPr>
              <a:t>Temporary and contract workers also receive appropriate hazard and standard specific training</a:t>
            </a:r>
          </a:p>
        </p:txBody>
      </p:sp>
      <p:sp>
        <p:nvSpPr>
          <p:cNvPr id="5" name="Title 1"/>
          <p:cNvSpPr>
            <a:spLocks noGrp="1"/>
          </p:cNvSpPr>
          <p:nvPr>
            <p:ph type="title"/>
          </p:nvPr>
        </p:nvSpPr>
        <p:spPr>
          <a:xfrm>
            <a:off x="152400" y="152400"/>
            <a:ext cx="8991600" cy="838200"/>
          </a:xfrm>
        </p:spPr>
        <p:txBody>
          <a:bodyPr/>
          <a:lstStyle/>
          <a:p>
            <a:r>
              <a:rPr lang="en-US" sz="3600" dirty="0" smtClean="0"/>
              <a:t>Elements of Safety </a:t>
            </a:r>
            <a:r>
              <a:rPr lang="en-US" sz="3600" dirty="0"/>
              <a:t>&amp;</a:t>
            </a:r>
            <a:r>
              <a:rPr lang="en-US" sz="3600" dirty="0" smtClean="0"/>
              <a:t> Health Programs</a:t>
            </a:r>
            <a:endParaRPr lang="en-US" sz="3600" dirty="0"/>
          </a:p>
        </p:txBody>
      </p:sp>
    </p:spTree>
    <p:extLst>
      <p:ext uri="{BB962C8B-B14F-4D97-AF65-F5344CB8AC3E}">
        <p14:creationId xmlns:p14="http://schemas.microsoft.com/office/powerpoint/2010/main" val="3812441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28650" y="1033034"/>
            <a:ext cx="7772400" cy="1557766"/>
          </a:xfrm>
        </p:spPr>
        <p:txBody>
          <a:bodyPr/>
          <a:lstStyle/>
          <a:p>
            <a:pPr marL="0" indent="0">
              <a:buNone/>
            </a:pPr>
            <a:r>
              <a:rPr lang="en-US" sz="3200" b="1" dirty="0"/>
              <a:t>Multi-Employer Worksites </a:t>
            </a:r>
            <a:r>
              <a:rPr lang="en-US" dirty="0" smtClean="0"/>
              <a:t>	</a:t>
            </a:r>
          </a:p>
          <a:p>
            <a:r>
              <a:rPr lang="en-US" b="1" dirty="0" smtClean="0"/>
              <a:t>Action Item 6: </a:t>
            </a:r>
            <a:r>
              <a:rPr lang="en-US" dirty="0"/>
              <a:t>Program Evaluation and </a:t>
            </a:r>
            <a:r>
              <a:rPr lang="en-US" dirty="0" smtClean="0"/>
              <a:t>Improvement</a:t>
            </a:r>
            <a:endParaRPr lang="en-US" dirty="0"/>
          </a:p>
          <a:p>
            <a:pPr marL="0" indent="0">
              <a:buNone/>
            </a:pPr>
            <a:r>
              <a:rPr lang="en-US" dirty="0" smtClean="0"/>
              <a:t>	</a:t>
            </a:r>
            <a:endParaRPr lang="en-US" dirty="0"/>
          </a:p>
        </p:txBody>
      </p:sp>
      <p:sp>
        <p:nvSpPr>
          <p:cNvPr id="7" name="TextBox 6"/>
          <p:cNvSpPr txBox="1"/>
          <p:nvPr/>
        </p:nvSpPr>
        <p:spPr>
          <a:xfrm>
            <a:off x="981075" y="2628900"/>
            <a:ext cx="7334250" cy="3016210"/>
          </a:xfrm>
          <a:prstGeom prst="rect">
            <a:avLst/>
          </a:prstGeom>
          <a:solidFill>
            <a:srgbClr val="002060"/>
          </a:solidFill>
          <a:ln>
            <a:solidFill>
              <a:srgbClr val="0070C0"/>
            </a:solidFill>
          </a:ln>
        </p:spPr>
        <p:txBody>
          <a:bodyPr wrap="square" rtlCol="0">
            <a:spAutoFit/>
          </a:bodyPr>
          <a:lstStyle/>
          <a:p>
            <a:pPr lvl="0"/>
            <a:r>
              <a:rPr lang="en-US" sz="2200" b="1" dirty="0">
                <a:solidFill>
                  <a:prstClr val="white"/>
                </a:solidFill>
                <a:latin typeface="Tahoma" panose="020B0604030504040204" pitchFamily="34" charset="0"/>
                <a:ea typeface="Tahoma" panose="020B0604030504040204" pitchFamily="34" charset="0"/>
                <a:cs typeface="Tahoma" panose="020B0604030504040204" pitchFamily="34" charset="0"/>
              </a:rPr>
              <a:t>How to accomplish it: </a:t>
            </a:r>
          </a:p>
          <a:p>
            <a:pPr lvl="0"/>
            <a:endParaRPr lang="en-US" sz="1200" b="1" dirty="0">
              <a:solidFill>
                <a:prstClr val="white"/>
              </a:solidFill>
              <a:latin typeface="Tahoma" panose="020B0604030504040204" pitchFamily="34" charset="0"/>
              <a:ea typeface="Tahoma" panose="020B0604030504040204" pitchFamily="34" charset="0"/>
              <a:cs typeface="Tahoma" panose="020B0604030504040204" pitchFamily="34" charset="0"/>
            </a:endParaRPr>
          </a:p>
          <a:p>
            <a:pPr marL="285750" lvl="0" indent="-285750">
              <a:buFont typeface="Arial" panose="020B0604020202020204" pitchFamily="34" charset="0"/>
              <a:buChar char="•"/>
            </a:pPr>
            <a:r>
              <a:rPr lang="en-US" sz="2200" dirty="0">
                <a:solidFill>
                  <a:prstClr val="white"/>
                </a:solidFill>
                <a:latin typeface="Tahoma" panose="020B0604030504040204" pitchFamily="34" charset="0"/>
                <a:ea typeface="Tahoma" panose="020B0604030504040204" pitchFamily="34" charset="0"/>
                <a:cs typeface="Tahoma" panose="020B0604030504040204" pitchFamily="34" charset="0"/>
              </a:rPr>
              <a:t>Exchange data on metrics tracks and use this data to evaluate the program’s effectiveness </a:t>
            </a:r>
          </a:p>
          <a:p>
            <a:pPr marL="285750" lvl="0" indent="-285750">
              <a:buFont typeface="Arial" panose="020B0604020202020204" pitchFamily="34" charset="0"/>
              <a:buChar char="•"/>
            </a:pPr>
            <a:endParaRPr lang="en-US" sz="1200" dirty="0">
              <a:solidFill>
                <a:prstClr val="white"/>
              </a:solidFill>
              <a:latin typeface="Tahoma" panose="020B0604030504040204" pitchFamily="34" charset="0"/>
              <a:ea typeface="Tahoma" panose="020B0604030504040204" pitchFamily="34" charset="0"/>
              <a:cs typeface="Tahoma" panose="020B0604030504040204" pitchFamily="34" charset="0"/>
            </a:endParaRPr>
          </a:p>
          <a:p>
            <a:pPr marL="285750" lvl="0" indent="-285750">
              <a:buFont typeface="Arial" panose="020B0604020202020204" pitchFamily="34" charset="0"/>
              <a:buChar char="•"/>
            </a:pPr>
            <a:r>
              <a:rPr lang="en-US" sz="2200" dirty="0">
                <a:solidFill>
                  <a:prstClr val="white"/>
                </a:solidFill>
                <a:latin typeface="Tahoma" panose="020B0604030504040204" pitchFamily="34" charset="0"/>
                <a:ea typeface="Tahoma" panose="020B0604030504040204" pitchFamily="34" charset="0"/>
                <a:cs typeface="Tahoma" panose="020B0604030504040204" pitchFamily="34" charset="0"/>
              </a:rPr>
              <a:t>All contractors should participate in these evaluations</a:t>
            </a:r>
          </a:p>
          <a:p>
            <a:pPr marL="285750" lvl="0" indent="-285750">
              <a:buFont typeface="Arial" panose="020B0604020202020204" pitchFamily="34" charset="0"/>
              <a:buChar char="•"/>
            </a:pPr>
            <a:endParaRPr lang="en-US" sz="1200" dirty="0">
              <a:solidFill>
                <a:prstClr val="white"/>
              </a:solidFill>
              <a:latin typeface="Tahoma" panose="020B0604030504040204" pitchFamily="34" charset="0"/>
              <a:ea typeface="Tahoma" panose="020B0604030504040204" pitchFamily="34" charset="0"/>
              <a:cs typeface="Tahoma" panose="020B0604030504040204" pitchFamily="34" charset="0"/>
            </a:endParaRPr>
          </a:p>
          <a:p>
            <a:pPr marL="285750" lvl="0" indent="-285750">
              <a:buFont typeface="Arial" panose="020B0604020202020204" pitchFamily="34" charset="0"/>
              <a:buChar char="•"/>
            </a:pPr>
            <a:r>
              <a:rPr lang="en-US" sz="2200" dirty="0">
                <a:solidFill>
                  <a:prstClr val="white"/>
                </a:solidFill>
                <a:latin typeface="Tahoma" panose="020B0604030504040204" pitchFamily="34" charset="0"/>
                <a:ea typeface="Tahoma" panose="020B0604030504040204" pitchFamily="34" charset="0"/>
                <a:cs typeface="Tahoma" panose="020B0604030504040204" pitchFamily="34" charset="0"/>
              </a:rPr>
              <a:t>Sharing the results of the evaluations with contractors, subcontractors and temporary staffing agencies who can then inform the affected workers of the results</a:t>
            </a:r>
          </a:p>
        </p:txBody>
      </p:sp>
      <p:sp>
        <p:nvSpPr>
          <p:cNvPr id="5" name="Title 1"/>
          <p:cNvSpPr>
            <a:spLocks noGrp="1"/>
          </p:cNvSpPr>
          <p:nvPr>
            <p:ph type="title"/>
          </p:nvPr>
        </p:nvSpPr>
        <p:spPr>
          <a:xfrm>
            <a:off x="152400" y="152400"/>
            <a:ext cx="8991600" cy="838200"/>
          </a:xfrm>
        </p:spPr>
        <p:txBody>
          <a:bodyPr/>
          <a:lstStyle/>
          <a:p>
            <a:r>
              <a:rPr lang="en-US" sz="3600" dirty="0" smtClean="0"/>
              <a:t>Elements of Safety </a:t>
            </a:r>
            <a:r>
              <a:rPr lang="en-US" sz="3600" dirty="0"/>
              <a:t>&amp;</a:t>
            </a:r>
            <a:r>
              <a:rPr lang="en-US" sz="3600" dirty="0" smtClean="0"/>
              <a:t> Health Programs</a:t>
            </a:r>
            <a:endParaRPr lang="en-US" sz="3600" dirty="0"/>
          </a:p>
        </p:txBody>
      </p:sp>
    </p:spTree>
    <p:extLst>
      <p:ext uri="{BB962C8B-B14F-4D97-AF65-F5344CB8AC3E}">
        <p14:creationId xmlns:p14="http://schemas.microsoft.com/office/powerpoint/2010/main" val="2110702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38200"/>
          </a:xfrm>
        </p:spPr>
        <p:txBody>
          <a:bodyPr/>
          <a:lstStyle/>
          <a:p>
            <a:r>
              <a:rPr lang="en-US" sz="3800" dirty="0" smtClean="0"/>
              <a:t>Prevent/Control Workplace Hazards</a:t>
            </a:r>
            <a:endParaRPr lang="en-US" sz="3800" dirty="0"/>
          </a:p>
        </p:txBody>
      </p:sp>
      <p:sp>
        <p:nvSpPr>
          <p:cNvPr id="3" name="Content Placeholder 2"/>
          <p:cNvSpPr>
            <a:spLocks noGrp="1"/>
          </p:cNvSpPr>
          <p:nvPr>
            <p:ph idx="1"/>
          </p:nvPr>
        </p:nvSpPr>
        <p:spPr>
          <a:xfrm>
            <a:off x="304800" y="1295400"/>
            <a:ext cx="8686800" cy="3276600"/>
          </a:xfrm>
        </p:spPr>
        <p:txBody>
          <a:bodyPr/>
          <a:lstStyle/>
          <a:p>
            <a:pPr marL="0" indent="0">
              <a:buNone/>
            </a:pPr>
            <a:r>
              <a:rPr lang="en-US" dirty="0" smtClean="0"/>
              <a:t>Methods to prevent/control workplace hazards:</a:t>
            </a:r>
          </a:p>
          <a:p>
            <a:r>
              <a:rPr lang="en-US" sz="2800" dirty="0" smtClean="0"/>
              <a:t>Benefits of effective controls</a:t>
            </a:r>
          </a:p>
          <a:p>
            <a:pPr lvl="1"/>
            <a:r>
              <a:rPr lang="en-US" sz="2400" dirty="0" smtClean="0"/>
              <a:t>Protect workers from hazards</a:t>
            </a:r>
          </a:p>
          <a:p>
            <a:pPr lvl="1"/>
            <a:r>
              <a:rPr lang="en-US" sz="2400" dirty="0" smtClean="0"/>
              <a:t>Help avoid injuries, illnesses, </a:t>
            </a:r>
            <a:br>
              <a:rPr lang="en-US" sz="2400" dirty="0" smtClean="0"/>
            </a:br>
            <a:r>
              <a:rPr lang="en-US" sz="2400" dirty="0" smtClean="0"/>
              <a:t>and incidents</a:t>
            </a:r>
          </a:p>
          <a:p>
            <a:pPr lvl="1"/>
            <a:r>
              <a:rPr lang="en-US" sz="2400" dirty="0" smtClean="0"/>
              <a:t>Minimize/eliminate safety and </a:t>
            </a:r>
            <a:br>
              <a:rPr lang="en-US" sz="2400" dirty="0" smtClean="0"/>
            </a:br>
            <a:r>
              <a:rPr lang="en-US" sz="2400" dirty="0" smtClean="0"/>
              <a:t>health risks</a:t>
            </a:r>
          </a:p>
          <a:p>
            <a:pPr lvl="1"/>
            <a:r>
              <a:rPr lang="en-US" sz="2400" dirty="0" smtClean="0"/>
              <a:t>Help employers provide </a:t>
            </a:r>
            <a:br>
              <a:rPr lang="en-US" sz="2400" dirty="0" smtClean="0"/>
            </a:br>
            <a:r>
              <a:rPr lang="en-US" sz="2400" dirty="0" smtClean="0"/>
              <a:t>safe/healthful working conditions</a:t>
            </a:r>
          </a:p>
        </p:txBody>
      </p:sp>
      <p:pic>
        <p:nvPicPr>
          <p:cNvPr id="4" name="Picture 3" title="safety and health program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96000" y="1981200"/>
            <a:ext cx="2559627" cy="3312459"/>
          </a:xfrm>
          <a:prstGeom prst="rect">
            <a:avLst/>
          </a:prstGeom>
          <a:ln>
            <a:solidFill>
              <a:schemeClr val="tx1"/>
            </a:solidFill>
          </a:ln>
        </p:spPr>
      </p:pic>
      <p:sp>
        <p:nvSpPr>
          <p:cNvPr id="7" name="TextBox 6"/>
          <p:cNvSpPr txBox="1"/>
          <p:nvPr/>
        </p:nvSpPr>
        <p:spPr>
          <a:xfrm>
            <a:off x="7474527" y="5293659"/>
            <a:ext cx="1181100" cy="215444"/>
          </a:xfrm>
          <a:prstGeom prst="rect">
            <a:avLst/>
          </a:prstGeom>
          <a:noFill/>
        </p:spPr>
        <p:txBody>
          <a:bodyPr wrap="square" rtlCol="0">
            <a:spAutoFit/>
          </a:bodyPr>
          <a:lstStyle/>
          <a:p>
            <a:pPr algn="r"/>
            <a:r>
              <a:rPr lang="en-US" sz="800" dirty="0" smtClean="0"/>
              <a:t>Source: OSHA</a:t>
            </a:r>
          </a:p>
        </p:txBody>
      </p:sp>
    </p:spTree>
    <p:extLst>
      <p:ext uri="{BB962C8B-B14F-4D97-AF65-F5344CB8AC3E}">
        <p14:creationId xmlns:p14="http://schemas.microsoft.com/office/powerpoint/2010/main" val="38452492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38200"/>
          </a:xfrm>
        </p:spPr>
        <p:txBody>
          <a:bodyPr/>
          <a:lstStyle/>
          <a:p>
            <a:r>
              <a:rPr lang="en-US" sz="3800" dirty="0" smtClean="0"/>
              <a:t>Prevent/Control Workplace Hazards</a:t>
            </a:r>
            <a:endParaRPr lang="en-US" sz="3800" dirty="0"/>
          </a:p>
        </p:txBody>
      </p:sp>
      <p:sp>
        <p:nvSpPr>
          <p:cNvPr id="3" name="Content Placeholder 2"/>
          <p:cNvSpPr>
            <a:spLocks noGrp="1"/>
          </p:cNvSpPr>
          <p:nvPr>
            <p:ph idx="1"/>
          </p:nvPr>
        </p:nvSpPr>
        <p:spPr>
          <a:xfrm>
            <a:off x="815633" y="990600"/>
            <a:ext cx="7543800" cy="2004253"/>
          </a:xfrm>
        </p:spPr>
        <p:txBody>
          <a:bodyPr/>
          <a:lstStyle/>
          <a:p>
            <a:r>
              <a:rPr lang="en-US" sz="2800" dirty="0" smtClean="0"/>
              <a:t>Involve workers</a:t>
            </a:r>
          </a:p>
          <a:p>
            <a:pPr lvl="1"/>
            <a:r>
              <a:rPr lang="en-US" sz="2400" dirty="0" smtClean="0"/>
              <a:t>Understand conditions that create hazards</a:t>
            </a:r>
          </a:p>
          <a:p>
            <a:pPr lvl="1"/>
            <a:r>
              <a:rPr lang="en-US" sz="2400" dirty="0" smtClean="0"/>
              <a:t>Insights into how hazards can be controlled</a:t>
            </a:r>
          </a:p>
        </p:txBody>
      </p:sp>
      <p:grpSp>
        <p:nvGrpSpPr>
          <p:cNvPr id="13" name="Group 12" title="People working"/>
          <p:cNvGrpSpPr/>
          <p:nvPr/>
        </p:nvGrpSpPr>
        <p:grpSpPr>
          <a:xfrm>
            <a:off x="815633" y="2743200"/>
            <a:ext cx="7580718" cy="3131500"/>
            <a:chOff x="648882" y="2639799"/>
            <a:chExt cx="7897205" cy="3262237"/>
          </a:xfrm>
        </p:grpSpPr>
        <p:pic>
          <p:nvPicPr>
            <p:cNvPr id="5" name="Picture 4" title="Man Painting"/>
            <p:cNvPicPr>
              <a:picLocks noChangeAspect="1"/>
            </p:cNvPicPr>
            <p:nvPr/>
          </p:nvPicPr>
          <p:blipFill>
            <a:blip r:embed="rId3"/>
            <a:stretch>
              <a:fillRect/>
            </a:stretch>
          </p:blipFill>
          <p:spPr>
            <a:xfrm>
              <a:off x="4596694" y="4306896"/>
              <a:ext cx="1622816" cy="1595140"/>
            </a:xfrm>
            <a:prstGeom prst="rect">
              <a:avLst/>
            </a:prstGeom>
            <a:ln>
              <a:solidFill>
                <a:schemeClr val="tx1"/>
              </a:solidFill>
            </a:ln>
          </p:spPr>
        </p:pic>
        <p:pic>
          <p:nvPicPr>
            <p:cNvPr id="6" name="Picture 5" title="People looking at computers"/>
            <p:cNvPicPr>
              <a:picLocks noChangeAspect="1"/>
            </p:cNvPicPr>
            <p:nvPr/>
          </p:nvPicPr>
          <p:blipFill>
            <a:blip r:embed="rId4"/>
            <a:stretch>
              <a:fillRect/>
            </a:stretch>
          </p:blipFill>
          <p:spPr>
            <a:xfrm>
              <a:off x="6356092" y="4295021"/>
              <a:ext cx="2189005" cy="1593202"/>
            </a:xfrm>
            <a:prstGeom prst="rect">
              <a:avLst/>
            </a:prstGeom>
            <a:ln>
              <a:solidFill>
                <a:schemeClr val="tx1"/>
              </a:solidFill>
            </a:ln>
          </p:spPr>
        </p:pic>
        <p:pic>
          <p:nvPicPr>
            <p:cNvPr id="7" name="Picture 6" title="People preparing food"/>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165047" y="2648748"/>
              <a:ext cx="1581990" cy="1569452"/>
            </a:xfrm>
            <a:prstGeom prst="rect">
              <a:avLst/>
            </a:prstGeom>
            <a:ln>
              <a:solidFill>
                <a:schemeClr val="tx1"/>
              </a:solidFill>
            </a:ln>
          </p:spPr>
        </p:pic>
        <p:pic>
          <p:nvPicPr>
            <p:cNvPr id="8" name="Picture 7" title="Woman working"/>
            <p:cNvPicPr>
              <a:picLocks noChangeAspect="1"/>
            </p:cNvPicPr>
            <p:nvPr/>
          </p:nvPicPr>
          <p:blipFill>
            <a:blip r:embed="rId6"/>
            <a:stretch>
              <a:fillRect/>
            </a:stretch>
          </p:blipFill>
          <p:spPr>
            <a:xfrm>
              <a:off x="2286000" y="2648748"/>
              <a:ext cx="1785097" cy="1569452"/>
            </a:xfrm>
            <a:prstGeom prst="rect">
              <a:avLst/>
            </a:prstGeom>
            <a:ln>
              <a:solidFill>
                <a:schemeClr val="tx1"/>
              </a:solidFill>
            </a:ln>
          </p:spPr>
        </p:pic>
        <p:pic>
          <p:nvPicPr>
            <p:cNvPr id="9" name="Picture 8" title="Two people looking at paper"/>
            <p:cNvPicPr>
              <a:picLocks noChangeAspect="1"/>
            </p:cNvPicPr>
            <p:nvPr/>
          </p:nvPicPr>
          <p:blipFill rotWithShape="1">
            <a:blip r:embed="rId7" cstate="email">
              <a:extLst>
                <a:ext uri="{28A0092B-C50C-407E-A947-70E740481C1C}">
                  <a14:useLocalDpi xmlns:a14="http://schemas.microsoft.com/office/drawing/2010/main"/>
                </a:ext>
              </a:extLst>
            </a:blip>
            <a:srcRect l="10122"/>
            <a:stretch/>
          </p:blipFill>
          <p:spPr>
            <a:xfrm>
              <a:off x="5840987" y="2639799"/>
              <a:ext cx="2705100" cy="1578401"/>
            </a:xfrm>
            <a:prstGeom prst="rect">
              <a:avLst/>
            </a:prstGeom>
            <a:ln>
              <a:solidFill>
                <a:schemeClr val="tx1"/>
              </a:solidFill>
            </a:ln>
          </p:spPr>
        </p:pic>
        <p:pic>
          <p:nvPicPr>
            <p:cNvPr id="10" name="Picture 9" title="Man fixing sink"/>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48882" y="2648748"/>
              <a:ext cx="1543168" cy="1569452"/>
            </a:xfrm>
            <a:prstGeom prst="rect">
              <a:avLst/>
            </a:prstGeom>
            <a:ln>
              <a:solidFill>
                <a:schemeClr val="tx1"/>
              </a:solidFill>
            </a:ln>
          </p:spPr>
        </p:pic>
        <p:pic>
          <p:nvPicPr>
            <p:cNvPr id="11" name="Picture 10" title="Woman drycleaning"/>
            <p:cNvPicPr>
              <a:picLocks noChangeAspect="1"/>
            </p:cNvPicPr>
            <p:nvPr/>
          </p:nvPicPr>
          <p:blipFill rotWithShape="1">
            <a:blip r:embed="rId9" cstate="email">
              <a:extLst>
                <a:ext uri="{28A0092B-C50C-407E-A947-70E740481C1C}">
                  <a14:useLocalDpi xmlns:a14="http://schemas.microsoft.com/office/drawing/2010/main"/>
                </a:ext>
              </a:extLst>
            </a:blip>
            <a:srcRect l="9708"/>
            <a:stretch/>
          </p:blipFill>
          <p:spPr>
            <a:xfrm>
              <a:off x="648882" y="4306896"/>
              <a:ext cx="1954304" cy="1581327"/>
            </a:xfrm>
            <a:prstGeom prst="rect">
              <a:avLst/>
            </a:prstGeom>
            <a:ln>
              <a:solidFill>
                <a:schemeClr val="tx1"/>
              </a:solidFill>
            </a:ln>
          </p:spPr>
        </p:pic>
        <p:pic>
          <p:nvPicPr>
            <p:cNvPr id="12" name="Picture 11" title="Workers on powerline"/>
            <p:cNvPicPr>
              <a:picLocks noChangeAspect="1"/>
            </p:cNvPicPr>
            <p:nvPr/>
          </p:nvPicPr>
          <p:blipFill>
            <a:blip r:embed="rId10"/>
            <a:stretch>
              <a:fillRect/>
            </a:stretch>
          </p:blipFill>
          <p:spPr>
            <a:xfrm>
              <a:off x="2718757" y="4315880"/>
              <a:ext cx="1746459" cy="1581327"/>
            </a:xfrm>
            <a:prstGeom prst="rect">
              <a:avLst/>
            </a:prstGeom>
            <a:ln>
              <a:solidFill>
                <a:schemeClr val="tx1"/>
              </a:solidFill>
            </a:ln>
          </p:spPr>
        </p:pic>
      </p:grpSp>
      <p:sp>
        <p:nvSpPr>
          <p:cNvPr id="14" name="TextBox 13"/>
          <p:cNvSpPr txBox="1"/>
          <p:nvPr/>
        </p:nvSpPr>
        <p:spPr>
          <a:xfrm>
            <a:off x="4057650" y="5959842"/>
            <a:ext cx="1181100" cy="215444"/>
          </a:xfrm>
          <a:prstGeom prst="rect">
            <a:avLst/>
          </a:prstGeom>
          <a:noFill/>
        </p:spPr>
        <p:txBody>
          <a:bodyPr wrap="square" rtlCol="0">
            <a:spAutoFit/>
          </a:bodyPr>
          <a:lstStyle/>
          <a:p>
            <a:pPr algn="r"/>
            <a:r>
              <a:rPr lang="en-US" sz="800" dirty="0" smtClean="0"/>
              <a:t>Source of photos: OSHA</a:t>
            </a:r>
          </a:p>
        </p:txBody>
      </p:sp>
    </p:spTree>
    <p:extLst>
      <p:ext uri="{BB962C8B-B14F-4D97-AF65-F5344CB8AC3E}">
        <p14:creationId xmlns:p14="http://schemas.microsoft.com/office/powerpoint/2010/main" val="14867962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38200"/>
          </a:xfrm>
        </p:spPr>
        <p:txBody>
          <a:bodyPr/>
          <a:lstStyle/>
          <a:p>
            <a:r>
              <a:rPr lang="en-US" sz="3800" dirty="0" smtClean="0"/>
              <a:t>Prevent/Control Workplace Hazards</a:t>
            </a:r>
            <a:endParaRPr lang="en-US" sz="3800" dirty="0"/>
          </a:p>
        </p:txBody>
      </p:sp>
      <p:sp>
        <p:nvSpPr>
          <p:cNvPr id="3" name="Content Placeholder 2"/>
          <p:cNvSpPr>
            <a:spLocks noGrp="1"/>
          </p:cNvSpPr>
          <p:nvPr>
            <p:ph idx="1"/>
          </p:nvPr>
        </p:nvSpPr>
        <p:spPr>
          <a:xfrm>
            <a:off x="914400" y="1066800"/>
            <a:ext cx="7315200" cy="914400"/>
          </a:xfrm>
        </p:spPr>
        <p:txBody>
          <a:bodyPr/>
          <a:lstStyle/>
          <a:p>
            <a:r>
              <a:rPr lang="en-US" sz="2800" dirty="0" smtClean="0"/>
              <a:t>Identify and evaluate options</a:t>
            </a:r>
          </a:p>
        </p:txBody>
      </p:sp>
      <p:pic>
        <p:nvPicPr>
          <p:cNvPr id="16" name="Picture 15" title="Hierarchy of Control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512810" y="1738431"/>
            <a:ext cx="6270780" cy="4198696"/>
          </a:xfrm>
          <a:prstGeom prst="rect">
            <a:avLst/>
          </a:prstGeom>
          <a:ln>
            <a:solidFill>
              <a:schemeClr val="tx1"/>
            </a:solidFill>
          </a:ln>
        </p:spPr>
      </p:pic>
      <p:sp>
        <p:nvSpPr>
          <p:cNvPr id="19" name="TextBox 18"/>
          <p:cNvSpPr txBox="1"/>
          <p:nvPr/>
        </p:nvSpPr>
        <p:spPr>
          <a:xfrm>
            <a:off x="6298941" y="5721683"/>
            <a:ext cx="1181100" cy="215444"/>
          </a:xfrm>
          <a:prstGeom prst="rect">
            <a:avLst/>
          </a:prstGeom>
          <a:noFill/>
        </p:spPr>
        <p:txBody>
          <a:bodyPr wrap="square" rtlCol="0">
            <a:spAutoFit/>
          </a:bodyPr>
          <a:lstStyle/>
          <a:p>
            <a:pPr algn="r"/>
            <a:r>
              <a:rPr lang="en-US" sz="800" dirty="0" smtClean="0"/>
              <a:t>Source: NIOSH</a:t>
            </a:r>
          </a:p>
        </p:txBody>
      </p:sp>
    </p:spTree>
    <p:extLst>
      <p:ext uri="{BB962C8B-B14F-4D97-AF65-F5344CB8AC3E}">
        <p14:creationId xmlns:p14="http://schemas.microsoft.com/office/powerpoint/2010/main" val="147240127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38200"/>
          </a:xfrm>
        </p:spPr>
        <p:txBody>
          <a:bodyPr/>
          <a:lstStyle/>
          <a:p>
            <a:r>
              <a:rPr lang="en-US" sz="3800" dirty="0" smtClean="0"/>
              <a:t>Prevent/Control Workplace Hazards</a:t>
            </a:r>
            <a:endParaRPr lang="en-US" sz="3800" dirty="0"/>
          </a:p>
        </p:txBody>
      </p:sp>
      <p:sp>
        <p:nvSpPr>
          <p:cNvPr id="3" name="Content Placeholder 2"/>
          <p:cNvSpPr>
            <a:spLocks noGrp="1"/>
          </p:cNvSpPr>
          <p:nvPr>
            <p:ph idx="1"/>
          </p:nvPr>
        </p:nvSpPr>
        <p:spPr>
          <a:xfrm>
            <a:off x="990600" y="1371600"/>
            <a:ext cx="7315200" cy="3352800"/>
          </a:xfrm>
        </p:spPr>
        <p:txBody>
          <a:bodyPr/>
          <a:lstStyle/>
          <a:p>
            <a:r>
              <a:rPr lang="en-US" sz="2800" dirty="0" smtClean="0"/>
              <a:t>Use a hazard control plan</a:t>
            </a:r>
          </a:p>
          <a:p>
            <a:r>
              <a:rPr lang="en-US" sz="2800" dirty="0" smtClean="0"/>
              <a:t>Develop plans with measures to protect workers during emergencies and non-routine activities</a:t>
            </a:r>
          </a:p>
          <a:p>
            <a:r>
              <a:rPr lang="en-US" sz="2800" dirty="0" smtClean="0"/>
              <a:t>Evaluate effectiveness of existing controls and review new technologies</a:t>
            </a:r>
          </a:p>
        </p:txBody>
      </p:sp>
    </p:spTree>
    <p:extLst>
      <p:ext uri="{BB962C8B-B14F-4D97-AF65-F5344CB8AC3E}">
        <p14:creationId xmlns:p14="http://schemas.microsoft.com/office/powerpoint/2010/main" val="373363941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sz="half" idx="1"/>
          </p:nvPr>
        </p:nvSpPr>
        <p:spPr>
          <a:xfrm>
            <a:off x="876300" y="1308295"/>
            <a:ext cx="7391400" cy="4572000"/>
          </a:xfrm>
        </p:spPr>
        <p:txBody>
          <a:bodyPr/>
          <a:lstStyle/>
          <a:p>
            <a:r>
              <a:rPr lang="en-US" dirty="0" smtClean="0"/>
              <a:t>OSHA encourages employers to create a proactive approach for finding and fixing hazards in the workplace. </a:t>
            </a:r>
          </a:p>
          <a:p>
            <a:endParaRPr lang="en-US" sz="1200" dirty="0"/>
          </a:p>
          <a:p>
            <a:r>
              <a:rPr lang="en-US" dirty="0" smtClean="0"/>
              <a:t>An effective safety and health program increases worker involvement, management commitment and allows employers to better manager their resources, personnel and environment. </a:t>
            </a:r>
            <a:endParaRPr lang="en-US" dirty="0"/>
          </a:p>
        </p:txBody>
      </p:sp>
    </p:spTree>
    <p:extLst>
      <p:ext uri="{BB962C8B-B14F-4D97-AF65-F5344CB8AC3E}">
        <p14:creationId xmlns:p14="http://schemas.microsoft.com/office/powerpoint/2010/main" val="395360830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685800" y="1447800"/>
            <a:ext cx="7772400" cy="3429000"/>
          </a:xfrm>
        </p:spPr>
        <p:txBody>
          <a:bodyPr>
            <a:normAutofit fontScale="92500"/>
          </a:bodyPr>
          <a:lstStyle/>
          <a:p>
            <a:pPr marL="514350" indent="-514350">
              <a:buAutoNum type="arabicPeriod"/>
            </a:pPr>
            <a:r>
              <a:rPr lang="en-US" dirty="0" smtClean="0"/>
              <a:t>Which of the following is a benefit from implementing an effective safety and health program?</a:t>
            </a:r>
          </a:p>
          <a:p>
            <a:pPr marL="914400" lvl="1" indent="-514350">
              <a:buFont typeface="+mj-lt"/>
              <a:buAutoNum type="alphaLcPeriod"/>
            </a:pPr>
            <a:r>
              <a:rPr lang="en-US" dirty="0" smtClean="0"/>
              <a:t>Higher morale of the workforce</a:t>
            </a:r>
          </a:p>
          <a:p>
            <a:pPr marL="914400" lvl="1" indent="-514350">
              <a:buFont typeface="+mj-lt"/>
              <a:buAutoNum type="alphaLcPeriod"/>
            </a:pPr>
            <a:r>
              <a:rPr lang="en-US" dirty="0" smtClean="0"/>
              <a:t>Improved company reputation</a:t>
            </a:r>
          </a:p>
          <a:p>
            <a:pPr marL="914400" lvl="1" indent="-514350">
              <a:buFont typeface="+mj-lt"/>
              <a:buAutoNum type="alphaLcPeriod"/>
            </a:pPr>
            <a:r>
              <a:rPr lang="en-US" dirty="0" smtClean="0"/>
              <a:t>Lower Worker Compensation Insurance rates</a:t>
            </a:r>
          </a:p>
          <a:p>
            <a:pPr marL="914400" lvl="1" indent="-514350">
              <a:buFont typeface="+mj-lt"/>
              <a:buAutoNum type="alphaLcPeriod"/>
            </a:pPr>
            <a:r>
              <a:rPr lang="en-US" dirty="0" smtClean="0"/>
              <a:t>All of the above</a:t>
            </a:r>
            <a:endParaRPr lang="en-US" dirty="0"/>
          </a:p>
        </p:txBody>
      </p:sp>
      <p:sp>
        <p:nvSpPr>
          <p:cNvPr id="7" name="Content Placeholder 2"/>
          <p:cNvSpPr txBox="1">
            <a:spLocks/>
          </p:cNvSpPr>
          <p:nvPr/>
        </p:nvSpPr>
        <p:spPr>
          <a:xfrm>
            <a:off x="914400" y="5029199"/>
            <a:ext cx="7772400" cy="82573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b="1" dirty="0" smtClean="0"/>
              <a:t>Answer: </a:t>
            </a:r>
            <a:r>
              <a:rPr lang="en-US" b="1" dirty="0" smtClean="0">
                <a:solidFill>
                  <a:srgbClr val="FF0000"/>
                </a:solidFill>
              </a:rPr>
              <a:t>d. All of the above</a:t>
            </a:r>
            <a:endParaRPr lang="en-US" b="1" dirty="0">
              <a:solidFill>
                <a:srgbClr val="FF0000"/>
              </a:solidFill>
            </a:endParaRPr>
          </a:p>
        </p:txBody>
      </p:sp>
    </p:spTree>
    <p:extLst>
      <p:ext uri="{BB962C8B-B14F-4D97-AF65-F5344CB8AC3E}">
        <p14:creationId xmlns:p14="http://schemas.microsoft.com/office/powerpoint/2010/main" val="3070799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685800" y="1447800"/>
            <a:ext cx="7772400" cy="3048000"/>
          </a:xfrm>
        </p:spPr>
        <p:txBody>
          <a:bodyPr>
            <a:normAutofit lnSpcReduction="10000"/>
          </a:bodyPr>
          <a:lstStyle/>
          <a:p>
            <a:pPr marL="514350" indent="-514350">
              <a:buFont typeface="+mj-lt"/>
              <a:buAutoNum type="arabicPeriod" startAt="2"/>
            </a:pPr>
            <a:r>
              <a:rPr lang="en-US" dirty="0" smtClean="0"/>
              <a:t>Which of the following is a direct cost of an accident?</a:t>
            </a:r>
          </a:p>
          <a:p>
            <a:pPr marL="914400" lvl="1" indent="-514350">
              <a:buFont typeface="+mj-lt"/>
              <a:buAutoNum type="alphaLcPeriod"/>
            </a:pPr>
            <a:r>
              <a:rPr lang="en-US" dirty="0" smtClean="0"/>
              <a:t>Lost production</a:t>
            </a:r>
          </a:p>
          <a:p>
            <a:pPr marL="914400" lvl="1" indent="-514350">
              <a:buFont typeface="+mj-lt"/>
              <a:buAutoNum type="alphaLcPeriod"/>
            </a:pPr>
            <a:r>
              <a:rPr lang="en-US" dirty="0" smtClean="0"/>
              <a:t>Retraining of new workers</a:t>
            </a:r>
          </a:p>
          <a:p>
            <a:pPr marL="914400" lvl="1" indent="-514350">
              <a:buFont typeface="+mj-lt"/>
              <a:buAutoNum type="alphaLcPeriod"/>
            </a:pPr>
            <a:r>
              <a:rPr lang="en-US" dirty="0" smtClean="0"/>
              <a:t>Physicians examination</a:t>
            </a:r>
          </a:p>
          <a:p>
            <a:pPr marL="914400" lvl="1" indent="-514350">
              <a:buFont typeface="+mj-lt"/>
              <a:buAutoNum type="alphaLcPeriod"/>
            </a:pPr>
            <a:r>
              <a:rPr lang="en-US" dirty="0" smtClean="0"/>
              <a:t>Poor customer relations</a:t>
            </a:r>
            <a:endParaRPr lang="en-US" dirty="0"/>
          </a:p>
        </p:txBody>
      </p:sp>
      <p:sp>
        <p:nvSpPr>
          <p:cNvPr id="7" name="Content Placeholder 2"/>
          <p:cNvSpPr txBox="1">
            <a:spLocks/>
          </p:cNvSpPr>
          <p:nvPr/>
        </p:nvSpPr>
        <p:spPr>
          <a:xfrm>
            <a:off x="914400" y="4627505"/>
            <a:ext cx="7772400" cy="122742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b="1" dirty="0" smtClean="0"/>
              <a:t>Answer: </a:t>
            </a:r>
            <a:r>
              <a:rPr lang="en-US" b="1" dirty="0" smtClean="0">
                <a:solidFill>
                  <a:srgbClr val="FF0000"/>
                </a:solidFill>
              </a:rPr>
              <a:t>c. Physicians examinations</a:t>
            </a:r>
            <a:endParaRPr lang="en-US" b="1" dirty="0">
              <a:solidFill>
                <a:srgbClr val="FF0000"/>
              </a:solidFill>
            </a:endParaRPr>
          </a:p>
        </p:txBody>
      </p:sp>
    </p:spTree>
    <p:extLst>
      <p:ext uri="{BB962C8B-B14F-4D97-AF65-F5344CB8AC3E}">
        <p14:creationId xmlns:p14="http://schemas.microsoft.com/office/powerpoint/2010/main" val="1618523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457200" y="1066800"/>
            <a:ext cx="8229600" cy="4114800"/>
          </a:xfrm>
        </p:spPr>
        <p:txBody>
          <a:bodyPr>
            <a:normAutofit fontScale="85000" lnSpcReduction="10000"/>
          </a:bodyPr>
          <a:lstStyle/>
          <a:p>
            <a:pPr marL="514350" indent="-514350">
              <a:buFont typeface="+mj-lt"/>
              <a:buAutoNum type="arabicPeriod" startAt="3"/>
            </a:pPr>
            <a:r>
              <a:rPr lang="en-US" dirty="0" smtClean="0"/>
              <a:t>Employers must correct all identified hazards; however, which of the following hazards should the employer work to correct first?</a:t>
            </a:r>
          </a:p>
          <a:p>
            <a:pPr marL="914400" lvl="1" indent="-514350">
              <a:buFont typeface="+mj-lt"/>
              <a:buAutoNum type="alphaLcPeriod"/>
            </a:pPr>
            <a:r>
              <a:rPr lang="en-US" dirty="0" smtClean="0"/>
              <a:t>Guard missing on a piece of equipment, used every 6 months</a:t>
            </a:r>
          </a:p>
          <a:p>
            <a:pPr marL="914400" lvl="1" indent="-514350">
              <a:buFont typeface="+mj-lt"/>
              <a:buAutoNum type="alphaLcPeriod"/>
            </a:pPr>
            <a:r>
              <a:rPr lang="en-US" dirty="0" smtClean="0"/>
              <a:t>Broken rung on ladder, used daily by the entire crew</a:t>
            </a:r>
          </a:p>
          <a:p>
            <a:pPr marL="914400" lvl="1" indent="-514350">
              <a:buFont typeface="+mj-lt"/>
              <a:buAutoNum type="alphaLcPeriod"/>
            </a:pPr>
            <a:r>
              <a:rPr lang="en-US" dirty="0" smtClean="0"/>
              <a:t>Loose handrail on a dozer, used by a single equipment operator</a:t>
            </a:r>
          </a:p>
          <a:p>
            <a:pPr marL="914400" lvl="1" indent="-514350">
              <a:buFont typeface="+mj-lt"/>
              <a:buAutoNum type="alphaLcPeriod"/>
            </a:pPr>
            <a:r>
              <a:rPr lang="en-US" dirty="0" smtClean="0"/>
              <a:t>Wet floor by an eyewash station, in a path not travelled by personnel</a:t>
            </a:r>
            <a:endParaRPr lang="en-US" dirty="0"/>
          </a:p>
        </p:txBody>
      </p:sp>
      <p:sp>
        <p:nvSpPr>
          <p:cNvPr id="7" name="Content Placeholder 2"/>
          <p:cNvSpPr txBox="1">
            <a:spLocks/>
          </p:cNvSpPr>
          <p:nvPr/>
        </p:nvSpPr>
        <p:spPr>
          <a:xfrm>
            <a:off x="914400" y="4876800"/>
            <a:ext cx="7543800" cy="1253197"/>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b="1" dirty="0" smtClean="0"/>
              <a:t>Answer: </a:t>
            </a:r>
            <a:r>
              <a:rPr lang="en-US" b="1" dirty="0" smtClean="0">
                <a:solidFill>
                  <a:srgbClr val="FF0000"/>
                </a:solidFill>
              </a:rPr>
              <a:t>b. Broken rung on ladder used daily by the entire crew</a:t>
            </a:r>
            <a:endParaRPr lang="en-US" b="1" dirty="0">
              <a:solidFill>
                <a:srgbClr val="FF0000"/>
              </a:solidFill>
            </a:endParaRPr>
          </a:p>
        </p:txBody>
      </p:sp>
    </p:spTree>
    <p:extLst>
      <p:ext uri="{BB962C8B-B14F-4D97-AF65-F5344CB8AC3E}">
        <p14:creationId xmlns:p14="http://schemas.microsoft.com/office/powerpoint/2010/main" val="676032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1_ppt53C6.tmp">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b="1" i="1" dirty="0" smtClean="0">
            <a:solidFill>
              <a:schemeClr val="bg1"/>
            </a:solidFill>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ppt1CD2.tmp</Template>
  <TotalTime>4153</TotalTime>
  <Words>2775</Words>
  <Application>Microsoft Office PowerPoint</Application>
  <PresentationFormat>On-screen Show (4:3)</PresentationFormat>
  <Paragraphs>485</Paragraphs>
  <Slides>54</Slides>
  <Notes>49</Notes>
  <HiddenSlides>0</HiddenSlides>
  <MMClips>0</MMClips>
  <ScaleCrop>false</ScaleCrop>
  <HeadingPairs>
    <vt:vector size="4" baseType="variant">
      <vt:variant>
        <vt:lpstr>Theme</vt:lpstr>
      </vt:variant>
      <vt:variant>
        <vt:i4>1</vt:i4>
      </vt:variant>
      <vt:variant>
        <vt:lpstr>Slide Titles</vt:lpstr>
      </vt:variant>
      <vt:variant>
        <vt:i4>54</vt:i4>
      </vt:variant>
    </vt:vector>
  </HeadingPairs>
  <TitlesOfParts>
    <vt:vector size="55" baseType="lpstr">
      <vt:lpstr>1_ppt53C6.tmp</vt:lpstr>
      <vt:lpstr>Safety and Health Programs </vt:lpstr>
      <vt:lpstr>Introduction </vt:lpstr>
      <vt:lpstr>Introduction </vt:lpstr>
      <vt:lpstr>Costs of Accidents</vt:lpstr>
      <vt:lpstr>Costs of Accidents</vt:lpstr>
      <vt:lpstr>Benefits of Safety &amp; Health Programs</vt:lpstr>
      <vt:lpstr>Benefits of Safety &amp; Health Programs</vt:lpstr>
      <vt:lpstr>Elements of Safety &amp; Health Programs</vt:lpstr>
      <vt:lpstr>Elements of Safety &amp; Health Programs</vt:lpstr>
      <vt:lpstr>Elements of Safety &amp; Health Programs</vt:lpstr>
      <vt:lpstr>Elements of Safety &amp; Health Programs</vt:lpstr>
      <vt:lpstr>Elements of Safety &amp; Health Programs</vt:lpstr>
      <vt:lpstr>Elements of Safety &amp; Health Programs</vt:lpstr>
      <vt:lpstr>Elements of Safety &amp; Health Programs</vt:lpstr>
      <vt:lpstr>Elements of Safety &amp; Health Programs</vt:lpstr>
      <vt:lpstr>Elements of Safety &amp; Health Programs</vt:lpstr>
      <vt:lpstr>Elements of Safety &amp; Health Programs</vt:lpstr>
      <vt:lpstr>Elements of Safety &amp; Health Programs</vt:lpstr>
      <vt:lpstr>Elements of Safety &amp; Health Programs</vt:lpstr>
      <vt:lpstr>Elements of Safety &amp; Health Programs</vt:lpstr>
      <vt:lpstr>Elements of Safety &amp; Health Programs</vt:lpstr>
      <vt:lpstr>Elements of Safety &amp; Health Programs</vt:lpstr>
      <vt:lpstr>Elements of Safety &amp; Health Programs</vt:lpstr>
      <vt:lpstr>Elements of Safety &amp; Health Programs</vt:lpstr>
      <vt:lpstr>Elements of Safety &amp; Health Programs</vt:lpstr>
      <vt:lpstr>Elements of Safety &amp; Health Programs</vt:lpstr>
      <vt:lpstr>Elements of Safety &amp; Health Programs</vt:lpstr>
      <vt:lpstr>Elements of Safety &amp; Health Programs</vt:lpstr>
      <vt:lpstr>Elements of Safety &amp; Health Programs</vt:lpstr>
      <vt:lpstr>Elements of Safety &amp; Health Programs</vt:lpstr>
      <vt:lpstr>Elements of Safety &amp; Health Programs</vt:lpstr>
      <vt:lpstr>Elements of Safety &amp; Health Programs</vt:lpstr>
      <vt:lpstr>Elements of Safety &amp; Health Programs</vt:lpstr>
      <vt:lpstr>Elements of Safety &amp; Health Programs</vt:lpstr>
      <vt:lpstr>Elements of Safety &amp; Health Programs</vt:lpstr>
      <vt:lpstr>Elements of Safety &amp; Health Programs</vt:lpstr>
      <vt:lpstr>Elements of Safety &amp; Health Programs</vt:lpstr>
      <vt:lpstr>Elements of Safety &amp; Health Programs</vt:lpstr>
      <vt:lpstr>Elements of Safety &amp; Health Programs</vt:lpstr>
      <vt:lpstr>Elements of Safety &amp; Health Programs</vt:lpstr>
      <vt:lpstr>Elements of Safety &amp; Health Programs</vt:lpstr>
      <vt:lpstr>Elements of Safety &amp; Health Programs</vt:lpstr>
      <vt:lpstr>Elements of Safety &amp; Health Programs</vt:lpstr>
      <vt:lpstr>Elements of Safety &amp; Health Programs</vt:lpstr>
      <vt:lpstr>Elements of Safety &amp; Health Programs</vt:lpstr>
      <vt:lpstr>Elements of Safety &amp; Health Programs</vt:lpstr>
      <vt:lpstr>Prevent/Control Workplace Hazards</vt:lpstr>
      <vt:lpstr>Prevent/Control Workplace Hazards</vt:lpstr>
      <vt:lpstr>Prevent/Control Workplace Hazards</vt:lpstr>
      <vt:lpstr>Prevent/Control Workplace Hazards</vt:lpstr>
      <vt:lpstr>Summary</vt:lpstr>
      <vt:lpstr>Knowledge Check</vt:lpstr>
      <vt:lpstr>Knowledge Check</vt:lpstr>
      <vt:lpstr>Knowledge Check</vt:lpstr>
    </vt:vector>
  </TitlesOfParts>
  <Company>OSHA Outreach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Safety and Health Programs Slide Presentation</dc:title>
  <dc:subject>Safety and Health Programs</dc:subject>
  <dc:creator>OTIEC Resources Workgroup</dc:creator>
  <cp:lastModifiedBy>Powell, John W. - OSHA CTR</cp:lastModifiedBy>
  <cp:revision>249</cp:revision>
  <cp:lastPrinted>2015-02-02T21:25:01Z</cp:lastPrinted>
  <dcterms:created xsi:type="dcterms:W3CDTF">2009-02-10T20:09:14Z</dcterms:created>
  <dcterms:modified xsi:type="dcterms:W3CDTF">2017-05-25T19:51:08Z</dcterms:modified>
  <cp:category>General Industry Outreach Training</cp:category>
</cp:coreProperties>
</file>