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3" r:id="rId1"/>
  </p:sldMasterIdLst>
  <p:notesMasterIdLst>
    <p:notesMasterId r:id="rId47"/>
  </p:notesMasterIdLst>
  <p:handoutMasterIdLst>
    <p:handoutMasterId r:id="rId48"/>
  </p:handout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Lst>
  <p:sldSz cx="9144000" cy="6858000" type="screen4x3"/>
  <p:notesSz cx="7315200" cy="9601200"/>
  <p:custDataLst>
    <p:tags r:id="rId4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68320" autoAdjust="0"/>
  </p:normalViewPr>
  <p:slideViewPr>
    <p:cSldViewPr>
      <p:cViewPr>
        <p:scale>
          <a:sx n="67" d="100"/>
          <a:sy n="67" d="100"/>
        </p:scale>
        <p:origin x="-2064" y="-72"/>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notesViewPr>
    <p:cSldViewPr>
      <p:cViewPr varScale="1">
        <p:scale>
          <a:sx n="79" d="100"/>
          <a:sy n="79" d="100"/>
        </p:scale>
        <p:origin x="3108" y="9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583" cy="480388"/>
          </a:xfrm>
          <a:prstGeom prst="rect">
            <a:avLst/>
          </a:prstGeom>
        </p:spPr>
        <p:txBody>
          <a:bodyPr vert="horz" lIns="94851" tIns="47425" rIns="94851" bIns="47425" rtlCol="0"/>
          <a:lstStyle>
            <a:lvl1pPr algn="l">
              <a:defRPr sz="1200"/>
            </a:lvl1pPr>
          </a:lstStyle>
          <a:p>
            <a:endParaRPr lang="en-US" dirty="0"/>
          </a:p>
        </p:txBody>
      </p:sp>
      <p:sp>
        <p:nvSpPr>
          <p:cNvPr id="3" name="Date Placeholder 2"/>
          <p:cNvSpPr>
            <a:spLocks noGrp="1"/>
          </p:cNvSpPr>
          <p:nvPr>
            <p:ph type="dt" sz="quarter" idx="1"/>
          </p:nvPr>
        </p:nvSpPr>
        <p:spPr>
          <a:xfrm>
            <a:off x="4142962" y="0"/>
            <a:ext cx="3170583" cy="480388"/>
          </a:xfrm>
          <a:prstGeom prst="rect">
            <a:avLst/>
          </a:prstGeom>
        </p:spPr>
        <p:txBody>
          <a:bodyPr vert="horz" lIns="94851" tIns="47425" rIns="94851" bIns="47425" rtlCol="0"/>
          <a:lstStyle>
            <a:lvl1pPr algn="r">
              <a:defRPr sz="1200"/>
            </a:lvl1pPr>
          </a:lstStyle>
          <a:p>
            <a:fld id="{29C51A91-969D-4D25-A0C8-B70F2BA96001}" type="datetimeFigureOut">
              <a:rPr lang="en-US" smtClean="0"/>
              <a:pPr/>
              <a:t>6/29/2015</a:t>
            </a:fld>
            <a:endParaRPr lang="en-US" dirty="0"/>
          </a:p>
        </p:txBody>
      </p:sp>
      <p:sp>
        <p:nvSpPr>
          <p:cNvPr id="4" name="Footer Placeholder 3"/>
          <p:cNvSpPr>
            <a:spLocks noGrp="1"/>
          </p:cNvSpPr>
          <p:nvPr>
            <p:ph type="ftr" sz="quarter" idx="2"/>
          </p:nvPr>
        </p:nvSpPr>
        <p:spPr>
          <a:xfrm>
            <a:off x="0" y="9119173"/>
            <a:ext cx="3170583" cy="480388"/>
          </a:xfrm>
          <a:prstGeom prst="rect">
            <a:avLst/>
          </a:prstGeom>
        </p:spPr>
        <p:txBody>
          <a:bodyPr vert="horz" lIns="94851" tIns="47425" rIns="94851" bIns="47425" rtlCol="0" anchor="b"/>
          <a:lstStyle>
            <a:lvl1pPr algn="l">
              <a:defRPr sz="1200"/>
            </a:lvl1pPr>
          </a:lstStyle>
          <a:p>
            <a:endParaRPr lang="en-US" dirty="0"/>
          </a:p>
        </p:txBody>
      </p:sp>
      <p:sp>
        <p:nvSpPr>
          <p:cNvPr id="5" name="Slide Number Placeholder 4"/>
          <p:cNvSpPr>
            <a:spLocks noGrp="1"/>
          </p:cNvSpPr>
          <p:nvPr>
            <p:ph type="sldNum" sz="quarter" idx="3"/>
          </p:nvPr>
        </p:nvSpPr>
        <p:spPr>
          <a:xfrm>
            <a:off x="4142962" y="9119173"/>
            <a:ext cx="3170583" cy="480388"/>
          </a:xfrm>
          <a:prstGeom prst="rect">
            <a:avLst/>
          </a:prstGeom>
        </p:spPr>
        <p:txBody>
          <a:bodyPr vert="horz" lIns="94851" tIns="47425" rIns="94851" bIns="47425" rtlCol="0" anchor="b"/>
          <a:lstStyle>
            <a:lvl1pPr algn="r">
              <a:defRPr sz="1200"/>
            </a:lvl1pPr>
          </a:lstStyle>
          <a:p>
            <a:fld id="{A4F1ED91-71BB-4335-AA14-0AB781117CD5}" type="slidenum">
              <a:rPr lang="en-US" smtClean="0"/>
              <a:pPr/>
              <a:t>‹#›</a:t>
            </a:fld>
            <a:endParaRPr lang="en-US" dirty="0"/>
          </a:p>
        </p:txBody>
      </p:sp>
    </p:spTree>
    <p:extLst>
      <p:ext uri="{BB962C8B-B14F-4D97-AF65-F5344CB8AC3E}">
        <p14:creationId xmlns:p14="http://schemas.microsoft.com/office/powerpoint/2010/main" val="361397492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238" cy="481013"/>
          </a:xfrm>
          <a:prstGeom prst="rect">
            <a:avLst/>
          </a:prstGeom>
        </p:spPr>
        <p:txBody>
          <a:bodyPr vert="horz" lIns="91440" tIns="45720" rIns="91440" bIns="45720" rtlCol="0"/>
          <a:lstStyle>
            <a:lvl1pPr algn="l">
              <a:defRPr sz="800">
                <a:latin typeface="Tahoma" panose="020B0604030504040204" pitchFamily="34" charset="0"/>
                <a:ea typeface="Tahoma" panose="020B0604030504040204" pitchFamily="34" charset="0"/>
                <a:cs typeface="Tahoma" panose="020B0604030504040204" pitchFamily="34" charset="0"/>
              </a:defRPr>
            </a:lvl1pPr>
          </a:lstStyle>
          <a:p>
            <a:endParaRPr lang="en-US"/>
          </a:p>
        </p:txBody>
      </p:sp>
      <p:sp>
        <p:nvSpPr>
          <p:cNvPr id="3" name="Date Placeholder 2"/>
          <p:cNvSpPr>
            <a:spLocks noGrp="1"/>
          </p:cNvSpPr>
          <p:nvPr>
            <p:ph type="dt" idx="1"/>
          </p:nvPr>
        </p:nvSpPr>
        <p:spPr>
          <a:xfrm>
            <a:off x="4143375" y="0"/>
            <a:ext cx="3170238" cy="481013"/>
          </a:xfrm>
          <a:prstGeom prst="rect">
            <a:avLst/>
          </a:prstGeom>
        </p:spPr>
        <p:txBody>
          <a:bodyPr vert="horz" lIns="91440" tIns="45720" rIns="91440" bIns="45720" rtlCol="0"/>
          <a:lstStyle>
            <a:lvl1pPr algn="r">
              <a:defRPr sz="800">
                <a:latin typeface="Tahoma" panose="020B0604030504040204" pitchFamily="34" charset="0"/>
                <a:ea typeface="Tahoma" panose="020B0604030504040204" pitchFamily="34" charset="0"/>
                <a:cs typeface="Tahoma" panose="020B0604030504040204" pitchFamily="34" charset="0"/>
              </a:defRPr>
            </a:lvl1pPr>
          </a:lstStyle>
          <a:p>
            <a:fld id="{6BD92E3F-3C81-4387-9E45-1C13EA3BCB94}" type="datetimeFigureOut">
              <a:rPr lang="en-US" smtClean="0"/>
              <a:pPr/>
              <a:t>6/29/2015</a:t>
            </a:fld>
            <a:endParaRPr lang="en-US"/>
          </a:p>
        </p:txBody>
      </p:sp>
      <p:sp>
        <p:nvSpPr>
          <p:cNvPr id="4" name="Slide Image Placeholder 3"/>
          <p:cNvSpPr>
            <a:spLocks noGrp="1" noRot="1" noChangeAspect="1"/>
          </p:cNvSpPr>
          <p:nvPr>
            <p:ph type="sldImg" idx="2"/>
          </p:nvPr>
        </p:nvSpPr>
        <p:spPr>
          <a:xfrm>
            <a:off x="1468787" y="481013"/>
            <a:ext cx="4321175" cy="3240088"/>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457200" y="3886200"/>
            <a:ext cx="6400800" cy="5233987"/>
          </a:xfrm>
          <a:prstGeom prst="rect">
            <a:avLst/>
          </a:prstGeom>
        </p:spPr>
        <p:txBody>
          <a:bodyPr vert="horz" lIns="91440" tIns="45720" rIns="91440" bIns="45720" rtlCol="0"/>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Footer Placeholder 5"/>
          <p:cNvSpPr>
            <a:spLocks noGrp="1"/>
          </p:cNvSpPr>
          <p:nvPr>
            <p:ph type="ftr" sz="quarter" idx="4"/>
          </p:nvPr>
        </p:nvSpPr>
        <p:spPr>
          <a:xfrm>
            <a:off x="0" y="9120188"/>
            <a:ext cx="3170238" cy="481012"/>
          </a:xfrm>
          <a:prstGeom prst="rect">
            <a:avLst/>
          </a:prstGeom>
        </p:spPr>
        <p:txBody>
          <a:bodyPr vert="horz" lIns="91440" tIns="45720" rIns="91440" bIns="45720" rtlCol="0" anchor="b"/>
          <a:lstStyle>
            <a:lvl1pPr algn="l">
              <a:defRPr sz="800">
                <a:latin typeface="Tahoma" panose="020B0604030504040204" pitchFamily="34" charset="0"/>
                <a:ea typeface="Tahoma" panose="020B0604030504040204" pitchFamily="34" charset="0"/>
                <a:cs typeface="Tahoma" panose="020B0604030504040204" pitchFamily="34" charset="0"/>
              </a:defRPr>
            </a:lvl1pPr>
          </a:lstStyle>
          <a:p>
            <a:endParaRPr lang="en-US" dirty="0"/>
          </a:p>
        </p:txBody>
      </p:sp>
      <p:sp>
        <p:nvSpPr>
          <p:cNvPr id="7" name="Slide Number Placeholder 6"/>
          <p:cNvSpPr>
            <a:spLocks noGrp="1"/>
          </p:cNvSpPr>
          <p:nvPr>
            <p:ph type="sldNum" sz="quarter" idx="5"/>
          </p:nvPr>
        </p:nvSpPr>
        <p:spPr>
          <a:xfrm>
            <a:off x="4143375" y="9120188"/>
            <a:ext cx="3170238" cy="481012"/>
          </a:xfrm>
          <a:prstGeom prst="rect">
            <a:avLst/>
          </a:prstGeom>
        </p:spPr>
        <p:txBody>
          <a:bodyPr vert="horz" lIns="91440" tIns="45720" rIns="91440" bIns="45720" rtlCol="0" anchor="b"/>
          <a:lstStyle>
            <a:lvl1pPr algn="r">
              <a:defRPr sz="800">
                <a:latin typeface="Tahoma" panose="020B0604030504040204" pitchFamily="34" charset="0"/>
                <a:ea typeface="Tahoma" panose="020B0604030504040204" pitchFamily="34" charset="0"/>
                <a:cs typeface="Tahoma" panose="020B0604030504040204" pitchFamily="34" charset="0"/>
              </a:defRPr>
            </a:lvl1pPr>
          </a:lstStyle>
          <a:p>
            <a:fld id="{3ECC418A-57C6-4B2F-979F-B2F731CD8869}" type="slidenum">
              <a:rPr lang="en-US" smtClean="0"/>
              <a:pPr/>
              <a:t>‹#›</a:t>
            </a:fld>
            <a:endParaRPr lang="en-US"/>
          </a:p>
        </p:txBody>
      </p:sp>
    </p:spTree>
    <p:extLst>
      <p:ext uri="{BB962C8B-B14F-4D97-AF65-F5344CB8AC3E}">
        <p14:creationId xmlns:p14="http://schemas.microsoft.com/office/powerpoint/2010/main" val="29201521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457200" algn="l" defTabSz="914400" rtl="0" eaLnBrk="1" latinLnBrk="0" hangingPunct="1">
      <a:defRPr sz="11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914400" algn="l" defTabSz="914400" rtl="0" eaLnBrk="1" latinLnBrk="0" hangingPunct="1">
      <a:defRPr sz="10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371600" algn="l" defTabSz="914400" rtl="0" eaLnBrk="1" latinLnBrk="0" hangingPunct="1">
      <a:defRPr sz="9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1828800" algn="l" defTabSz="914400" rtl="0" eaLnBrk="1" latinLnBrk="0" hangingPunct="1">
      <a:defRPr sz="8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www.osha.gov/pls/oshaweb/owalink.query_links?src_doc_type=STANDARDS&amp;src_unique_file=1926_0102&amp;src_anchor_name=1926.102(a)(2)" TargetMode="External"/><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s://www.osha.gov/pls/oshaweb/owalink.query_links?src_doc_type=STANDARDS&amp;src_unique_file=1926_0102&amp;src_anchor_name=1926.102(a)(2)" TargetMode="External"/><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s://www.osha.gov/SLTC/etools/respiratory/respirator_selection.html#change_schedule_exposure" TargetMode="External"/><Relationship Id="rId2" Type="http://schemas.openxmlformats.org/officeDocument/2006/relationships/slide" Target="../slides/slide21.xml"/><Relationship Id="rId1" Type="http://schemas.openxmlformats.org/officeDocument/2006/relationships/notesMaster" Target="../notesMasters/notesMaster1.xml"/><Relationship Id="rId6" Type="http://schemas.openxmlformats.org/officeDocument/2006/relationships/hyperlink" Target="https://www.osha.gov/SLTC/etools/respiratory/respirator_selection_airvsatmos_resp.html" TargetMode="External"/><Relationship Id="rId5" Type="http://schemas.openxmlformats.org/officeDocument/2006/relationships/hyperlink" Target="https://www.osha.gov/SLTC/etools/respiratory/respirator_selection.html#respirator_selection_apf" TargetMode="External"/><Relationship Id="rId4" Type="http://schemas.openxmlformats.org/officeDocument/2006/relationships/hyperlink" Target="https://www.osha.gov/SLTC/etools/respiratory/respirator_selection.html#respirator_selection_factors" TargetMode="Externa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68438" y="481013"/>
            <a:ext cx="4321175" cy="3240087"/>
          </a:xfrm>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3ECC418A-57C6-4B2F-979F-B2F731CD8869}" type="slidenum">
              <a:rPr lang="en-US" smtClean="0"/>
              <a:pPr/>
              <a:t>1</a:t>
            </a:fld>
            <a:endParaRPr lang="en-US"/>
          </a:p>
        </p:txBody>
      </p:sp>
    </p:spTree>
    <p:extLst>
      <p:ext uri="{BB962C8B-B14F-4D97-AF65-F5344CB8AC3E}">
        <p14:creationId xmlns:p14="http://schemas.microsoft.com/office/powerpoint/2010/main" val="5049397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68438" y="481013"/>
            <a:ext cx="4321175" cy="3240087"/>
          </a:xfrm>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OSHA requires employees to protect their employees from workplace hazards through the use of engineering or work practice controls. </a:t>
            </a:r>
            <a:br>
              <a:rPr lang="en-US" sz="1200" b="0" i="0" u="none" strike="noStrike" kern="1200" baseline="0" dirty="0" smtClean="0">
                <a:solidFill>
                  <a:schemeClr val="tx1"/>
                </a:solidFill>
                <a:latin typeface="+mn-lt"/>
                <a:ea typeface="+mn-ea"/>
                <a:cs typeface="+mn-cs"/>
              </a:rPr>
            </a:br>
            <a:r>
              <a:rPr lang="en-US" sz="1200" b="0" i="0" u="none" strike="noStrike" kern="1200" baseline="0" dirty="0" smtClean="0">
                <a:solidFill>
                  <a:schemeClr val="tx1"/>
                </a:solidFill>
                <a:latin typeface="+mn-lt"/>
                <a:ea typeface="+mn-ea"/>
                <a:cs typeface="+mn-cs"/>
              </a:rPr>
              <a:t>When these controls are not feasible or do not provide sufficient protection, the use of personal protective equipment (PPE) is required.</a:t>
            </a:r>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2</a:t>
            </a:fld>
            <a:endParaRPr lang="en-US"/>
          </a:p>
        </p:txBody>
      </p:sp>
    </p:spTree>
    <p:extLst>
      <p:ext uri="{BB962C8B-B14F-4D97-AF65-F5344CB8AC3E}">
        <p14:creationId xmlns:p14="http://schemas.microsoft.com/office/powerpoint/2010/main" val="18701229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68438" y="481013"/>
            <a:ext cx="4321175" cy="3240087"/>
          </a:xfrm>
        </p:spPr>
      </p:sp>
      <p:sp>
        <p:nvSpPr>
          <p:cNvPr id="3" name="Notes Placeholder 2"/>
          <p:cNvSpPr>
            <a:spLocks noGrp="1"/>
          </p:cNvSpPr>
          <p:nvPr>
            <p:ph type="body" idx="1"/>
          </p:nvPr>
        </p:nvSpPr>
        <p:spPr/>
        <p:txBody>
          <a:bodyPr/>
          <a:lstStyle/>
          <a:p>
            <a:pPr marL="0" indent="0">
              <a:buFontTx/>
              <a:buNone/>
            </a:pPr>
            <a:r>
              <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Objectives:</a:t>
            </a:r>
          </a:p>
          <a:p>
            <a:pPr marL="685800" lvl="1" indent="-228600">
              <a:buFont typeface="+mj-lt"/>
              <a:buAutoNum type="arabicPeriod"/>
            </a:pPr>
            <a:r>
              <a:rPr lang="en-US" sz="11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Describe the hierarchy of controls as it relates to personal protective equipment.</a:t>
            </a:r>
          </a:p>
          <a:p>
            <a:pPr marL="685800" lvl="1" indent="-228600">
              <a:buFont typeface="+mj-lt"/>
              <a:buAutoNum type="arabicPeriod"/>
            </a:pPr>
            <a:r>
              <a:rPr lang="en-US" sz="11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Identify types of personal protective equipment utilized in construction.</a:t>
            </a:r>
          </a:p>
          <a:p>
            <a:pPr marL="685800" lvl="1" indent="-228600">
              <a:buFont typeface="+mj-lt"/>
              <a:buAutoNum type="arabicPeriod"/>
            </a:pPr>
            <a:r>
              <a:rPr lang="en-US" sz="11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Explain personal protective equipment training requirements.</a:t>
            </a:r>
          </a:p>
          <a:p>
            <a:pPr marL="685800" lvl="1" indent="-228600">
              <a:buFont typeface="+mj-lt"/>
              <a:buAutoNum type="arabicPeriod"/>
            </a:pPr>
            <a:r>
              <a:rPr lang="en-US" sz="11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Explain the responsibilities of employers and employees regarding personal protective equipment.</a:t>
            </a:r>
            <a:endParaRPr lang="en-US" dirty="0">
              <a:latin typeface="Tahoma" panose="020B0604030504040204" pitchFamily="34" charset="0"/>
              <a:ea typeface="Tahoma" panose="020B0604030504040204" pitchFamily="34" charset="0"/>
              <a:cs typeface="Tahoma" panose="020B0604030504040204" pitchFamily="34" charset="0"/>
            </a:endParaRPr>
          </a:p>
        </p:txBody>
      </p:sp>
      <p:sp>
        <p:nvSpPr>
          <p:cNvPr id="4" name="Slide Number Placeholder 3"/>
          <p:cNvSpPr>
            <a:spLocks noGrp="1"/>
          </p:cNvSpPr>
          <p:nvPr>
            <p:ph type="sldNum" sz="quarter" idx="10"/>
          </p:nvPr>
        </p:nvSpPr>
        <p:spPr/>
        <p:txBody>
          <a:bodyPr/>
          <a:lstStyle/>
          <a:p>
            <a:fld id="{F5D18354-FAF5-4E98-B57F-F6182A7992A0}" type="slidenum">
              <a:rPr lang="en-US" smtClean="0"/>
              <a:t>3</a:t>
            </a:fld>
            <a:endParaRPr lang="en-US"/>
          </a:p>
        </p:txBody>
      </p:sp>
    </p:spTree>
    <p:extLst>
      <p:ext uri="{BB962C8B-B14F-4D97-AF65-F5344CB8AC3E}">
        <p14:creationId xmlns:p14="http://schemas.microsoft.com/office/powerpoint/2010/main" val="19447619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68438" y="481013"/>
            <a:ext cx="4321175" cy="3240087"/>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5D18354-FAF5-4E98-B57F-F6182A7992A0}" type="slidenum">
              <a:rPr lang="en-US" smtClean="0"/>
              <a:t>4</a:t>
            </a:fld>
            <a:endParaRPr lang="en-US"/>
          </a:p>
        </p:txBody>
      </p:sp>
    </p:spTree>
    <p:extLst>
      <p:ext uri="{BB962C8B-B14F-4D97-AF65-F5344CB8AC3E}">
        <p14:creationId xmlns:p14="http://schemas.microsoft.com/office/powerpoint/2010/main" val="13678593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68438" y="481013"/>
            <a:ext cx="4321175" cy="3240087"/>
          </a:xfrm>
        </p:spPr>
      </p:sp>
      <p:sp>
        <p:nvSpPr>
          <p:cNvPr id="3" name="Notes Placeholder 2"/>
          <p:cNvSpPr>
            <a:spLocks noGrp="1"/>
          </p:cNvSpPr>
          <p:nvPr>
            <p:ph type="body" idx="1"/>
          </p:nvPr>
        </p:nvSpPr>
        <p:spPr/>
        <p:txBody>
          <a:bodyPr/>
          <a:lstStyle/>
          <a:p>
            <a:r>
              <a:rPr lang="en-US" dirty="0" smtClean="0"/>
              <a:t>The Hierarchy of Control</a:t>
            </a:r>
            <a:r>
              <a:rPr lang="en-US" baseline="0" dirty="0" smtClean="0"/>
              <a:t> Methods</a:t>
            </a:r>
          </a:p>
          <a:p>
            <a:pPr marL="628650" lvl="1" indent="-171450">
              <a:buFont typeface="Arial" panose="020B0604020202020204" pitchFamily="34" charset="0"/>
              <a:buChar char="•"/>
            </a:pPr>
            <a:r>
              <a:rPr lang="en-US" baseline="0" dirty="0" smtClean="0"/>
              <a:t>Graphic illustrates the effectiveness of the systems used to prevent and control hazards. </a:t>
            </a:r>
          </a:p>
          <a:p>
            <a:pPr marL="628650" lvl="1" indent="-171450">
              <a:buFont typeface="Arial" panose="020B0604020202020204" pitchFamily="34" charset="0"/>
              <a:buChar char="•"/>
            </a:pPr>
            <a:r>
              <a:rPr lang="en-US" baseline="0" dirty="0" smtClean="0"/>
              <a:t>Elimination/substitution </a:t>
            </a:r>
          </a:p>
          <a:p>
            <a:pPr marL="1085850" lvl="2" indent="-171450">
              <a:buFont typeface="Arial" panose="020B0604020202020204" pitchFamily="34" charset="0"/>
              <a:buChar char="•"/>
            </a:pPr>
            <a:r>
              <a:rPr lang="en-US" baseline="0" dirty="0" smtClean="0"/>
              <a:t>Provides the highest level of protection against hazards. </a:t>
            </a:r>
          </a:p>
          <a:p>
            <a:pPr marL="1085850" lvl="2" indent="-171450">
              <a:buFont typeface="Arial" panose="020B0604020202020204" pitchFamily="34" charset="0"/>
              <a:buChar char="•"/>
            </a:pPr>
            <a:r>
              <a:rPr lang="en-US" baseline="0" dirty="0" smtClean="0"/>
              <a:t>The hazard is eliminated from the workplace or a safer item/substance is substituted for the more hazardous item/substance.</a:t>
            </a:r>
          </a:p>
          <a:p>
            <a:pPr marL="628650" lvl="1" indent="-171450">
              <a:buFont typeface="Arial" panose="020B0604020202020204" pitchFamily="34" charset="0"/>
              <a:buChar char="•"/>
            </a:pPr>
            <a:r>
              <a:rPr lang="en-US" baseline="0" dirty="0" smtClean="0"/>
              <a:t>Engineering controls are the second most effective means of protecting employees from hazards, followed by administrative and work practice controls.  </a:t>
            </a:r>
          </a:p>
          <a:p>
            <a:pPr marL="628650" lvl="1" indent="-171450">
              <a:buFont typeface="Arial" panose="020B0604020202020204" pitchFamily="34" charset="0"/>
              <a:buChar char="•"/>
            </a:pPr>
            <a:r>
              <a:rPr lang="en-US" baseline="0" dirty="0" smtClean="0"/>
              <a:t>PPE - last resort; it is least effective</a:t>
            </a:r>
          </a:p>
        </p:txBody>
      </p:sp>
      <p:sp>
        <p:nvSpPr>
          <p:cNvPr id="4" name="Slide Number Placeholder 3"/>
          <p:cNvSpPr>
            <a:spLocks noGrp="1"/>
          </p:cNvSpPr>
          <p:nvPr>
            <p:ph type="sldNum" sz="quarter" idx="10"/>
          </p:nvPr>
        </p:nvSpPr>
        <p:spPr/>
        <p:txBody>
          <a:bodyPr/>
          <a:lstStyle/>
          <a:p>
            <a:fld id="{F5D18354-FAF5-4E98-B57F-F6182A7992A0}" type="slidenum">
              <a:rPr lang="en-US" smtClean="0"/>
              <a:t>5</a:t>
            </a:fld>
            <a:endParaRPr lang="en-US"/>
          </a:p>
        </p:txBody>
      </p:sp>
    </p:spTree>
    <p:extLst>
      <p:ext uri="{BB962C8B-B14F-4D97-AF65-F5344CB8AC3E}">
        <p14:creationId xmlns:p14="http://schemas.microsoft.com/office/powerpoint/2010/main" val="17525442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68438" y="481013"/>
            <a:ext cx="4321175" cy="3240087"/>
          </a:xfrm>
        </p:spPr>
      </p:sp>
      <p:sp>
        <p:nvSpPr>
          <p:cNvPr id="3" name="Notes Placeholder 2"/>
          <p:cNvSpPr>
            <a:spLocks noGrp="1"/>
          </p:cNvSpPr>
          <p:nvPr>
            <p:ph type="body" idx="1"/>
          </p:nvPr>
        </p:nvSpPr>
        <p:spPr/>
        <p:txBody>
          <a:bodyPr/>
          <a:lstStyle/>
          <a:p>
            <a:r>
              <a:rPr lang="en-US" dirty="0" smtClean="0"/>
              <a:t>Engineering</a:t>
            </a:r>
            <a:r>
              <a:rPr lang="en-US" baseline="0" dirty="0" smtClean="0"/>
              <a:t> controls</a:t>
            </a:r>
          </a:p>
          <a:p>
            <a:pPr marL="171450" indent="-171450">
              <a:buFont typeface="Arial" panose="020B0604020202020204" pitchFamily="34" charset="0"/>
              <a:buChar char="•"/>
            </a:pPr>
            <a:r>
              <a:rPr lang="en-US" baseline="0" dirty="0" smtClean="0"/>
              <a:t>Requires a physical change to the workplace</a:t>
            </a:r>
          </a:p>
          <a:p>
            <a:pPr marL="171450" indent="-171450">
              <a:buFont typeface="Arial" panose="020B0604020202020204" pitchFamily="34" charset="0"/>
              <a:buChar char="•"/>
            </a:pPr>
            <a:r>
              <a:rPr lang="en-US" baseline="0" dirty="0" smtClean="0"/>
              <a:t>Based on the following principles: (OSHA 2001)</a:t>
            </a:r>
          </a:p>
          <a:p>
            <a:pPr marL="628650" lvl="1" indent="-171450">
              <a:buFont typeface="Arial" panose="020B0604020202020204" pitchFamily="34" charset="0"/>
              <a:buChar char="•"/>
            </a:pPr>
            <a:r>
              <a:rPr lang="en-US" dirty="0" smtClean="0"/>
              <a:t>If feasible, design the facility, equipment, or process to remove the hazard.</a:t>
            </a:r>
          </a:p>
          <a:p>
            <a:pPr marL="628650" lvl="1" indent="-171450">
              <a:buFont typeface="Arial" panose="020B0604020202020204" pitchFamily="34" charset="0"/>
              <a:buChar char="•"/>
            </a:pPr>
            <a:r>
              <a:rPr lang="en-US" dirty="0" smtClean="0"/>
              <a:t>If removal is not feasible, enclose the hazard to prevent exposure in normal operations.</a:t>
            </a:r>
          </a:p>
          <a:p>
            <a:pPr marL="628650" lvl="1" indent="-171450">
              <a:buFont typeface="Arial" panose="020B0604020202020204" pitchFamily="34" charset="0"/>
              <a:buChar char="•"/>
            </a:pPr>
            <a:r>
              <a:rPr lang="en-US" dirty="0" smtClean="0"/>
              <a:t>Where complete enclosure is not feasible, establish barriers or local ventilation to reduce exposure to the hazard in normal operations.</a:t>
            </a:r>
            <a:endParaRPr lang="en-US" baseline="0" dirty="0" smtClean="0"/>
          </a:p>
          <a:p>
            <a:pPr marL="171450" indent="-171450">
              <a:buFont typeface="Arial" panose="020B0604020202020204" pitchFamily="34" charset="0"/>
              <a:buChar char="•"/>
            </a:pPr>
            <a:r>
              <a:rPr lang="en-US" baseline="0" dirty="0" smtClean="0"/>
              <a:t>Examples</a:t>
            </a:r>
          </a:p>
          <a:p>
            <a:pPr marL="628650" lvl="1" indent="-171450">
              <a:buFont typeface="Arial" panose="020B0604020202020204" pitchFamily="34" charset="0"/>
              <a:buChar char="•"/>
            </a:pPr>
            <a:r>
              <a:rPr lang="en-US" baseline="0" dirty="0" smtClean="0"/>
              <a:t>Isolation – hazard is enclosed prohibiting exposure to worker</a:t>
            </a:r>
          </a:p>
          <a:p>
            <a:pPr marL="628650" lvl="1" indent="-171450">
              <a:buFont typeface="Arial" panose="020B0604020202020204" pitchFamily="34" charset="0"/>
              <a:buChar char="•"/>
            </a:pPr>
            <a:r>
              <a:rPr lang="en-US" baseline="0" dirty="0" smtClean="0"/>
              <a:t>Ventilation – air exchanges to reduce atmospheric hazards </a:t>
            </a:r>
          </a:p>
          <a:p>
            <a:pPr marL="628650" lvl="1" indent="-171450">
              <a:buFont typeface="Arial" panose="020B0604020202020204" pitchFamily="34" charset="0"/>
              <a:buChar char="•"/>
            </a:pPr>
            <a:r>
              <a:rPr lang="en-US" baseline="0" dirty="0" smtClean="0"/>
              <a:t>Equipment modifications – reduce the hazard through design of the equipment or attachments (Examples: reduced vibration, dust collection system, noise reduction, etc.)</a:t>
            </a:r>
          </a:p>
          <a:p>
            <a:pPr marL="0" lvl="0" indent="0">
              <a:buFontTx/>
              <a:buNone/>
            </a:pPr>
            <a:endParaRPr lang="en-US" baseline="0" dirty="0" smtClean="0"/>
          </a:p>
          <a:p>
            <a:pPr marL="0" lvl="0" indent="0">
              <a:buFontTx/>
              <a:buNone/>
            </a:pPr>
            <a:r>
              <a:rPr lang="en-US" b="1" baseline="0" dirty="0" smtClean="0"/>
              <a:t>https://www.osha.gov/SLTC/etools/safetyhealth/comp3.html </a:t>
            </a:r>
          </a:p>
          <a:p>
            <a:pPr marL="628650" lvl="1"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6</a:t>
            </a:fld>
            <a:endParaRPr lang="en-US"/>
          </a:p>
        </p:txBody>
      </p:sp>
    </p:spTree>
    <p:extLst>
      <p:ext uri="{BB962C8B-B14F-4D97-AF65-F5344CB8AC3E}">
        <p14:creationId xmlns:p14="http://schemas.microsoft.com/office/powerpoint/2010/main" val="24669029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68438" y="481013"/>
            <a:ext cx="4321175" cy="3240087"/>
          </a:xfrm>
        </p:spPr>
      </p:sp>
      <p:sp>
        <p:nvSpPr>
          <p:cNvPr id="3" name="Notes Placeholder 2"/>
          <p:cNvSpPr>
            <a:spLocks noGrp="1"/>
          </p:cNvSpPr>
          <p:nvPr>
            <p:ph type="body" idx="1"/>
          </p:nvPr>
        </p:nvSpPr>
        <p:spPr/>
        <p:txBody>
          <a:bodyPr/>
          <a:lstStyle/>
          <a:p>
            <a:r>
              <a:rPr lang="en-US" dirty="0" smtClean="0"/>
              <a:t>Administrative Controls</a:t>
            </a:r>
          </a:p>
          <a:p>
            <a:pPr marL="171450" indent="-171450">
              <a:buFont typeface="Arial" panose="020B0604020202020204" pitchFamily="34" charset="0"/>
              <a:buChar char="•"/>
            </a:pPr>
            <a:r>
              <a:rPr lang="en-US" dirty="0" smtClean="0"/>
              <a:t>Includes</a:t>
            </a:r>
            <a:r>
              <a:rPr lang="en-US" baseline="0" dirty="0" smtClean="0"/>
              <a:t> work practices</a:t>
            </a:r>
            <a:endParaRPr lang="en-US" dirty="0" smtClean="0"/>
          </a:p>
          <a:p>
            <a:pPr marL="171450" indent="-171450">
              <a:buFont typeface="Arial" panose="020B0604020202020204" pitchFamily="34" charset="0"/>
              <a:buChar char="•"/>
            </a:pPr>
            <a:r>
              <a:rPr lang="en-US" dirty="0" smtClean="0"/>
              <a:t>Requires the worker or employer to do something</a:t>
            </a:r>
          </a:p>
          <a:p>
            <a:pPr marL="171450" indent="-171450">
              <a:buFont typeface="Arial" panose="020B0604020202020204" pitchFamily="34" charset="0"/>
              <a:buChar char="•"/>
            </a:pPr>
            <a:r>
              <a:rPr lang="en-US" dirty="0" smtClean="0"/>
              <a:t>Examples</a:t>
            </a:r>
          </a:p>
          <a:p>
            <a:pPr marL="628650" lvl="1" indent="-171450">
              <a:buFont typeface="Arial" panose="020B0604020202020204" pitchFamily="34" charset="0"/>
              <a:buChar char="•"/>
            </a:pPr>
            <a:r>
              <a:rPr lang="en-US" dirty="0" smtClean="0"/>
              <a:t>Proper procedures – workplace rules and other operation-specific rules</a:t>
            </a:r>
          </a:p>
          <a:p>
            <a:pPr marL="628650" lvl="1" indent="-171450">
              <a:buFont typeface="Arial" panose="020B0604020202020204" pitchFamily="34" charset="0"/>
              <a:buChar char="•"/>
            </a:pPr>
            <a:r>
              <a:rPr lang="en-US" dirty="0" smtClean="0"/>
              <a:t>Inspection and maintenance – regularly</a:t>
            </a:r>
            <a:r>
              <a:rPr lang="en-US" baseline="0" dirty="0" smtClean="0"/>
              <a:t> inspect tools and equipment; keep them well maintained; remove from service any damaged or broken items</a:t>
            </a:r>
          </a:p>
          <a:p>
            <a:pPr marL="628650" lvl="1" indent="-171450">
              <a:buFont typeface="Arial" panose="020B0604020202020204" pitchFamily="34" charset="0"/>
              <a:buChar char="•"/>
            </a:pPr>
            <a:r>
              <a:rPr lang="en-US" baseline="0" dirty="0" smtClean="0"/>
              <a:t>Housekeeping </a:t>
            </a:r>
          </a:p>
          <a:p>
            <a:pPr marL="628650" lvl="1" indent="-171450">
              <a:buFont typeface="Arial" panose="020B0604020202020204" pitchFamily="34" charset="0"/>
              <a:buChar char="•"/>
            </a:pPr>
            <a:r>
              <a:rPr lang="en-US" baseline="0" dirty="0" smtClean="0"/>
              <a:t>Supervision</a:t>
            </a:r>
          </a:p>
          <a:p>
            <a:pPr marL="628650" lvl="1" indent="-171450">
              <a:buFont typeface="Arial" panose="020B0604020202020204" pitchFamily="34" charset="0"/>
              <a:buChar char="•"/>
            </a:pPr>
            <a:r>
              <a:rPr lang="en-US" baseline="0" dirty="0" smtClean="0"/>
              <a:t>Regulated areas – designate areas for lunch and break times; no eating, drinking, smoking, chewing tobacco or gum, and applying cosmetics in workplace</a:t>
            </a:r>
          </a:p>
          <a:p>
            <a:pPr marL="628650" lvl="1" indent="-171450">
              <a:buFont typeface="Arial" panose="020B0604020202020204" pitchFamily="34" charset="0"/>
              <a:buChar char="•"/>
            </a:pPr>
            <a:r>
              <a:rPr lang="en-US" baseline="0" dirty="0" smtClean="0"/>
              <a:t>Limit exposure by time and distance – shorten amount of time a worker is exposed to task involving the hazard; distance hazard from workers</a:t>
            </a:r>
            <a:endParaRPr lang="en-US" dirty="0" smtClean="0"/>
          </a:p>
          <a:p>
            <a:pPr marL="628650" lvl="1"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7</a:t>
            </a:fld>
            <a:endParaRPr lang="en-US"/>
          </a:p>
        </p:txBody>
      </p:sp>
    </p:spTree>
    <p:extLst>
      <p:ext uri="{BB962C8B-B14F-4D97-AF65-F5344CB8AC3E}">
        <p14:creationId xmlns:p14="http://schemas.microsoft.com/office/powerpoint/2010/main" val="17265861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68438" y="481013"/>
            <a:ext cx="4321175" cy="3240087"/>
          </a:xfrm>
        </p:spPr>
      </p:sp>
      <p:sp>
        <p:nvSpPr>
          <p:cNvPr id="3" name="Notes Placeholder 2"/>
          <p:cNvSpPr>
            <a:spLocks noGrp="1"/>
          </p:cNvSpPr>
          <p:nvPr>
            <p:ph type="body" idx="1"/>
          </p:nvPr>
        </p:nvSpPr>
        <p:spPr/>
        <p:txBody>
          <a:bodyPr/>
          <a:lstStyle/>
          <a:p>
            <a:r>
              <a:rPr lang="en-US" dirty="0" smtClean="0"/>
              <a:t>Examples of administrative controls that could be used to reduce noise exposure are listed here.  (Note: noise protection will be further discussed later in this</a:t>
            </a:r>
            <a:r>
              <a:rPr lang="en-US" baseline="0" dirty="0" smtClean="0"/>
              <a:t> presentation)</a:t>
            </a:r>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8</a:t>
            </a:fld>
            <a:endParaRPr lang="en-US"/>
          </a:p>
        </p:txBody>
      </p:sp>
    </p:spTree>
    <p:extLst>
      <p:ext uri="{BB962C8B-B14F-4D97-AF65-F5344CB8AC3E}">
        <p14:creationId xmlns:p14="http://schemas.microsoft.com/office/powerpoint/2010/main" val="13296922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68438" y="481013"/>
            <a:ext cx="4321175" cy="3240087"/>
          </a:xfrm>
        </p:spPr>
      </p:sp>
      <p:sp>
        <p:nvSpPr>
          <p:cNvPr id="3" name="Notes Placeholder 2"/>
          <p:cNvSpPr>
            <a:spLocks noGrp="1"/>
          </p:cNvSpPr>
          <p:nvPr>
            <p:ph type="body" idx="1"/>
          </p:nvPr>
        </p:nvSpPr>
        <p:spPr/>
        <p:txBody>
          <a:bodyPr/>
          <a:lstStyle/>
          <a:p>
            <a:r>
              <a:rPr lang="en-US" dirty="0" smtClean="0"/>
              <a:t>“When exposure to hazards cannot be engineered completely out of normal operations or maintenance work, and when safe work practices and other forms of administrative controls cannot provide sufficient additional protection, a supplementary method of control is the use of protective clothing or equipment. This is collectively called personal protective equipment, or PPE. PPE may also be appropriate for controlling hazards while engineering and work practice controls are being installed” (OSHA 2001).</a:t>
            </a:r>
            <a:r>
              <a:rPr lang="en-US" baseline="0" dirty="0" smtClean="0"/>
              <a:t>      </a:t>
            </a:r>
          </a:p>
          <a:p>
            <a:endParaRPr lang="en-US" baseline="0" dirty="0" smtClean="0"/>
          </a:p>
          <a:p>
            <a:r>
              <a:rPr lang="en-US" b="1" dirty="0" smtClean="0"/>
              <a:t>https://www.osha.gov/SLTC/etools/safetyhealth/comp3.html </a:t>
            </a:r>
          </a:p>
          <a:p>
            <a:endParaRPr lang="en-US" dirty="0" smtClean="0"/>
          </a:p>
          <a:p>
            <a:r>
              <a:rPr lang="en-US" dirty="0" smtClean="0"/>
              <a:t>The</a:t>
            </a:r>
            <a:r>
              <a:rPr lang="en-US" baseline="0" dirty="0" smtClean="0"/>
              <a:t> type of PPE needed by workers depends on the hazards to which they are exposed.</a:t>
            </a:r>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9</a:t>
            </a:fld>
            <a:endParaRPr lang="en-US"/>
          </a:p>
        </p:txBody>
      </p:sp>
    </p:spTree>
    <p:extLst>
      <p:ext uri="{BB962C8B-B14F-4D97-AF65-F5344CB8AC3E}">
        <p14:creationId xmlns:p14="http://schemas.microsoft.com/office/powerpoint/2010/main" val="24270657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68438" y="481013"/>
            <a:ext cx="4321175" cy="3240087"/>
          </a:xfrm>
        </p:spPr>
      </p:sp>
      <p:sp>
        <p:nvSpPr>
          <p:cNvPr id="3" name="Notes Placeholder 2"/>
          <p:cNvSpPr>
            <a:spLocks noGrp="1"/>
          </p:cNvSpPr>
          <p:nvPr>
            <p:ph type="body" idx="1"/>
          </p:nvPr>
        </p:nvSpPr>
        <p:spPr/>
        <p:txBody>
          <a:bodyPr>
            <a:normAutofit/>
          </a:bodyPr>
          <a:lstStyle/>
          <a:p>
            <a:r>
              <a:rPr lang="en-US" b="1" dirty="0" smtClean="0"/>
              <a:t>https://www.osha.gov/Publications/osha3151.html </a:t>
            </a:r>
          </a:p>
          <a:p>
            <a:endParaRPr lang="en-US" dirty="0" smtClean="0"/>
          </a:p>
          <a:p>
            <a:r>
              <a:rPr lang="en-US" dirty="0" smtClean="0"/>
              <a:t>“Protecting employees from potential head injuries is a key element of any safety program. A head injury can impair an employee for life or it can be fatal. Wearing a safety helmet or hard hat is one of the easiest ways to protect an employee's head from injury. Hard hats can protect employees from impact and penetration hazards as well as from electrical shock and burn hazards.</a:t>
            </a:r>
            <a:br>
              <a:rPr lang="en-US" dirty="0" smtClean="0"/>
            </a:br>
            <a:r>
              <a:rPr lang="en-US" dirty="0" smtClean="0"/>
              <a:t/>
            </a:r>
            <a:br>
              <a:rPr lang="en-US" dirty="0" smtClean="0"/>
            </a:br>
            <a:r>
              <a:rPr lang="en-US" dirty="0" smtClean="0"/>
              <a:t>Employers must ensure that their employees wear head protection if any of the following apply: </a:t>
            </a:r>
          </a:p>
          <a:p>
            <a:pPr marL="171450" indent="-171450">
              <a:buFont typeface="Arial" panose="020B0604020202020204" pitchFamily="34" charset="0"/>
              <a:buChar char="•"/>
            </a:pPr>
            <a:r>
              <a:rPr lang="en-US" dirty="0" smtClean="0"/>
              <a:t>Objects might fall from above and strike them on the head; </a:t>
            </a:r>
          </a:p>
          <a:p>
            <a:pPr marL="171450" indent="-171450">
              <a:buFont typeface="Arial" panose="020B0604020202020204" pitchFamily="34" charset="0"/>
              <a:buChar char="•"/>
            </a:pPr>
            <a:r>
              <a:rPr lang="en-US" dirty="0" smtClean="0"/>
              <a:t>They might bump their heads against fixed objects, such as exposed pipes or beams; or </a:t>
            </a:r>
          </a:p>
          <a:p>
            <a:pPr marL="171450" indent="-171450">
              <a:buFont typeface="Arial" panose="020B0604020202020204" pitchFamily="34" charset="0"/>
              <a:buChar char="•"/>
            </a:pPr>
            <a:r>
              <a:rPr lang="en-US" dirty="0" smtClean="0"/>
              <a:t>There is a possibility of accidental head contact with electrical hazards.”  </a:t>
            </a:r>
            <a:br>
              <a:rPr lang="en-US" dirty="0" smtClean="0"/>
            </a:br>
            <a:r>
              <a:rPr lang="en-US" dirty="0" smtClean="0"/>
              <a:t>(OSHA Publication</a:t>
            </a:r>
            <a:r>
              <a:rPr lang="en-US" baseline="0" dirty="0" smtClean="0"/>
              <a:t> 3151-12R, </a:t>
            </a:r>
            <a:r>
              <a:rPr lang="en-US" dirty="0" smtClean="0"/>
              <a:t>2003)</a:t>
            </a:r>
          </a:p>
          <a:p>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pPr/>
              <a:t>10</a:t>
            </a:fld>
            <a:endParaRPr lang="en-US"/>
          </a:p>
        </p:txBody>
      </p:sp>
    </p:spTree>
    <p:extLst>
      <p:ext uri="{BB962C8B-B14F-4D97-AF65-F5344CB8AC3E}">
        <p14:creationId xmlns:p14="http://schemas.microsoft.com/office/powerpoint/2010/main" val="22607224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68438" y="481013"/>
            <a:ext cx="4321175" cy="3240087"/>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t>https://www.osha.gov/Publications/osha3151.html </a:t>
            </a:r>
          </a:p>
          <a:p>
            <a:endParaRPr lang="en-US" dirty="0" smtClean="0"/>
          </a:p>
          <a:p>
            <a:r>
              <a:rPr lang="en-US" dirty="0" smtClean="0"/>
              <a:t>“There are many types of hard hats available in the marketplace today. In addition to selecting protective headgear that meets ANSI standard requirements, employers should ensure that employees wear hard hats that provide appropriate protection against potential workplace hazards. It is important for employers to understand all potential hazards when making this selection, including electrical hazards. This can be done through a comprehensive hazard analysis and an awareness of the different types of protective headgear available.”</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(OSHA Publication</a:t>
            </a:r>
            <a:r>
              <a:rPr lang="en-US" baseline="0" dirty="0" smtClean="0"/>
              <a:t> 3151-12R, </a:t>
            </a:r>
            <a:r>
              <a:rPr lang="en-US" dirty="0" smtClean="0"/>
              <a:t>2003)</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Class</a:t>
            </a:r>
            <a:r>
              <a:rPr lang="en-US" baseline="0" dirty="0" smtClean="0"/>
              <a:t> G hard hats are intended for general service use, such as building construction, shipbuilding, lumbering, and manufacturing. Class G hard hats provide good impact protection, but limited voltage protection (proof-tested at 2,200 volts).</a:t>
            </a:r>
            <a:endParaRPr lang="en-US" dirty="0" smtClean="0"/>
          </a:p>
          <a:p>
            <a:r>
              <a:rPr lang="en-US" dirty="0" smtClean="0"/>
              <a:t/>
            </a:r>
            <a:br>
              <a:rPr lang="en-US" dirty="0" smtClean="0"/>
            </a:br>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11</a:t>
            </a:fld>
            <a:endParaRPr lang="en-US"/>
          </a:p>
        </p:txBody>
      </p:sp>
    </p:spTree>
    <p:extLst>
      <p:ext uri="{BB962C8B-B14F-4D97-AF65-F5344CB8AC3E}">
        <p14:creationId xmlns:p14="http://schemas.microsoft.com/office/powerpoint/2010/main" val="113164208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68438" y="481013"/>
            <a:ext cx="4321175" cy="3240087"/>
          </a:xfrm>
        </p:spPr>
      </p:sp>
      <p:sp>
        <p:nvSpPr>
          <p:cNvPr id="3" name="Notes Placeholder 2"/>
          <p:cNvSpPr>
            <a:spLocks noGrp="1"/>
          </p:cNvSpPr>
          <p:nvPr>
            <p:ph type="body" idx="1"/>
          </p:nvPr>
        </p:nvSpPr>
        <p:spPr/>
        <p:txBody>
          <a:bodyPr/>
          <a:lstStyle/>
          <a:p>
            <a:r>
              <a:rPr lang="en-US" dirty="0" smtClean="0"/>
              <a:t>Class E hard hats are designed for electrical/utility work. They</a:t>
            </a:r>
            <a:r>
              <a:rPr lang="en-US" baseline="0" dirty="0" smtClean="0"/>
              <a:t> protect against falling objects and provide protection against conductors with higher voltage levels (proof-tested at 20,000 volts).</a:t>
            </a:r>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12</a:t>
            </a:fld>
            <a:endParaRPr lang="en-US"/>
          </a:p>
        </p:txBody>
      </p:sp>
    </p:spTree>
    <p:extLst>
      <p:ext uri="{BB962C8B-B14F-4D97-AF65-F5344CB8AC3E}">
        <p14:creationId xmlns:p14="http://schemas.microsoft.com/office/powerpoint/2010/main" val="327594911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68438" y="481013"/>
            <a:ext cx="4321175" cy="3240087"/>
          </a:xfrm>
        </p:spPr>
      </p:sp>
      <p:sp>
        <p:nvSpPr>
          <p:cNvPr id="3" name="Notes Placeholder 2"/>
          <p:cNvSpPr>
            <a:spLocks noGrp="1"/>
          </p:cNvSpPr>
          <p:nvPr>
            <p:ph type="body" idx="1"/>
          </p:nvPr>
        </p:nvSpPr>
        <p:spPr/>
        <p:txBody>
          <a:bodyPr/>
          <a:lstStyle/>
          <a:p>
            <a:r>
              <a:rPr lang="en-US" dirty="0" smtClean="0"/>
              <a:t>Class C</a:t>
            </a:r>
            <a:r>
              <a:rPr lang="en-US" baseline="0" dirty="0" smtClean="0"/>
              <a:t> hard hats provide limited protection, mostly from bumps against fixed objects. Class C hard hats do not provide any protection against electrical hazards.</a:t>
            </a:r>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13</a:t>
            </a:fld>
            <a:endParaRPr lang="en-US"/>
          </a:p>
        </p:txBody>
      </p:sp>
    </p:spTree>
    <p:extLst>
      <p:ext uri="{BB962C8B-B14F-4D97-AF65-F5344CB8AC3E}">
        <p14:creationId xmlns:p14="http://schemas.microsoft.com/office/powerpoint/2010/main" val="147939635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68438" y="481013"/>
            <a:ext cx="4321175" cy="3240087"/>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t>https://www.osha.gov/Publications/osha3151.html </a:t>
            </a:r>
          </a:p>
          <a:p>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“Employees can be exposed to a large number of hazards that pose danger to their eyes and face. OSHA requires employers to ensure that employees have appropriate eye or face protection if they are exposed to eye or face hazards from flying particles, molten metal, liquid chemicals, acids or caustic liquids, chemical gases or vapors, potentially infected material or potentially harmful light radiation.”</a:t>
            </a:r>
            <a:br>
              <a:rPr lang="en-US" dirty="0" smtClean="0"/>
            </a:br>
            <a:r>
              <a:rPr lang="en-US" dirty="0" smtClean="0"/>
              <a:t>(OSHA Publication</a:t>
            </a:r>
            <a:r>
              <a:rPr lang="en-US" baseline="0" dirty="0" smtClean="0"/>
              <a:t> 3151-12R, </a:t>
            </a:r>
            <a:r>
              <a:rPr lang="en-US" dirty="0" smtClean="0"/>
              <a:t>2003)</a:t>
            </a:r>
          </a:p>
          <a:p>
            <a:r>
              <a:rPr lang="en-US" dirty="0" smtClean="0"/>
              <a:t/>
            </a:r>
            <a:br>
              <a:rPr lang="en-US" dirty="0" smtClean="0"/>
            </a:br>
            <a:r>
              <a:rPr lang="en-US" b="1" dirty="0" smtClean="0">
                <a:hlinkClick r:id="rId3"/>
              </a:rPr>
              <a:t>1926.102(a)(2)</a:t>
            </a:r>
            <a:endParaRPr lang="en-US" dirty="0" smtClean="0"/>
          </a:p>
          <a:p>
            <a:r>
              <a:rPr lang="en-US" dirty="0" smtClean="0"/>
              <a:t>Eye and face protection equipment required by this Part shall meet the requirements specified in American National Standards Institute, Z87.1-1968, Practice for Occupational and Educational Eye and Face Protection.</a:t>
            </a:r>
          </a:p>
          <a:p>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14</a:t>
            </a:fld>
            <a:endParaRPr lang="en-US"/>
          </a:p>
        </p:txBody>
      </p:sp>
    </p:spTree>
    <p:extLst>
      <p:ext uri="{BB962C8B-B14F-4D97-AF65-F5344CB8AC3E}">
        <p14:creationId xmlns:p14="http://schemas.microsoft.com/office/powerpoint/2010/main" val="411701707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68438" y="481013"/>
            <a:ext cx="4321175" cy="3240087"/>
          </a:xfrm>
        </p:spPr>
      </p:sp>
      <p:sp>
        <p:nvSpPr>
          <p:cNvPr id="3" name="Notes Placeholder 2"/>
          <p:cNvSpPr>
            <a:spLocks noGrp="1"/>
          </p:cNvSpPr>
          <p:nvPr>
            <p:ph type="body" idx="1"/>
          </p:nvPr>
        </p:nvSpPr>
        <p:spPr/>
        <p:txBody>
          <a:bodyPr/>
          <a:lstStyle/>
          <a:p>
            <a:r>
              <a:rPr lang="en-US" b="1" dirty="0" smtClean="0">
                <a:solidFill>
                  <a:schemeClr val="tx1"/>
                </a:solidFill>
                <a:hlinkClick r:id="rId3"/>
              </a:rPr>
              <a:t>1926.102(a)(2)</a:t>
            </a:r>
            <a:endParaRPr lang="en-US" dirty="0" smtClean="0">
              <a:solidFill>
                <a:schemeClr val="tx1"/>
              </a:solidFill>
            </a:endParaRPr>
          </a:p>
          <a:p>
            <a:r>
              <a:rPr lang="en-US" dirty="0" smtClean="0"/>
              <a:t>Eye and face protection equipment required by this Part shall meet the requirements specified in American National Standards Institute, Z87.1-1968, Practice for Occupational and Educational Eye and Face Protection.</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t>https://www.osha.gov/Publications/osha3151.html </a:t>
            </a:r>
          </a:p>
          <a:p>
            <a:endParaRPr lang="en-US" dirty="0" smtClean="0"/>
          </a:p>
          <a:p>
            <a:r>
              <a:rPr lang="en-US" dirty="0" smtClean="0"/>
              <a:t>“Selecting the most suitable eye and face protection for employees should take into consideration the following elements: </a:t>
            </a:r>
          </a:p>
          <a:p>
            <a:pPr marL="171450" indent="-171450">
              <a:buFont typeface="Arial" panose="020B0604020202020204" pitchFamily="34" charset="0"/>
              <a:buChar char="•"/>
            </a:pPr>
            <a:r>
              <a:rPr lang="en-US" dirty="0" smtClean="0"/>
              <a:t>Ability to protect against specific workplace hazards. </a:t>
            </a:r>
          </a:p>
          <a:p>
            <a:pPr marL="171450" indent="-171450">
              <a:buFont typeface="Arial" panose="020B0604020202020204" pitchFamily="34" charset="0"/>
              <a:buChar char="•"/>
            </a:pPr>
            <a:r>
              <a:rPr lang="en-US" dirty="0" smtClean="0"/>
              <a:t>Should fit properly and be reasonably comfortable to wear. </a:t>
            </a:r>
          </a:p>
          <a:p>
            <a:pPr marL="171450" indent="-171450">
              <a:buFont typeface="Arial" panose="020B0604020202020204" pitchFamily="34" charset="0"/>
              <a:buChar char="•"/>
            </a:pPr>
            <a:r>
              <a:rPr lang="en-US" dirty="0" smtClean="0"/>
              <a:t>Should provide unrestricted vision and movement. </a:t>
            </a:r>
          </a:p>
          <a:p>
            <a:pPr marL="171450" indent="-171450">
              <a:buFont typeface="Arial" panose="020B0604020202020204" pitchFamily="34" charset="0"/>
              <a:buChar char="•"/>
            </a:pPr>
            <a:r>
              <a:rPr lang="en-US" dirty="0" smtClean="0"/>
              <a:t>Should be durable and cleanable. </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smtClean="0"/>
              <a:t>Should allow unrestricted functioning of any other required PPE.” </a:t>
            </a:r>
            <a:br>
              <a:rPr lang="en-US" dirty="0" smtClean="0"/>
            </a:br>
            <a:r>
              <a:rPr lang="en-US" dirty="0" smtClean="0"/>
              <a:t>(OSHA Publication</a:t>
            </a:r>
            <a:r>
              <a:rPr lang="en-US" baseline="0" dirty="0" smtClean="0"/>
              <a:t> 3151-12R, </a:t>
            </a:r>
            <a:r>
              <a:rPr lang="en-US" dirty="0" smtClean="0"/>
              <a:t>2003)</a:t>
            </a:r>
          </a:p>
          <a:p>
            <a:pPr marL="0" indent="0">
              <a:buFontTx/>
              <a:buNone/>
            </a:pPr>
            <a:endParaRPr lang="en-US" dirty="0" smtClean="0"/>
          </a:p>
          <a:p>
            <a:pPr marL="0" indent="0">
              <a:buFontTx/>
              <a:buNone/>
            </a:pPr>
            <a:endParaRPr lang="en-US" dirty="0" smtClean="0"/>
          </a:p>
          <a:p>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15</a:t>
            </a:fld>
            <a:endParaRPr lang="en-US"/>
          </a:p>
        </p:txBody>
      </p:sp>
    </p:spTree>
    <p:extLst>
      <p:ext uri="{BB962C8B-B14F-4D97-AF65-F5344CB8AC3E}">
        <p14:creationId xmlns:p14="http://schemas.microsoft.com/office/powerpoint/2010/main" val="220508014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68438" y="481013"/>
            <a:ext cx="4321175" cy="3240087"/>
          </a:xfrm>
        </p:spPr>
      </p:sp>
      <p:sp>
        <p:nvSpPr>
          <p:cNvPr id="3" name="Notes Placeholder 2"/>
          <p:cNvSpPr>
            <a:spLocks noGrp="1"/>
          </p:cNvSpPr>
          <p:nvPr>
            <p:ph type="body" idx="1"/>
          </p:nvPr>
        </p:nvSpPr>
        <p:spPr/>
        <p:txBody>
          <a:bodyPr/>
          <a:lstStyle/>
          <a:p>
            <a:pPr marL="0" indent="0">
              <a:buFontTx/>
              <a:buNone/>
            </a:pPr>
            <a:r>
              <a:rPr lang="en-US" b="1" dirty="0" smtClean="0"/>
              <a:t>https://www.osha.gov/SLTC/etools/eyeandface/ppe/impact.html#spectacles</a:t>
            </a:r>
          </a:p>
          <a:p>
            <a:pPr marL="0" indent="0">
              <a:buFontTx/>
              <a:buNone/>
            </a:pPr>
            <a:endParaRPr lang="en-US" dirty="0" smtClean="0"/>
          </a:p>
          <a:p>
            <a:r>
              <a:rPr lang="en-US" dirty="0" smtClean="0">
                <a:effectLst/>
              </a:rPr>
              <a:t>“Safety spectacles are intended to shield the wearer's eyes from impact hazards such as flying fragments, objects, large chips, and particles. Workers are required to use eye safety spectacles with side shields when there is a hazard from flying objects. Non-side shield spectacles are not acceptable eye protection for impact hazards.</a:t>
            </a:r>
          </a:p>
          <a:p>
            <a:r>
              <a:rPr lang="en-US" dirty="0" smtClean="0">
                <a:effectLst/>
              </a:rPr>
              <a:t>The frames of safety spectacles are constructed of metal and/or plastic and can be fitted with either corrective or </a:t>
            </a:r>
            <a:r>
              <a:rPr lang="en-US" dirty="0" err="1" smtClean="0">
                <a:effectLst/>
              </a:rPr>
              <a:t>plano</a:t>
            </a:r>
            <a:r>
              <a:rPr lang="en-US" dirty="0" smtClean="0">
                <a:effectLst/>
              </a:rPr>
              <a:t> impact-resistant lenses. Side shields may be incorporated into the frames of safety spectacles when needed. Consider each component of safety spectacles when selecting the appropriate device for your workplace.”</a:t>
            </a:r>
            <a:br>
              <a:rPr lang="en-US" dirty="0" smtClean="0">
                <a:effectLst/>
              </a:rPr>
            </a:br>
            <a:r>
              <a:rPr lang="en-US" dirty="0" smtClean="0">
                <a:effectLst/>
              </a:rPr>
              <a:t>(OSHA Eye</a:t>
            </a:r>
            <a:r>
              <a:rPr lang="en-US" baseline="0" dirty="0" smtClean="0">
                <a:effectLst/>
              </a:rPr>
              <a:t> and Face Protection </a:t>
            </a:r>
            <a:r>
              <a:rPr lang="en-US" baseline="0" dirty="0" err="1" smtClean="0">
                <a:effectLst/>
              </a:rPr>
              <a:t>eTool</a:t>
            </a:r>
            <a:r>
              <a:rPr lang="en-US" baseline="0" dirty="0" smtClean="0">
                <a:effectLst/>
              </a:rPr>
              <a:t>, 2002)</a:t>
            </a:r>
            <a:endParaRPr lang="en-US" dirty="0" smtClean="0">
              <a:effectLst/>
            </a:endParaRPr>
          </a:p>
          <a:p>
            <a:pPr marL="0" indent="0">
              <a:buFontTx/>
              <a:buNone/>
            </a:pPr>
            <a:endParaRPr lang="en-US" dirty="0" smtClean="0"/>
          </a:p>
          <a:p>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16</a:t>
            </a:fld>
            <a:endParaRPr lang="en-US"/>
          </a:p>
        </p:txBody>
      </p:sp>
    </p:spTree>
    <p:extLst>
      <p:ext uri="{BB962C8B-B14F-4D97-AF65-F5344CB8AC3E}">
        <p14:creationId xmlns:p14="http://schemas.microsoft.com/office/powerpoint/2010/main" val="200194959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68438" y="481013"/>
            <a:ext cx="4321175" cy="3240087"/>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t>https://www.osha.gov/Publications/osha3151.html </a:t>
            </a:r>
          </a:p>
          <a:p>
            <a:endParaRPr lang="en-US" b="1"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Googles “are tight-fitting eye protection that completely cover the eyes, eye sockets and the facial area immediately surrounding the eyes and provide protection from impact, dust and splashes. Some goggles will fit over corrective lenses.” </a:t>
            </a:r>
            <a:br>
              <a:rPr lang="en-US" dirty="0" smtClean="0"/>
            </a:br>
            <a:r>
              <a:rPr lang="en-US" dirty="0" smtClean="0"/>
              <a:t>(OSHA Publication</a:t>
            </a:r>
            <a:r>
              <a:rPr lang="en-US" baseline="0" dirty="0" smtClean="0"/>
              <a:t> 3151-12R, </a:t>
            </a:r>
            <a:r>
              <a:rPr lang="en-US" dirty="0" smtClean="0"/>
              <a:t>2003)</a:t>
            </a:r>
          </a:p>
          <a:p>
            <a:endParaRPr lang="en-US" dirty="0" smtClean="0"/>
          </a:p>
          <a:p>
            <a:r>
              <a:rPr lang="en-US" b="1" dirty="0" smtClean="0"/>
              <a:t>https://www.osha.gov/SLTC/etools/eyeandface/ppe/impact.html#goggles</a:t>
            </a:r>
          </a:p>
          <a:p>
            <a:endParaRPr lang="en-US" dirty="0" smtClean="0"/>
          </a:p>
          <a:p>
            <a:r>
              <a:rPr lang="en-US" dirty="0" smtClean="0">
                <a:effectLst/>
              </a:rPr>
              <a:t>“Safety goggles are intended to shield the wearer's eyes from impact hazards such as flying fragments, objects, large chips, and particles. Goggles fit the face immediately surrounding the eyes and form a protective seal around the eyes. This prevents objects from entering under or around the goggles.</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effectLst/>
              </a:rPr>
              <a:t>Safety goggles may incorporate prescription lenses mounted behind protective lenses for individuals requiring vision correction. Take time to consider specific lens, frame, and ventilation options when selecting safety goggles.”</a:t>
            </a:r>
            <a:br>
              <a:rPr lang="en-US" dirty="0" smtClean="0">
                <a:effectLst/>
              </a:rPr>
            </a:br>
            <a:r>
              <a:rPr lang="en-US" dirty="0" smtClean="0">
                <a:effectLst/>
              </a:rPr>
              <a:t>(OSHA Eye</a:t>
            </a:r>
            <a:r>
              <a:rPr lang="en-US" baseline="0" dirty="0" smtClean="0">
                <a:effectLst/>
              </a:rPr>
              <a:t> and Face Protection </a:t>
            </a:r>
            <a:r>
              <a:rPr lang="en-US" baseline="0" dirty="0" err="1" smtClean="0">
                <a:effectLst/>
              </a:rPr>
              <a:t>eTool</a:t>
            </a:r>
            <a:r>
              <a:rPr lang="en-US" baseline="0" dirty="0" smtClean="0">
                <a:effectLst/>
              </a:rPr>
              <a:t>, 2002)</a:t>
            </a:r>
            <a:endParaRPr lang="en-US" dirty="0" smtClean="0">
              <a:effectLst/>
            </a:endParaRPr>
          </a:p>
          <a:p>
            <a:endParaRPr lang="en-US" dirty="0" smtClean="0">
              <a:effectLst/>
            </a:endParaRPr>
          </a:p>
          <a:p>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17</a:t>
            </a:fld>
            <a:endParaRPr lang="en-US"/>
          </a:p>
        </p:txBody>
      </p:sp>
    </p:spTree>
    <p:extLst>
      <p:ext uri="{BB962C8B-B14F-4D97-AF65-F5344CB8AC3E}">
        <p14:creationId xmlns:p14="http://schemas.microsoft.com/office/powerpoint/2010/main" val="329838668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68438" y="481013"/>
            <a:ext cx="4321175" cy="3240087"/>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t>https://www.osha.gov/Publications/osha3151.html </a:t>
            </a:r>
          </a:p>
          <a:p>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“Constructed of vulcanized fiber or fiberglass and fitted with a filtered lens, welding shields protect eyes from burns caused by infrared or intense radiant light; they also protect both the eyes and face from flying sparks, metal spatter and slag chips produced during welding, brazing, soldering and cutting operations. OSHA requires filter lenses to have a shade number appropriate to protect against the specific hazards of the work being performed in order to protect against harmful light radiation.” </a:t>
            </a:r>
            <a:br>
              <a:rPr lang="en-US" dirty="0" smtClean="0"/>
            </a:br>
            <a:r>
              <a:rPr lang="en-US" dirty="0" smtClean="0"/>
              <a:t>(OSHA Publication</a:t>
            </a:r>
            <a:r>
              <a:rPr lang="en-US" baseline="0" dirty="0" smtClean="0"/>
              <a:t> 3151-12R, </a:t>
            </a:r>
            <a:r>
              <a:rPr lang="en-US" dirty="0" smtClean="0"/>
              <a:t>2003)</a:t>
            </a:r>
          </a:p>
          <a:p>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18</a:t>
            </a:fld>
            <a:endParaRPr lang="en-US"/>
          </a:p>
        </p:txBody>
      </p:sp>
    </p:spTree>
    <p:extLst>
      <p:ext uri="{BB962C8B-B14F-4D97-AF65-F5344CB8AC3E}">
        <p14:creationId xmlns:p14="http://schemas.microsoft.com/office/powerpoint/2010/main" val="4987675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68438" y="481013"/>
            <a:ext cx="4321175" cy="3240087"/>
          </a:xfrm>
        </p:spPr>
      </p:sp>
      <p:sp>
        <p:nvSpPr>
          <p:cNvPr id="3" name="Notes Placeholder 2"/>
          <p:cNvSpPr>
            <a:spLocks noGrp="1"/>
          </p:cNvSpPr>
          <p:nvPr>
            <p:ph type="body" idx="1"/>
          </p:nvPr>
        </p:nvSpPr>
        <p:spPr/>
        <p:txBody>
          <a:bodyPr/>
          <a:lstStyle/>
          <a:p>
            <a:r>
              <a:rPr lang="en-US" b="1" dirty="0" smtClean="0"/>
              <a:t>https://www.osha.gov/SLTC/etools/eyeandface/ppe/impact.html#faceshields</a:t>
            </a:r>
          </a:p>
          <a:p>
            <a:endParaRPr lang="en-US" dirty="0" smtClean="0"/>
          </a:p>
          <a:p>
            <a:r>
              <a:rPr lang="en-US" dirty="0" smtClean="0">
                <a:effectLst/>
              </a:rPr>
              <a:t>“Face shields are intended to protect the entire face or portions of it from impact hazards such as flying fragments, objects, large chips, and particles. When worn alone, face shields </a:t>
            </a:r>
            <a:r>
              <a:rPr lang="en-US" i="1" dirty="0" smtClean="0">
                <a:effectLst/>
              </a:rPr>
              <a:t>do not</a:t>
            </a:r>
            <a:r>
              <a:rPr lang="en-US" dirty="0" smtClean="0">
                <a:effectLst/>
              </a:rPr>
              <a:t> protect employees from impact hazards. Use face shields in combination with safety spectacles or goggles, even in the absence of dust or potential splashes, for additional protection beyond that offered by spectacles or goggles alone.”</a:t>
            </a:r>
            <a:br>
              <a:rPr lang="en-US" dirty="0" smtClean="0">
                <a:effectLst/>
              </a:rPr>
            </a:br>
            <a:r>
              <a:rPr lang="en-US" dirty="0" smtClean="0">
                <a:effectLst/>
              </a:rPr>
              <a:t>(OSHA Eye</a:t>
            </a:r>
            <a:r>
              <a:rPr lang="en-US" baseline="0" dirty="0" smtClean="0">
                <a:effectLst/>
              </a:rPr>
              <a:t> and Face Protection </a:t>
            </a:r>
            <a:r>
              <a:rPr lang="en-US" baseline="0" dirty="0" err="1" smtClean="0">
                <a:effectLst/>
              </a:rPr>
              <a:t>eTool</a:t>
            </a:r>
            <a:r>
              <a:rPr lang="en-US" baseline="0" dirty="0" smtClean="0">
                <a:effectLst/>
              </a:rPr>
              <a:t>, 2002)</a:t>
            </a:r>
            <a:endParaRPr lang="en-US" dirty="0" smtClean="0">
              <a:effectLst/>
            </a:endParaRPr>
          </a:p>
          <a:p>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19</a:t>
            </a:fld>
            <a:endParaRPr lang="en-US"/>
          </a:p>
        </p:txBody>
      </p:sp>
    </p:spTree>
    <p:extLst>
      <p:ext uri="{BB962C8B-B14F-4D97-AF65-F5344CB8AC3E}">
        <p14:creationId xmlns:p14="http://schemas.microsoft.com/office/powerpoint/2010/main" val="130662048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68438" y="481013"/>
            <a:ext cx="4321175" cy="3240087"/>
          </a:xfrm>
        </p:spPr>
      </p:sp>
      <p:sp>
        <p:nvSpPr>
          <p:cNvPr id="3" name="Notes Placeholder 2"/>
          <p:cNvSpPr>
            <a:spLocks noGrp="1"/>
          </p:cNvSpPr>
          <p:nvPr>
            <p:ph type="body" idx="1"/>
          </p:nvPr>
        </p:nvSpPr>
        <p:spPr/>
        <p:txBody>
          <a:bodyPr/>
          <a:lstStyle/>
          <a:p>
            <a:r>
              <a:rPr lang="en-US" b="1" dirty="0" smtClean="0">
                <a:effectLst/>
              </a:rPr>
              <a:t>https://www.osha.gov/SLTC/etools/eyeandface/employer/requirements.html</a:t>
            </a:r>
          </a:p>
          <a:p>
            <a:endParaRPr lang="en-US" dirty="0" smtClean="0">
              <a:effectLst/>
            </a:endParaRPr>
          </a:p>
          <a:p>
            <a:r>
              <a:rPr lang="en-US" dirty="0" smtClean="0">
                <a:effectLst/>
              </a:rPr>
              <a:t>“Employers must ensure that employees who wear prescription (Rx) lenses or contacts use personal protective equipment (PPE) that incorporates the prescription or use eye protection that can be worn over prescription lenses.</a:t>
            </a:r>
          </a:p>
          <a:p>
            <a:r>
              <a:rPr lang="en-US" dirty="0" smtClean="0">
                <a:effectLst/>
              </a:rPr>
              <a:t>Workers who wear prescription glasses must also wear required eye protection. </a:t>
            </a:r>
          </a:p>
          <a:p>
            <a:pPr lvl="1"/>
            <a:r>
              <a:rPr lang="en-US" dirty="0" smtClean="0">
                <a:effectLst/>
              </a:rPr>
              <a:t>Eye and face protection that fits comfortably over glasses is available.</a:t>
            </a:r>
          </a:p>
          <a:p>
            <a:pPr lvl="1"/>
            <a:r>
              <a:rPr lang="en-US" dirty="0" smtClean="0">
                <a:effectLst/>
              </a:rPr>
              <a:t>Safety goggles and spectacles may incorporate prescription lenses.</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effectLst/>
              </a:rPr>
              <a:t>Dust and chemicals present additional hazards to contacts wearers. OSHA recommends that workers have an extra pair of contacts or eyeglasses in case of contact failure or loss.”</a:t>
            </a:r>
            <a:br>
              <a:rPr lang="en-US" dirty="0" smtClean="0">
                <a:effectLst/>
              </a:rPr>
            </a:br>
            <a:r>
              <a:rPr lang="en-US" dirty="0" smtClean="0">
                <a:effectLst/>
              </a:rPr>
              <a:t>(OSHA Eye</a:t>
            </a:r>
            <a:r>
              <a:rPr lang="en-US" baseline="0" dirty="0" smtClean="0">
                <a:effectLst/>
              </a:rPr>
              <a:t> and Face Protection </a:t>
            </a:r>
            <a:r>
              <a:rPr lang="en-US" baseline="0" dirty="0" err="1" smtClean="0">
                <a:effectLst/>
              </a:rPr>
              <a:t>eTool</a:t>
            </a:r>
            <a:r>
              <a:rPr lang="en-US" baseline="0" dirty="0" smtClean="0">
                <a:effectLst/>
              </a:rPr>
              <a:t>, 2002)</a:t>
            </a:r>
            <a:endParaRPr lang="en-US" dirty="0" smtClean="0">
              <a:effectLst/>
            </a:endParaRPr>
          </a:p>
          <a:p>
            <a:endParaRPr lang="en-US" dirty="0" smtClean="0">
              <a:effectLst/>
            </a:endParaRPr>
          </a:p>
          <a:p>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20</a:t>
            </a:fld>
            <a:endParaRPr lang="en-US"/>
          </a:p>
        </p:txBody>
      </p:sp>
    </p:spTree>
    <p:extLst>
      <p:ext uri="{BB962C8B-B14F-4D97-AF65-F5344CB8AC3E}">
        <p14:creationId xmlns:p14="http://schemas.microsoft.com/office/powerpoint/2010/main" val="416035956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68438" y="481013"/>
            <a:ext cx="4321175" cy="3240087"/>
          </a:xfrm>
        </p:spPr>
      </p:sp>
      <p:sp>
        <p:nvSpPr>
          <p:cNvPr id="3" name="Notes Placeholder 2"/>
          <p:cNvSpPr>
            <a:spLocks noGrp="1"/>
          </p:cNvSpPr>
          <p:nvPr>
            <p:ph type="body" idx="1"/>
          </p:nvPr>
        </p:nvSpPr>
        <p:spPr/>
        <p:txBody>
          <a:bodyPr/>
          <a:lstStyle/>
          <a:p>
            <a:r>
              <a:rPr lang="en-US" b="1" dirty="0" smtClean="0"/>
              <a:t>https://www.osha.gov/SLTC/etools/respiratory/respirator_selection.html </a:t>
            </a:r>
          </a:p>
          <a:p>
            <a:endParaRPr lang="en-US" b="1" dirty="0" smtClean="0"/>
          </a:p>
          <a:p>
            <a:r>
              <a:rPr lang="en-US" b="0" dirty="0" smtClean="0"/>
              <a:t>“In order to select an appropriate respirator you must:</a:t>
            </a:r>
          </a:p>
          <a:p>
            <a:pPr marL="171450" indent="-171450">
              <a:buFont typeface="Arial" panose="020B0604020202020204" pitchFamily="34" charset="0"/>
              <a:buChar char="•"/>
            </a:pPr>
            <a:r>
              <a:rPr lang="en-US" dirty="0" smtClean="0"/>
              <a:t>Conduct </a:t>
            </a:r>
            <a:r>
              <a:rPr lang="en-US" dirty="0" smtClean="0">
                <a:solidFill>
                  <a:schemeClr val="tx1"/>
                </a:solidFill>
              </a:rPr>
              <a:t>an </a:t>
            </a:r>
            <a:r>
              <a:rPr lang="en-US" dirty="0" smtClean="0">
                <a:solidFill>
                  <a:schemeClr val="tx1"/>
                </a:solidFill>
                <a:hlinkClick r:id="rId3" tooltip="exposure assessment"/>
              </a:rPr>
              <a:t>exposure assessment</a:t>
            </a:r>
            <a:r>
              <a:rPr lang="en-US" dirty="0" smtClean="0">
                <a:solidFill>
                  <a:schemeClr val="tx1"/>
                </a:solidFill>
              </a:rPr>
              <a:t> to determine the type and amount of hazardous exposure</a:t>
            </a:r>
          </a:p>
          <a:p>
            <a:pPr marL="171450" indent="-171450">
              <a:buFont typeface="Arial" panose="020B0604020202020204" pitchFamily="34" charset="0"/>
              <a:buChar char="•"/>
            </a:pPr>
            <a:r>
              <a:rPr lang="en-US" dirty="0" smtClean="0">
                <a:solidFill>
                  <a:schemeClr val="tx1"/>
                </a:solidFill>
              </a:rPr>
              <a:t>Take into account the </a:t>
            </a:r>
            <a:r>
              <a:rPr lang="en-US" dirty="0" smtClean="0">
                <a:solidFill>
                  <a:schemeClr val="tx1"/>
                </a:solidFill>
                <a:hlinkClick r:id="rId4" tooltip="factors that can influence respirator selection"/>
              </a:rPr>
              <a:t>factors that can influence respirator selection</a:t>
            </a:r>
            <a:r>
              <a:rPr lang="en-US" dirty="0" smtClean="0">
                <a:solidFill>
                  <a:schemeClr val="tx1"/>
                </a:solidFill>
              </a:rPr>
              <a:t> such as job-site and worker characteristics</a:t>
            </a:r>
          </a:p>
          <a:p>
            <a:pPr marL="171450" indent="-171450">
              <a:buFont typeface="Arial" panose="020B0604020202020204" pitchFamily="34" charset="0"/>
              <a:buChar char="•"/>
            </a:pPr>
            <a:r>
              <a:rPr lang="en-US" dirty="0" smtClean="0">
                <a:solidFill>
                  <a:schemeClr val="tx1"/>
                </a:solidFill>
              </a:rPr>
              <a:t>Understand the </a:t>
            </a:r>
            <a:r>
              <a:rPr lang="en-US" dirty="0" smtClean="0">
                <a:solidFill>
                  <a:schemeClr val="tx1"/>
                </a:solidFill>
                <a:hlinkClick r:id="rId5" tooltip="assigned protection factors"/>
              </a:rPr>
              <a:t>assigned protection factors</a:t>
            </a:r>
            <a:endParaRPr lang="en-US" dirty="0" smtClean="0">
              <a:solidFill>
                <a:schemeClr val="tx1"/>
              </a:solidFill>
            </a:endParaRPr>
          </a:p>
          <a:p>
            <a:pPr marL="171450" indent="-171450">
              <a:buFont typeface="Arial" panose="020B0604020202020204" pitchFamily="34" charset="0"/>
              <a:buChar char="•"/>
            </a:pPr>
            <a:r>
              <a:rPr lang="en-US" dirty="0" smtClean="0">
                <a:solidFill>
                  <a:schemeClr val="tx1"/>
                </a:solidFill>
              </a:rPr>
              <a:t>Know the various </a:t>
            </a:r>
            <a:r>
              <a:rPr lang="en-US" dirty="0" smtClean="0">
                <a:solidFill>
                  <a:schemeClr val="tx1"/>
                </a:solidFill>
                <a:hlinkClick r:id="rId6" tooltip="kinds of respirators"/>
              </a:rPr>
              <a:t>kinds of respira</a:t>
            </a:r>
            <a:r>
              <a:rPr lang="en-US" dirty="0" smtClean="0">
                <a:hlinkClick r:id="rId6" tooltip="kinds of respirators"/>
              </a:rPr>
              <a:t>tors</a:t>
            </a:r>
            <a:r>
              <a:rPr lang="en-US" dirty="0" smtClean="0"/>
              <a:t> and their relevant characteristics.”</a:t>
            </a:r>
            <a:br>
              <a:rPr lang="en-US" dirty="0" smtClean="0"/>
            </a:br>
            <a:r>
              <a:rPr lang="en-US" dirty="0" smtClean="0"/>
              <a:t>(OSHA Respiratory Protection</a:t>
            </a:r>
            <a:r>
              <a:rPr lang="en-US" baseline="0" dirty="0" smtClean="0"/>
              <a:t> </a:t>
            </a:r>
            <a:r>
              <a:rPr lang="en-US" baseline="0" dirty="0" err="1" smtClean="0"/>
              <a:t>eTool</a:t>
            </a:r>
            <a:r>
              <a:rPr lang="en-US" baseline="0" dirty="0" smtClean="0"/>
              <a:t> 1998)</a:t>
            </a:r>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21</a:t>
            </a:fld>
            <a:endParaRPr lang="en-US"/>
          </a:p>
        </p:txBody>
      </p:sp>
    </p:spTree>
    <p:extLst>
      <p:ext uri="{BB962C8B-B14F-4D97-AF65-F5344CB8AC3E}">
        <p14:creationId xmlns:p14="http://schemas.microsoft.com/office/powerpoint/2010/main" val="156126173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68438" y="481013"/>
            <a:ext cx="4321175" cy="3240087"/>
          </a:xfrm>
        </p:spPr>
      </p:sp>
      <p:sp>
        <p:nvSpPr>
          <p:cNvPr id="3" name="Notes Placeholder 2"/>
          <p:cNvSpPr>
            <a:spLocks noGrp="1"/>
          </p:cNvSpPr>
          <p:nvPr>
            <p:ph type="body" idx="1"/>
          </p:nvPr>
        </p:nvSpPr>
        <p:spPr/>
        <p:txBody>
          <a:bodyPr/>
          <a:lstStyle/>
          <a:p>
            <a:r>
              <a:rPr lang="en-US" b="1" dirty="0" smtClean="0"/>
              <a:t>https://www.osha.gov/dts/osta/otm/noise/index.html </a:t>
            </a:r>
          </a:p>
          <a:p>
            <a:r>
              <a:rPr lang="en-US" dirty="0" smtClean="0"/>
              <a:t/>
            </a:r>
            <a:br>
              <a:rPr lang="en-US" dirty="0" smtClean="0"/>
            </a:br>
            <a:r>
              <a:rPr lang="en-US" dirty="0" smtClean="0"/>
              <a:t>“Noise, or unwanted sound, is one of the most common health problems in American workplaces. The National Institute for Occupational Safety and Health (NIOSH) estimates that 30 million workers in the U.S. are exposed to hazardous noise. Exposure to high levels of noise may cause hearing loss, create physical and psychological stress, reduce productivity, interfere with communication, and contribute to accidents and injuries by making it difficult to hear warning signals.</a:t>
            </a:r>
          </a:p>
          <a:p>
            <a:endParaRPr lang="en-US" dirty="0" smtClean="0"/>
          </a:p>
          <a:p>
            <a:r>
              <a:rPr lang="en-US" dirty="0" smtClean="0"/>
              <a:t>OSHA requires employers to determine if workers are exposed to excessive noise in the workplace. If so, the employers must implement feasible engineering or administrative controls to eliminate or reduce hazardous levels of noise. Where controls are not sufficient, employers must implement an effective hearing conservation program.” </a:t>
            </a:r>
            <a:br>
              <a:rPr lang="en-US" dirty="0" smtClean="0"/>
            </a:br>
            <a:r>
              <a:rPr lang="en-US" dirty="0" smtClean="0"/>
              <a:t>(OSHA Noise</a:t>
            </a:r>
            <a:r>
              <a:rPr lang="en-US" baseline="0" dirty="0" smtClean="0"/>
              <a:t> and Hearing Conservation </a:t>
            </a:r>
            <a:r>
              <a:rPr lang="en-US" baseline="0" dirty="0" err="1" smtClean="0"/>
              <a:t>eTool</a:t>
            </a:r>
            <a:r>
              <a:rPr lang="en-US" baseline="0" dirty="0" smtClean="0"/>
              <a:t>, 2005)</a:t>
            </a:r>
            <a:r>
              <a:rPr lang="en-US" dirty="0" smtClean="0"/>
              <a:t/>
            </a:r>
            <a:br>
              <a:rPr lang="en-US" dirty="0" smtClean="0"/>
            </a:br>
            <a:endParaRPr lang="en-US" dirty="0" smtClean="0"/>
          </a:p>
          <a:p>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22</a:t>
            </a:fld>
            <a:endParaRPr lang="en-US"/>
          </a:p>
        </p:txBody>
      </p:sp>
    </p:spTree>
    <p:extLst>
      <p:ext uri="{BB962C8B-B14F-4D97-AF65-F5344CB8AC3E}">
        <p14:creationId xmlns:p14="http://schemas.microsoft.com/office/powerpoint/2010/main" val="329494992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68438" y="481013"/>
            <a:ext cx="4321175" cy="3240087"/>
          </a:xfrm>
        </p:spPr>
      </p:sp>
      <p:sp>
        <p:nvSpPr>
          <p:cNvPr id="3" name="Notes Placeholder 2"/>
          <p:cNvSpPr>
            <a:spLocks noGrp="1"/>
          </p:cNvSpPr>
          <p:nvPr>
            <p:ph type="body" idx="1"/>
          </p:nvPr>
        </p:nvSpPr>
        <p:spPr/>
        <p:txBody>
          <a:bodyPr/>
          <a:lstStyle/>
          <a:p>
            <a:r>
              <a:rPr lang="en-US" b="1" dirty="0" smtClean="0"/>
              <a:t>https://www.osha.gov/dts/osta/otm/noise/index.html </a:t>
            </a:r>
          </a:p>
          <a:p>
            <a:r>
              <a:rPr lang="en-US" dirty="0" smtClean="0"/>
              <a:t/>
            </a:r>
            <a:br>
              <a:rPr lang="en-US" dirty="0" smtClean="0"/>
            </a:br>
            <a:r>
              <a:rPr lang="en-US" dirty="0" smtClean="0"/>
              <a:t>“Hearing protection devices (HPDs) are considered the last option to control exposures to noise. HPDs are generally used during the necessary time it takes to implement engineering or administrative controls, or when such controls are not feasible.” </a:t>
            </a:r>
            <a:br>
              <a:rPr lang="en-US" dirty="0" smtClean="0"/>
            </a:br>
            <a:r>
              <a:rPr lang="en-US" dirty="0" smtClean="0"/>
              <a:t>(OSHA Noise</a:t>
            </a:r>
            <a:r>
              <a:rPr lang="en-US" baseline="0" dirty="0" smtClean="0"/>
              <a:t> and Hearing Conservation </a:t>
            </a:r>
            <a:r>
              <a:rPr lang="en-US" baseline="0" dirty="0" err="1" smtClean="0"/>
              <a:t>eTool</a:t>
            </a:r>
            <a:r>
              <a:rPr lang="en-US" baseline="0" dirty="0" smtClean="0"/>
              <a:t>, 2005)</a:t>
            </a:r>
          </a:p>
          <a:p>
            <a:endParaRPr lang="en-US" baseline="0" dirty="0" smtClean="0"/>
          </a:p>
          <a:p>
            <a:r>
              <a:rPr lang="en-US" baseline="0" dirty="0" smtClean="0"/>
              <a:t>This slide shows some examples of hearing protection devices.</a:t>
            </a:r>
          </a:p>
          <a:p>
            <a:endParaRPr lang="en-US" baseline="0" dirty="0" smtClean="0"/>
          </a:p>
          <a:p>
            <a:r>
              <a:rPr lang="en-US" baseline="0" dirty="0" smtClean="0"/>
              <a:t>https://www.osha.gov/dts/osta/otm/new_noise/appendixe.pdf </a:t>
            </a:r>
            <a:r>
              <a:rPr lang="en-US" dirty="0" smtClean="0"/>
              <a:t/>
            </a:r>
            <a:br>
              <a:rPr lang="en-US" dirty="0" smtClean="0"/>
            </a:br>
            <a:endParaRPr lang="en-US" baseline="0" dirty="0" smtClean="0"/>
          </a:p>
          <a:p>
            <a:r>
              <a:rPr lang="en-US" baseline="0" dirty="0" smtClean="0"/>
              <a:t>The Noise Reduction Rating of hearing protectors is required labeling on the hearing protector package; manufacturers must identify the noise reduction capability of the product through “laboratory-derived numerical estimate of the attenuation achieved by the protector” (OSHA </a:t>
            </a:r>
            <a:r>
              <a:rPr lang="en-US" baseline="0" dirty="0" err="1" smtClean="0"/>
              <a:t>n.d.</a:t>
            </a:r>
            <a:r>
              <a:rPr lang="en-US" baseline="0" dirty="0" smtClean="0"/>
              <a:t>). </a:t>
            </a:r>
            <a:br>
              <a:rPr lang="en-US" baseline="0" dirty="0" smtClean="0"/>
            </a:br>
            <a:endParaRPr lang="en-US" dirty="0" smtClean="0"/>
          </a:p>
          <a:p>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23</a:t>
            </a:fld>
            <a:endParaRPr lang="en-US"/>
          </a:p>
        </p:txBody>
      </p:sp>
    </p:spTree>
    <p:extLst>
      <p:ext uri="{BB962C8B-B14F-4D97-AF65-F5344CB8AC3E}">
        <p14:creationId xmlns:p14="http://schemas.microsoft.com/office/powerpoint/2010/main" val="173656030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68438" y="481013"/>
            <a:ext cx="4321175" cy="3240087"/>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t>https://www.osha.gov/Publications/osha3151.html </a:t>
            </a:r>
          </a:p>
          <a:p>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“If a workplace hazard assessment reveals that employees face potential injury to hands and arms that cannot be eliminated through engineering and work practice controls, employers must ensure that employees wear appropriate protection. Potential hazards include skin absorption of harmful substances, chemical or thermal burns, electrical dangers, bruises, abrasions, cuts, punctures, fractures and amputations. Protective equipment includes gloves, finger guards and arm coverings or elbow-length gloves.”</a:t>
            </a:r>
            <a:br>
              <a:rPr lang="en-US" dirty="0" smtClean="0"/>
            </a:br>
            <a:r>
              <a:rPr lang="en-US" dirty="0" smtClean="0"/>
              <a:t>(OSHA Publication</a:t>
            </a:r>
            <a:r>
              <a:rPr lang="en-US" baseline="0" dirty="0" smtClean="0"/>
              <a:t> 3151-12R, </a:t>
            </a:r>
            <a:r>
              <a:rPr lang="en-US" dirty="0" smtClean="0"/>
              <a:t>2003)</a:t>
            </a:r>
          </a:p>
          <a:p>
            <a:r>
              <a:rPr lang="en-US" dirty="0" smtClean="0"/>
              <a:t/>
            </a:r>
            <a:br>
              <a:rPr lang="en-US" dirty="0" smtClean="0"/>
            </a:br>
            <a:r>
              <a:rPr lang="en-US" dirty="0" smtClean="0"/>
              <a:t/>
            </a:r>
            <a:br>
              <a:rPr lang="en-US" dirty="0" smtClean="0"/>
            </a:br>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24</a:t>
            </a:fld>
            <a:endParaRPr lang="en-US"/>
          </a:p>
        </p:txBody>
      </p:sp>
    </p:spTree>
    <p:extLst>
      <p:ext uri="{BB962C8B-B14F-4D97-AF65-F5344CB8AC3E}">
        <p14:creationId xmlns:p14="http://schemas.microsoft.com/office/powerpoint/2010/main" val="36807712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68438" y="481013"/>
            <a:ext cx="4321175" cy="3240087"/>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t>https://www.osha.gov/Publications/osha3151.html </a:t>
            </a:r>
          </a:p>
          <a:p>
            <a:endParaRPr lang="en-US" dirty="0" smtClean="0"/>
          </a:p>
          <a:p>
            <a:r>
              <a:rPr lang="en-US" dirty="0" smtClean="0"/>
              <a:t>“There are many types of gloves available today to protect against a wide variety of hazards. The nature of the hazard and the operation involved will affect the selection of gloves. The variety of potential occupational hand injuries makes selecting the right pair of gloves challenging. It is essential that employees use gloves specifically designed for the hazards and tasks found in their workplace because gloves designed for one function may not protect against a different function even though they may appear to be an appropriate protective device.</a:t>
            </a:r>
            <a:br>
              <a:rPr lang="en-US" dirty="0" smtClean="0"/>
            </a:br>
            <a:r>
              <a:rPr lang="en-US" dirty="0" smtClean="0"/>
              <a:t/>
            </a:r>
            <a:br>
              <a:rPr lang="en-US" dirty="0" smtClean="0"/>
            </a:br>
            <a:r>
              <a:rPr lang="en-US" dirty="0" smtClean="0"/>
              <a:t>The following are examples of some factors that may influence the selection of protective gloves for a workplace. Type of chemicals handled. </a:t>
            </a:r>
          </a:p>
          <a:p>
            <a:pPr marL="171450" indent="-171450">
              <a:buFont typeface="Arial" panose="020B0604020202020204" pitchFamily="34" charset="0"/>
              <a:buChar char="•"/>
            </a:pPr>
            <a:r>
              <a:rPr lang="en-US" dirty="0" smtClean="0"/>
              <a:t>Nature of contact (total immersion, splash, etc.). </a:t>
            </a:r>
          </a:p>
          <a:p>
            <a:pPr marL="171450" indent="-171450">
              <a:buFont typeface="Arial" panose="020B0604020202020204" pitchFamily="34" charset="0"/>
              <a:buChar char="•"/>
            </a:pPr>
            <a:r>
              <a:rPr lang="en-US" dirty="0" smtClean="0"/>
              <a:t>Duration of contact. </a:t>
            </a:r>
          </a:p>
          <a:p>
            <a:pPr marL="171450" indent="-171450">
              <a:buFont typeface="Arial" panose="020B0604020202020204" pitchFamily="34" charset="0"/>
              <a:buChar char="•"/>
            </a:pPr>
            <a:r>
              <a:rPr lang="en-US" dirty="0" smtClean="0"/>
              <a:t>Area requiring protection (hand only, forearm, arm). </a:t>
            </a:r>
          </a:p>
          <a:p>
            <a:pPr marL="171450" indent="-171450">
              <a:buFont typeface="Arial" panose="020B0604020202020204" pitchFamily="34" charset="0"/>
              <a:buChar char="•"/>
            </a:pPr>
            <a:r>
              <a:rPr lang="en-US" dirty="0" smtClean="0"/>
              <a:t>Grip requirements (dry, wet, oily). </a:t>
            </a:r>
          </a:p>
          <a:p>
            <a:pPr marL="171450" indent="-171450">
              <a:buFont typeface="Arial" panose="020B0604020202020204" pitchFamily="34" charset="0"/>
              <a:buChar char="•"/>
            </a:pPr>
            <a:r>
              <a:rPr lang="en-US" dirty="0" smtClean="0"/>
              <a:t>Thermal protection. </a:t>
            </a:r>
          </a:p>
          <a:p>
            <a:pPr marL="171450" indent="-171450">
              <a:buFont typeface="Arial" panose="020B0604020202020204" pitchFamily="34" charset="0"/>
              <a:buChar char="•"/>
            </a:pPr>
            <a:r>
              <a:rPr lang="en-US" dirty="0" smtClean="0"/>
              <a:t>Size and comfort. </a:t>
            </a:r>
          </a:p>
          <a:p>
            <a:pPr marL="171450" indent="-171450">
              <a:buFont typeface="Arial" panose="020B0604020202020204" pitchFamily="34" charset="0"/>
              <a:buChar char="•"/>
            </a:pPr>
            <a:r>
              <a:rPr lang="en-US" dirty="0" smtClean="0"/>
              <a:t>Abrasion/resistance requirements. </a:t>
            </a:r>
          </a:p>
          <a:p>
            <a:pPr marL="171450" indent="-171450">
              <a:buFont typeface="Arial" panose="020B0604020202020204" pitchFamily="34" charset="0"/>
              <a:buChar char="•"/>
            </a:pPr>
            <a:r>
              <a:rPr lang="en-US" dirty="0" smtClean="0"/>
              <a:t>Gloves made from a wide variety of materials are designed for many types of workplace hazards. In general, gloves fall into four groups: </a:t>
            </a:r>
          </a:p>
          <a:p>
            <a:pPr marL="171450" indent="-171450">
              <a:buFont typeface="Arial" panose="020B0604020202020204" pitchFamily="34" charset="0"/>
              <a:buChar char="•"/>
            </a:pPr>
            <a:r>
              <a:rPr lang="en-US" dirty="0" smtClean="0"/>
              <a:t>Gloves made of leather, canvas or metal mesh; </a:t>
            </a:r>
          </a:p>
          <a:p>
            <a:pPr marL="171450" indent="-171450">
              <a:buFont typeface="Arial" panose="020B0604020202020204" pitchFamily="34" charset="0"/>
              <a:buChar char="•"/>
            </a:pPr>
            <a:r>
              <a:rPr lang="en-US" dirty="0" smtClean="0"/>
              <a:t>Fabric and coated fabric gloves; </a:t>
            </a:r>
          </a:p>
          <a:p>
            <a:pPr marL="171450" indent="-171450">
              <a:buFont typeface="Arial" panose="020B0604020202020204" pitchFamily="34" charset="0"/>
              <a:buChar char="•"/>
            </a:pPr>
            <a:r>
              <a:rPr lang="en-US" dirty="0" smtClean="0"/>
              <a:t>Chemical- and liquid-resistant gloves; </a:t>
            </a:r>
          </a:p>
          <a:p>
            <a:pPr marL="171450" indent="-171450">
              <a:buFont typeface="Arial" panose="020B0604020202020204" pitchFamily="34" charset="0"/>
              <a:buChar char="•"/>
            </a:pPr>
            <a:r>
              <a:rPr lang="en-US" dirty="0" smtClean="0"/>
              <a:t>Insulating rubber gloves (See 29 CFR 1910.137 and the following section on electrical protective equipment for detailed requirements on the selection, use and care of insulating rubber gloves).”</a:t>
            </a:r>
            <a:br>
              <a:rPr lang="en-US" dirty="0" smtClean="0"/>
            </a:br>
            <a:r>
              <a:rPr lang="en-US" dirty="0" smtClean="0"/>
              <a:t>(OSHA Publication</a:t>
            </a:r>
            <a:r>
              <a:rPr lang="en-US" baseline="0" dirty="0" smtClean="0"/>
              <a:t> 3151-12R, </a:t>
            </a:r>
            <a:r>
              <a:rPr lang="en-US" dirty="0" smtClean="0"/>
              <a:t>2003)</a:t>
            </a:r>
          </a:p>
        </p:txBody>
      </p:sp>
      <p:sp>
        <p:nvSpPr>
          <p:cNvPr id="4" name="Slide Number Placeholder 3"/>
          <p:cNvSpPr>
            <a:spLocks noGrp="1"/>
          </p:cNvSpPr>
          <p:nvPr>
            <p:ph type="sldNum" sz="quarter" idx="10"/>
          </p:nvPr>
        </p:nvSpPr>
        <p:spPr/>
        <p:txBody>
          <a:bodyPr/>
          <a:lstStyle/>
          <a:p>
            <a:fld id="{F5D18354-FAF5-4E98-B57F-F6182A7992A0}" type="slidenum">
              <a:rPr lang="en-US" smtClean="0"/>
              <a:t>25</a:t>
            </a:fld>
            <a:endParaRPr lang="en-US"/>
          </a:p>
        </p:txBody>
      </p:sp>
    </p:spTree>
    <p:extLst>
      <p:ext uri="{BB962C8B-B14F-4D97-AF65-F5344CB8AC3E}">
        <p14:creationId xmlns:p14="http://schemas.microsoft.com/office/powerpoint/2010/main" val="115732951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68438" y="481013"/>
            <a:ext cx="4321175" cy="3240087"/>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t>https://www.osha.gov/Publications/osha3151.html </a:t>
            </a:r>
          </a:p>
          <a:p>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“Employees who face possible foot or leg injuries from falling or rolling objects or from crushing or penetrating materials should</a:t>
            </a:r>
            <a:r>
              <a:rPr lang="en-US" baseline="0" dirty="0" smtClean="0"/>
              <a:t> </a:t>
            </a:r>
            <a:r>
              <a:rPr lang="en-US" dirty="0" smtClean="0"/>
              <a:t>wear protective footwear. Also, employees whose work involves exposure to hot substances or corrosive or poisonous materials must have protective gear to cover exposed body parts, including legs and feet….</a:t>
            </a:r>
          </a:p>
          <a:p>
            <a:endParaRPr lang="en-US" dirty="0" smtClean="0"/>
          </a:p>
          <a:p>
            <a:r>
              <a:rPr lang="en-US" dirty="0" smtClean="0"/>
              <a:t>Examples of situations in which an employee should wear foot and/or leg protection include: </a:t>
            </a:r>
          </a:p>
          <a:p>
            <a:pPr marL="171450" indent="-171450">
              <a:buFont typeface="Arial" panose="020B0604020202020204" pitchFamily="34" charset="0"/>
              <a:buChar char="•"/>
            </a:pPr>
            <a:r>
              <a:rPr lang="en-US" dirty="0" smtClean="0"/>
              <a:t>When heavy objects such as barrels or tools might roll onto or fall on the employee's feet;</a:t>
            </a:r>
          </a:p>
          <a:p>
            <a:pPr marL="171450" indent="-171450">
              <a:buFont typeface="Arial" panose="020B0604020202020204" pitchFamily="34" charset="0"/>
              <a:buChar char="•"/>
            </a:pPr>
            <a:r>
              <a:rPr lang="en-US" dirty="0" smtClean="0"/>
              <a:t>Working with sharp objects such as nails or spikes that could pierce the soles or uppers of ordinary shoes;</a:t>
            </a:r>
          </a:p>
          <a:p>
            <a:pPr marL="171450" indent="-171450">
              <a:buFont typeface="Arial" panose="020B0604020202020204" pitchFamily="34" charset="0"/>
              <a:buChar char="•"/>
            </a:pPr>
            <a:r>
              <a:rPr lang="en-US" dirty="0" smtClean="0"/>
              <a:t>Exposure to molten metal that might splash on feet or legs;</a:t>
            </a:r>
          </a:p>
          <a:p>
            <a:pPr marL="171450" indent="-171450">
              <a:buFont typeface="Arial" panose="020B0604020202020204" pitchFamily="34" charset="0"/>
              <a:buChar char="•"/>
            </a:pPr>
            <a:r>
              <a:rPr lang="en-US" dirty="0" smtClean="0"/>
              <a:t>Working on or around hot, wet, or slippery surfaces; and </a:t>
            </a:r>
          </a:p>
          <a:p>
            <a:pPr marL="171450" indent="-171450">
              <a:buFont typeface="Arial" panose="020B0604020202020204" pitchFamily="34" charset="0"/>
              <a:buChar char="•"/>
            </a:pPr>
            <a:r>
              <a:rPr lang="en-US" dirty="0" smtClean="0"/>
              <a:t>Working when electrical hazards are present.”</a:t>
            </a:r>
            <a:br>
              <a:rPr lang="en-US" dirty="0" smtClean="0"/>
            </a:br>
            <a:r>
              <a:rPr lang="en-US" dirty="0" smtClean="0"/>
              <a:t>(OSHA Publication</a:t>
            </a:r>
            <a:r>
              <a:rPr lang="en-US" baseline="0" dirty="0" smtClean="0"/>
              <a:t> 3151-12R, </a:t>
            </a:r>
            <a:r>
              <a:rPr lang="en-US" dirty="0" smtClean="0"/>
              <a:t>2003)</a:t>
            </a:r>
          </a:p>
        </p:txBody>
      </p:sp>
      <p:sp>
        <p:nvSpPr>
          <p:cNvPr id="4" name="Slide Number Placeholder 3"/>
          <p:cNvSpPr>
            <a:spLocks noGrp="1"/>
          </p:cNvSpPr>
          <p:nvPr>
            <p:ph type="sldNum" sz="quarter" idx="10"/>
          </p:nvPr>
        </p:nvSpPr>
        <p:spPr/>
        <p:txBody>
          <a:bodyPr/>
          <a:lstStyle/>
          <a:p>
            <a:fld id="{F5D18354-FAF5-4E98-B57F-F6182A7992A0}" type="slidenum">
              <a:rPr lang="en-US" smtClean="0"/>
              <a:t>26</a:t>
            </a:fld>
            <a:endParaRPr lang="en-US"/>
          </a:p>
        </p:txBody>
      </p:sp>
    </p:spTree>
    <p:extLst>
      <p:ext uri="{BB962C8B-B14F-4D97-AF65-F5344CB8AC3E}">
        <p14:creationId xmlns:p14="http://schemas.microsoft.com/office/powerpoint/2010/main" val="151828625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68438" y="481013"/>
            <a:ext cx="4321175" cy="3240087"/>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t>https://www.osha.gov/Publications/osha3151.html </a:t>
            </a:r>
          </a:p>
          <a:p>
            <a:endParaRPr lang="en-US" dirty="0" smtClean="0"/>
          </a:p>
          <a:p>
            <a:r>
              <a:rPr lang="en-US" b="0" dirty="0" smtClean="0"/>
              <a:t>“Safety shoes </a:t>
            </a:r>
            <a:r>
              <a:rPr lang="en-US" dirty="0" smtClean="0"/>
              <a:t>have impact-resistant toes and heat-resistant soles that protect the feet against hot work surfaces common in roofing, paving and hot metal industries. The metal insoles of some safety shoes protect against puncture wounds. Safety shoes may also be designed to be electrically conductive to prevent the buildup of static electricity in areas with the potential for explosive atmospheres or nonconductive to protect workers from workplace electrical hazards.”</a:t>
            </a:r>
          </a:p>
          <a:p>
            <a:endParaRPr lang="en-US" dirty="0" smtClean="0"/>
          </a:p>
          <a:p>
            <a:r>
              <a:rPr lang="en-US" b="0" dirty="0" smtClean="0"/>
              <a:t>“Metatarsal guards </a:t>
            </a:r>
            <a:r>
              <a:rPr lang="en-US" dirty="0" smtClean="0"/>
              <a:t>protect the instep area from impact and compression. Made of aluminum, steel, fiber or plastic, these guards may be strapped to the outside of shoes.”</a:t>
            </a:r>
          </a:p>
          <a:p>
            <a:endParaRPr lang="en-US" dirty="0" smtClean="0"/>
          </a:p>
          <a:p>
            <a:r>
              <a:rPr lang="en-US" b="0" dirty="0" smtClean="0"/>
              <a:t>“Electrically conductive shoes </a:t>
            </a:r>
            <a:r>
              <a:rPr lang="en-US" dirty="0" smtClean="0"/>
              <a:t>provide protection against the buildup of static electricity…. Employees exposed to electrical hazards must never wear conductive shoes.”</a:t>
            </a:r>
          </a:p>
          <a:p>
            <a:endParaRPr lang="en-US" dirty="0" smtClean="0"/>
          </a:p>
          <a:p>
            <a:r>
              <a:rPr lang="en-US" b="0" dirty="0" smtClean="0"/>
              <a:t>“Electrical hazard, safety-toe shoes </a:t>
            </a:r>
            <a:r>
              <a:rPr lang="en-US" dirty="0" smtClean="0"/>
              <a:t>are nonconductive and will prevent the wearers' feet from completing an electrical circuit to the ground. These shoes can protect against open circuits of up to 600 volts in dry conditions and should be used in conjunction with other insulating equipment and additional precautions to reduce the risk of a worker becoming a path for hazardous electrical energy. The insulating protection of electrical hazard, safety-toe shoes may be compromised if the shoes become wet, the soles are worn through, metal particles become embedded in the sole or heel, or workers touch conductive, grounded items. Note: Nonconductive footwear must not be used in explosive or hazardous locations.”</a:t>
            </a:r>
          </a:p>
          <a:p>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(OSHA Publication</a:t>
            </a:r>
            <a:r>
              <a:rPr lang="en-US" baseline="0" dirty="0" smtClean="0"/>
              <a:t> 3151-12R, </a:t>
            </a:r>
            <a:r>
              <a:rPr lang="en-US" dirty="0" smtClean="0"/>
              <a:t>2003)</a:t>
            </a:r>
          </a:p>
        </p:txBody>
      </p:sp>
      <p:sp>
        <p:nvSpPr>
          <p:cNvPr id="4" name="Slide Number Placeholder 3"/>
          <p:cNvSpPr>
            <a:spLocks noGrp="1"/>
          </p:cNvSpPr>
          <p:nvPr>
            <p:ph type="sldNum" sz="quarter" idx="10"/>
          </p:nvPr>
        </p:nvSpPr>
        <p:spPr/>
        <p:txBody>
          <a:bodyPr/>
          <a:lstStyle/>
          <a:p>
            <a:fld id="{F5D18354-FAF5-4E98-B57F-F6182A7992A0}" type="slidenum">
              <a:rPr lang="en-US" smtClean="0"/>
              <a:t>27</a:t>
            </a:fld>
            <a:endParaRPr lang="en-US"/>
          </a:p>
        </p:txBody>
      </p:sp>
    </p:spTree>
    <p:extLst>
      <p:ext uri="{BB962C8B-B14F-4D97-AF65-F5344CB8AC3E}">
        <p14:creationId xmlns:p14="http://schemas.microsoft.com/office/powerpoint/2010/main" val="267485130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68438" y="481013"/>
            <a:ext cx="4321175" cy="3240087"/>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t>https://www.osha.gov/Publications/osha3151.html </a:t>
            </a:r>
          </a:p>
          <a:p>
            <a:endParaRPr lang="en-US" dirty="0" smtClean="0"/>
          </a:p>
          <a:p>
            <a:r>
              <a:rPr lang="en-US" dirty="0" smtClean="0"/>
              <a:t>“Employees who face possible bodily injury of any kind that cannot be eliminated through engineering, work practice or administrative controls, must wear appropriate body protection while performing their jobs. In addition to cuts and radiation, the following are examples of workplace hazards that could cause bodily injury: </a:t>
            </a:r>
          </a:p>
          <a:p>
            <a:pPr marL="171450" indent="-171450">
              <a:buFont typeface="Arial" panose="020B0604020202020204" pitchFamily="34" charset="0"/>
              <a:buChar char="•"/>
            </a:pPr>
            <a:r>
              <a:rPr lang="en-US" dirty="0" smtClean="0"/>
              <a:t>Temperature extremes; </a:t>
            </a:r>
          </a:p>
          <a:p>
            <a:pPr marL="171450" indent="-171450">
              <a:buFont typeface="Arial" panose="020B0604020202020204" pitchFamily="34" charset="0"/>
              <a:buChar char="•"/>
            </a:pPr>
            <a:r>
              <a:rPr lang="en-US" dirty="0" smtClean="0"/>
              <a:t>Hot splashes from molten metals and other hot liquids; </a:t>
            </a:r>
          </a:p>
          <a:p>
            <a:pPr marL="171450" indent="-171450">
              <a:buFont typeface="Arial" panose="020B0604020202020204" pitchFamily="34" charset="0"/>
              <a:buChar char="•"/>
            </a:pPr>
            <a:r>
              <a:rPr lang="en-US" dirty="0" smtClean="0"/>
              <a:t>Potential impacts from tools, machinery and materials; </a:t>
            </a:r>
          </a:p>
          <a:p>
            <a:pPr marL="171450" indent="-171450">
              <a:buFont typeface="Arial" panose="020B0604020202020204" pitchFamily="34" charset="0"/>
              <a:buChar char="•"/>
            </a:pPr>
            <a:r>
              <a:rPr lang="en-US" dirty="0" smtClean="0"/>
              <a:t>Hazardous chemicals. “</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(OSHA Publication</a:t>
            </a:r>
            <a:r>
              <a:rPr lang="en-US" baseline="0" dirty="0" smtClean="0"/>
              <a:t> 3151-12R, </a:t>
            </a:r>
            <a:r>
              <a:rPr lang="en-US" dirty="0" smtClean="0"/>
              <a:t>2003)</a:t>
            </a:r>
          </a:p>
          <a:p>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28</a:t>
            </a:fld>
            <a:endParaRPr lang="en-US"/>
          </a:p>
        </p:txBody>
      </p:sp>
    </p:spTree>
    <p:extLst>
      <p:ext uri="{BB962C8B-B14F-4D97-AF65-F5344CB8AC3E}">
        <p14:creationId xmlns:p14="http://schemas.microsoft.com/office/powerpoint/2010/main" val="411972459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68438" y="481013"/>
            <a:ext cx="4321175" cy="3240087"/>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t>https://www.osha.gov/Publications/osha3151.html </a:t>
            </a:r>
          </a:p>
          <a:p>
            <a:endParaRPr lang="en-US" dirty="0" smtClean="0"/>
          </a:p>
          <a:p>
            <a:r>
              <a:rPr lang="en-US" dirty="0" smtClean="0"/>
              <a:t>“There are many varieties of protective clothing available for specific hazards. Employers are required to ensure that their employees wear personal protective equipment only for the parts of the body exposed to possible injury. Examples of body protection include laboratory coats, coveralls, vests, jackets, aprons, surgical gowns and full body suits.</a:t>
            </a:r>
            <a:br>
              <a:rPr lang="en-US" dirty="0" smtClean="0"/>
            </a:br>
            <a:r>
              <a:rPr lang="en-US" dirty="0" smtClean="0"/>
              <a:t/>
            </a:r>
            <a:br>
              <a:rPr lang="en-US" dirty="0" smtClean="0"/>
            </a:br>
            <a:r>
              <a:rPr lang="en-US" dirty="0" smtClean="0"/>
              <a:t>If a hazard assessment indicates a need for full body protection against toxic substances or harmful physical agents, the clothing should be carefully inspected before each use, it must fit each worker properly and it must function properly and for the purpose for which it is intended.</a:t>
            </a:r>
            <a:br>
              <a:rPr lang="en-US" dirty="0" smtClean="0"/>
            </a:br>
            <a:r>
              <a:rPr lang="en-US" dirty="0" smtClean="0"/>
              <a:t/>
            </a:r>
            <a:br>
              <a:rPr lang="en-US" dirty="0" smtClean="0"/>
            </a:br>
            <a:r>
              <a:rPr lang="en-US" dirty="0" smtClean="0"/>
              <a:t>Protective clothing comes in a variety of materials, each effective against particular hazards, such as:</a:t>
            </a:r>
          </a:p>
          <a:p>
            <a:pPr marL="171450" indent="-171450">
              <a:buFont typeface="Arial" panose="020B0604020202020204" pitchFamily="34" charset="0"/>
              <a:buChar char="•"/>
            </a:pPr>
            <a:r>
              <a:rPr lang="en-US" b="0" dirty="0" smtClean="0"/>
              <a:t>Paper-like fiber used for disposable suits provide protection against dust and splashes. </a:t>
            </a:r>
          </a:p>
          <a:p>
            <a:pPr marL="171450" indent="-171450">
              <a:buFont typeface="Arial" panose="020B0604020202020204" pitchFamily="34" charset="0"/>
              <a:buChar char="•"/>
            </a:pPr>
            <a:r>
              <a:rPr lang="en-US" b="0" dirty="0" smtClean="0"/>
              <a:t>Treated wool and cotton adapts well to changing temperatures, is comfortable, and fire-resistant and protects against dust, abrasions and rough and irritating surfaces. </a:t>
            </a:r>
          </a:p>
          <a:p>
            <a:pPr marL="171450" indent="-171450">
              <a:buFont typeface="Arial" panose="020B0604020202020204" pitchFamily="34" charset="0"/>
              <a:buChar char="•"/>
            </a:pPr>
            <a:r>
              <a:rPr lang="en-US" b="0" dirty="0" smtClean="0"/>
              <a:t>Duck is a closely woven cotton fabric that protects against cuts and bruises when handling heavy, sharp or rough materials. </a:t>
            </a:r>
          </a:p>
          <a:p>
            <a:pPr marL="171450" indent="-171450">
              <a:buFont typeface="Arial" panose="020B0604020202020204" pitchFamily="34" charset="0"/>
              <a:buChar char="•"/>
            </a:pPr>
            <a:r>
              <a:rPr lang="en-US" b="0" dirty="0" smtClean="0"/>
              <a:t>Leather is often used to protect against dry heat and flames. </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dirty="0" smtClean="0"/>
              <a:t>Rubber, rubberized fabrics, neoprene and plastics protect </a:t>
            </a:r>
            <a:r>
              <a:rPr lang="en-US" dirty="0" smtClean="0"/>
              <a:t>against certain chemicals and physical hazards. When chemical or physical hazards are present, check with the clothing manufacturer to ensure that the material selected will provide protection against the specific hazard.”</a:t>
            </a:r>
            <a:br>
              <a:rPr lang="en-US" dirty="0" smtClean="0"/>
            </a:br>
            <a:r>
              <a:rPr lang="en-US" dirty="0" smtClean="0"/>
              <a:t>(OSHA Publication</a:t>
            </a:r>
            <a:r>
              <a:rPr lang="en-US" baseline="0" dirty="0" smtClean="0"/>
              <a:t> 3151-12R, </a:t>
            </a:r>
            <a:r>
              <a:rPr lang="en-US" dirty="0" smtClean="0"/>
              <a:t>2003)</a:t>
            </a:r>
          </a:p>
          <a:p>
            <a:pPr marL="171450" indent="-171450">
              <a:buFont typeface="Arial" panose="020B0604020202020204" pitchFamily="34" charset="0"/>
              <a:buChar char="•"/>
            </a:pPr>
            <a:endParaRPr lang="en-US" dirty="0" smtClean="0"/>
          </a:p>
          <a:p>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29</a:t>
            </a:fld>
            <a:endParaRPr lang="en-US"/>
          </a:p>
        </p:txBody>
      </p:sp>
    </p:spTree>
    <p:extLst>
      <p:ext uri="{BB962C8B-B14F-4D97-AF65-F5344CB8AC3E}">
        <p14:creationId xmlns:p14="http://schemas.microsoft.com/office/powerpoint/2010/main" val="160637150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68438" y="481013"/>
            <a:ext cx="4321175" cy="3240087"/>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t>https://www.osha.gov/Publications/osha3151.html </a:t>
            </a:r>
          </a:p>
          <a:p>
            <a:r>
              <a:rPr lang="en-US" dirty="0" smtClean="0"/>
              <a:t/>
            </a:r>
            <a:br>
              <a:rPr lang="en-US" dirty="0" smtClean="0"/>
            </a:br>
            <a:r>
              <a:rPr lang="en-US" dirty="0" smtClean="0"/>
              <a:t>“Employers are required to train each employee who must use PPE. Employees must be trained to know at least the following: When PPE is necessary. </a:t>
            </a:r>
          </a:p>
          <a:p>
            <a:pPr marL="171450" indent="-171450">
              <a:buFont typeface="Arial" panose="020B0604020202020204" pitchFamily="34" charset="0"/>
              <a:buChar char="•"/>
            </a:pPr>
            <a:r>
              <a:rPr lang="en-US" dirty="0" smtClean="0"/>
              <a:t>What PPE is necessary. </a:t>
            </a:r>
          </a:p>
          <a:p>
            <a:pPr marL="171450" indent="-171450">
              <a:buFont typeface="Arial" panose="020B0604020202020204" pitchFamily="34" charset="0"/>
              <a:buChar char="•"/>
            </a:pPr>
            <a:r>
              <a:rPr lang="en-US" dirty="0" smtClean="0"/>
              <a:t>How to properly put on, take off, adjust and wear the PPE. </a:t>
            </a:r>
          </a:p>
          <a:p>
            <a:pPr marL="171450" indent="-171450">
              <a:buFont typeface="Arial" panose="020B0604020202020204" pitchFamily="34" charset="0"/>
              <a:buChar char="•"/>
            </a:pPr>
            <a:r>
              <a:rPr lang="en-US" dirty="0" smtClean="0"/>
              <a:t>The limitations of the PPE. </a:t>
            </a:r>
          </a:p>
          <a:p>
            <a:pPr marL="171450" indent="-171450">
              <a:buFont typeface="Arial" panose="020B0604020202020204" pitchFamily="34" charset="0"/>
              <a:buChar char="•"/>
            </a:pPr>
            <a:r>
              <a:rPr lang="en-US" dirty="0" smtClean="0"/>
              <a:t>Proper care, maintenance, useful life and disposal of PPE. </a:t>
            </a:r>
          </a:p>
          <a:p>
            <a:endParaRPr lang="en-US" dirty="0" smtClean="0"/>
          </a:p>
          <a:p>
            <a:r>
              <a:rPr lang="en-US" dirty="0" smtClean="0"/>
              <a:t>Employers should make sure that each employee demonstrates an understanding of the PPE training as well as the ability to properly wear and use PPE before they are allowed to perform work requiring the use of the PPE. If an employer believes that a previously trained employee is not demonstrating the proper understanding and skill level in the use of PPE, that employee should receive retraining. Other situations that require additional or retraining of employees include the following circumstances: changes in the workplace or in the type of required PPE that make prior training obsolete.</a:t>
            </a:r>
            <a:br>
              <a:rPr lang="en-US" dirty="0" smtClean="0"/>
            </a:br>
            <a:r>
              <a:rPr lang="en-US" dirty="0" smtClean="0"/>
              <a:t/>
            </a:r>
            <a:br>
              <a:rPr lang="en-US" dirty="0" smtClean="0"/>
            </a:br>
            <a:r>
              <a:rPr lang="en-US" dirty="0" smtClean="0"/>
              <a:t>The employer must document the training of each employee required to wear or use PPE by preparing a certification containing the name of each employee trained, the date of training and a clear identification of the subject of the certification.”</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 (OSHA Publication</a:t>
            </a:r>
            <a:r>
              <a:rPr lang="en-US" baseline="0" dirty="0" smtClean="0"/>
              <a:t> 3151-12R, </a:t>
            </a:r>
            <a:r>
              <a:rPr lang="en-US" dirty="0" smtClean="0"/>
              <a:t>2003)</a:t>
            </a:r>
          </a:p>
          <a:p>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30</a:t>
            </a:fld>
            <a:endParaRPr lang="en-US"/>
          </a:p>
        </p:txBody>
      </p:sp>
    </p:spTree>
    <p:extLst>
      <p:ext uri="{BB962C8B-B14F-4D97-AF65-F5344CB8AC3E}">
        <p14:creationId xmlns:p14="http://schemas.microsoft.com/office/powerpoint/2010/main" val="19544061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68438" y="481013"/>
            <a:ext cx="4321175" cy="3240087"/>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t>https://www.osha.gov/Publications/osha3151.html </a:t>
            </a:r>
          </a:p>
          <a:p>
            <a:endParaRPr lang="en-US" dirty="0" smtClean="0"/>
          </a:p>
          <a:p>
            <a:r>
              <a:rPr lang="en-US" dirty="0" smtClean="0"/>
              <a:t>“To ensure the greatest possible protection for employees in the workplace, the cooperative efforts of both employers and employees will help in establishing and maintaining a safe and healthful work environment.</a:t>
            </a:r>
            <a:br>
              <a:rPr lang="en-US" dirty="0" smtClean="0"/>
            </a:br>
            <a:r>
              <a:rPr lang="en-US" dirty="0" smtClean="0"/>
              <a:t/>
            </a:r>
            <a:br>
              <a:rPr lang="en-US" dirty="0" smtClean="0"/>
            </a:br>
            <a:r>
              <a:rPr lang="en-US" dirty="0" smtClean="0"/>
              <a:t>In general, employers are responsible for: </a:t>
            </a:r>
          </a:p>
          <a:p>
            <a:pPr marL="171450" indent="-171450">
              <a:buFont typeface="Arial" panose="020B0604020202020204" pitchFamily="34" charset="0"/>
              <a:buChar char="•"/>
            </a:pPr>
            <a:r>
              <a:rPr lang="en-US" dirty="0" smtClean="0"/>
              <a:t>Performing a "hazard assessment" of the workplace to identify and control physical and health hazards. </a:t>
            </a:r>
          </a:p>
          <a:p>
            <a:pPr marL="171450" indent="-171450">
              <a:buFont typeface="Arial" panose="020B0604020202020204" pitchFamily="34" charset="0"/>
              <a:buChar char="•"/>
            </a:pPr>
            <a:r>
              <a:rPr lang="en-US" dirty="0" smtClean="0"/>
              <a:t>Identifying and providing appropriate PPE for employees. </a:t>
            </a:r>
          </a:p>
          <a:p>
            <a:pPr marL="171450" indent="-171450">
              <a:buFont typeface="Arial" panose="020B0604020202020204" pitchFamily="34" charset="0"/>
              <a:buChar char="•"/>
            </a:pPr>
            <a:r>
              <a:rPr lang="en-US" dirty="0" smtClean="0"/>
              <a:t>Training employees in the use and care of the PPE. </a:t>
            </a:r>
          </a:p>
          <a:p>
            <a:pPr marL="171450" indent="-171450">
              <a:buFont typeface="Arial" panose="020B0604020202020204" pitchFamily="34" charset="0"/>
              <a:buChar char="•"/>
            </a:pPr>
            <a:r>
              <a:rPr lang="en-US" dirty="0" smtClean="0"/>
              <a:t>Maintaining PPE, including replacing worn or damaged PPE. </a:t>
            </a:r>
          </a:p>
          <a:p>
            <a:pPr marL="171450" indent="-171450">
              <a:buFont typeface="Arial" panose="020B0604020202020204" pitchFamily="34" charset="0"/>
              <a:buChar char="•"/>
            </a:pPr>
            <a:r>
              <a:rPr lang="en-US" dirty="0" smtClean="0"/>
              <a:t>Periodically reviewing, updating and evaluating the effectiveness of the PPE program.”</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 (OSHA Publication</a:t>
            </a:r>
            <a:r>
              <a:rPr lang="en-US" baseline="0" dirty="0" smtClean="0"/>
              <a:t> 3151-12R, </a:t>
            </a:r>
            <a:r>
              <a:rPr lang="en-US" dirty="0" smtClean="0"/>
              <a:t>2003)</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r>
              <a:rPr lang="en-US" sz="1200" b="1"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https://www.osha.gov/dte/outreach/intro_osha/7_employee_ppe.pdf</a:t>
            </a:r>
          </a:p>
          <a:p>
            <a:endPar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endParaRPr>
          </a:p>
          <a:p>
            <a:r>
              <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“On May 15, 2008, a new OSHA rule about employer payment for PPE went into effect. With few exceptions, OSHA now requires employers to pay for personal protective equipment used to comply with OSHA standards. The final rule does not create new requirements regarding what PPE employers must provide.</a:t>
            </a:r>
          </a:p>
          <a:p>
            <a:endPar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endParaRPr>
          </a:p>
          <a:p>
            <a:r>
              <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The standard makes clear that employers cannot require workers to provide their own PPE and the worker’s use of PPE they already own must be completely voluntary. Even when a worker provides his or her own PPE, the employer must ensure that the equipment is adequate to protect the worker from hazards at the workplace.</a:t>
            </a:r>
          </a:p>
          <a:p>
            <a:endParaRPr lang="en-US" sz="1200" b="1"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endParaRPr>
          </a:p>
          <a:p>
            <a:r>
              <a:rPr lang="en-US" sz="1200" b="1"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Examples of PPE that Employers Must Pay for Include:</a:t>
            </a:r>
          </a:p>
          <a:p>
            <a:pPr marL="171450" indent="-171450">
              <a:buFont typeface="Arial" panose="020B0604020202020204" pitchFamily="34" charset="0"/>
              <a:buChar char="•"/>
            </a:pPr>
            <a:r>
              <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Metatarsal foot protection</a:t>
            </a:r>
          </a:p>
          <a:p>
            <a:pPr marL="171450" indent="-171450">
              <a:buFont typeface="Arial" panose="020B0604020202020204" pitchFamily="34" charset="0"/>
              <a:buChar char="•"/>
            </a:pPr>
            <a:r>
              <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Rubber boots with steel toes</a:t>
            </a:r>
          </a:p>
          <a:p>
            <a:pPr marL="171450" indent="-171450">
              <a:buFont typeface="Arial" panose="020B0604020202020204" pitchFamily="34" charset="0"/>
              <a:buChar char="•"/>
            </a:pPr>
            <a:r>
              <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Non-prescription eye protection</a:t>
            </a:r>
          </a:p>
          <a:p>
            <a:pPr marL="171450" indent="-171450">
              <a:buFont typeface="Arial" panose="020B0604020202020204" pitchFamily="34" charset="0"/>
              <a:buChar char="•"/>
            </a:pPr>
            <a:r>
              <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Prescription eyewear inserts/lenses for full face respirators</a:t>
            </a:r>
          </a:p>
          <a:p>
            <a:pPr marL="171450" indent="-171450">
              <a:buFont typeface="Arial" panose="020B0604020202020204" pitchFamily="34" charset="0"/>
              <a:buChar char="•"/>
            </a:pPr>
            <a:r>
              <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Goggles and face shields</a:t>
            </a:r>
          </a:p>
          <a:p>
            <a:pPr marL="171450" indent="-171450">
              <a:buFont typeface="Arial" panose="020B0604020202020204" pitchFamily="34" charset="0"/>
              <a:buChar char="•"/>
            </a:pPr>
            <a:r>
              <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Fire fighting PPE (helmet, gloves, boots, proximity suits, full gear)</a:t>
            </a:r>
          </a:p>
          <a:p>
            <a:pPr marL="171450" indent="-171450">
              <a:buFont typeface="Arial" panose="020B0604020202020204" pitchFamily="34" charset="0"/>
              <a:buChar char="•"/>
            </a:pPr>
            <a:r>
              <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Hard hats</a:t>
            </a:r>
          </a:p>
          <a:p>
            <a:pPr marL="171450" indent="-171450">
              <a:buFont typeface="Arial" panose="020B0604020202020204" pitchFamily="34" charset="0"/>
              <a:buChar char="•"/>
            </a:pPr>
            <a:r>
              <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Hearing protection</a:t>
            </a:r>
          </a:p>
          <a:p>
            <a:pPr marL="171450" indent="-171450">
              <a:buFont typeface="Arial" panose="020B0604020202020204" pitchFamily="34" charset="0"/>
              <a:buChar char="•"/>
            </a:pPr>
            <a:r>
              <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Welding PPE</a:t>
            </a:r>
            <a:endParaRPr lang="en-US" dirty="0" smtClean="0"/>
          </a:p>
          <a:p>
            <a:endParaRPr lang="en-US" dirty="0" smtClean="0"/>
          </a:p>
          <a:p>
            <a:r>
              <a:rPr lang="en-US" sz="1200" b="1"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Payment Exceptions under the OSHA Rule</a:t>
            </a:r>
          </a:p>
          <a:p>
            <a:r>
              <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Employers are not required to pay for some PPE in certain circumstances:</a:t>
            </a:r>
          </a:p>
          <a:p>
            <a:pPr marL="171450" indent="-171450">
              <a:buFont typeface="Arial" panose="020B0604020202020204" pitchFamily="34" charset="0"/>
              <a:buChar char="•"/>
            </a:pPr>
            <a:r>
              <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Non-specialty safety-toe protective footwear (including steel-toe shoes or boots) and </a:t>
            </a:r>
            <a:r>
              <a:rPr lang="en-US" sz="1200" b="0" i="0" u="none" strike="noStrike" kern="1200" baseline="0" dirty="0" err="1" smtClean="0">
                <a:solidFill>
                  <a:schemeClr val="tx1"/>
                </a:solidFill>
                <a:latin typeface="Tahoma" panose="020B0604030504040204" pitchFamily="34" charset="0"/>
                <a:ea typeface="Tahoma" panose="020B0604030504040204" pitchFamily="34" charset="0"/>
                <a:cs typeface="Tahoma" panose="020B0604030504040204" pitchFamily="34" charset="0"/>
              </a:rPr>
              <a:t>nonspecialty</a:t>
            </a:r>
            <a:r>
              <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 prescription safety eyewear provided that the employer permits such items to be worn off the job site. (OSHA based this decision on the fact that this type of equipment is very personal, is often used outside the workplace, and that it is taken by workers from jobsite to jobsite and employer to employer.)</a:t>
            </a:r>
          </a:p>
          <a:p>
            <a:pPr marL="171450" indent="-171450">
              <a:buFont typeface="Arial" panose="020B0604020202020204" pitchFamily="34" charset="0"/>
              <a:buChar char="•"/>
            </a:pPr>
            <a:r>
              <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Everyday clothing, such as long-sleeve shirts, long pants, street shoes, and normal work boots.</a:t>
            </a:r>
          </a:p>
          <a:p>
            <a:pPr marL="171450" indent="-171450">
              <a:buFont typeface="Arial" panose="020B0604020202020204" pitchFamily="34" charset="0"/>
              <a:buChar char="•"/>
            </a:pPr>
            <a:r>
              <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Ordinary clothing, skin creams, or other items, used solely for protection from weather, such as winter coats, jackets, gloves, parkas, rubber boots, hats, raincoats, ordinary sunglasses, and sunscreen</a:t>
            </a:r>
          </a:p>
          <a:p>
            <a:pPr marL="171450" indent="-171450">
              <a:buFont typeface="Arial" panose="020B0604020202020204" pitchFamily="34" charset="0"/>
              <a:buChar char="•"/>
            </a:pPr>
            <a:r>
              <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Items such as hair nets and gloves worn by food workers for consumer safety.</a:t>
            </a:r>
          </a:p>
          <a:p>
            <a:pPr marL="171450" indent="-171450">
              <a:buFont typeface="Arial" panose="020B0604020202020204" pitchFamily="34" charset="0"/>
              <a:buChar char="•"/>
            </a:pPr>
            <a:r>
              <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Lifting belts because their value in protecting the back is questionable.</a:t>
            </a:r>
          </a:p>
          <a:p>
            <a:pPr marL="171450" indent="-171450">
              <a:buFont typeface="Arial" panose="020B0604020202020204" pitchFamily="34" charset="0"/>
              <a:buChar char="•"/>
            </a:pPr>
            <a:r>
              <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When the employee has lost or intentionally damaged the PPE and it must be replaced.”</a:t>
            </a:r>
          </a:p>
          <a:p>
            <a:pPr marL="0" indent="0">
              <a:buFont typeface="Arial" panose="020B0604020202020204" pitchFamily="34" charset="0"/>
              <a:buNone/>
            </a:pPr>
            <a:r>
              <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(OSHA Handout #7 from Introduction to OSHA materials, </a:t>
            </a:r>
            <a:r>
              <a:rPr lang="en-US" sz="1200" b="0" i="1"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Employers Must Provide and Pay for PPE</a:t>
            </a:r>
            <a:r>
              <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a:t>
            </a:r>
            <a:endParaRPr lang="en-US" dirty="0" smtClean="0"/>
          </a:p>
          <a:p>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31</a:t>
            </a:fld>
            <a:endParaRPr lang="en-US"/>
          </a:p>
        </p:txBody>
      </p:sp>
    </p:spTree>
    <p:extLst>
      <p:ext uri="{BB962C8B-B14F-4D97-AF65-F5344CB8AC3E}">
        <p14:creationId xmlns:p14="http://schemas.microsoft.com/office/powerpoint/2010/main" val="370223197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68438" y="481013"/>
            <a:ext cx="4321175" cy="3240087"/>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t>https://www.osha.gov/Publications/osha3151.html </a:t>
            </a:r>
          </a:p>
          <a:p>
            <a:endParaRPr lang="en-US" dirty="0" smtClean="0"/>
          </a:p>
          <a:p>
            <a:r>
              <a:rPr lang="en-US" dirty="0" smtClean="0"/>
              <a:t>“In general, employees should: </a:t>
            </a:r>
          </a:p>
          <a:p>
            <a:pPr marL="171450" indent="-171450">
              <a:buFont typeface="Arial" panose="020B0604020202020204" pitchFamily="34" charset="0"/>
              <a:buChar char="•"/>
            </a:pPr>
            <a:r>
              <a:rPr lang="en-US" dirty="0" smtClean="0"/>
              <a:t>Properly wear PPE, </a:t>
            </a:r>
          </a:p>
          <a:p>
            <a:pPr marL="171450" indent="-171450">
              <a:buFont typeface="Arial" panose="020B0604020202020204" pitchFamily="34" charset="0"/>
              <a:buChar char="•"/>
            </a:pPr>
            <a:r>
              <a:rPr lang="en-US" dirty="0" smtClean="0"/>
              <a:t>Attend training sessions on PPE, </a:t>
            </a:r>
          </a:p>
          <a:p>
            <a:pPr marL="171450" indent="-171450">
              <a:buFont typeface="Arial" panose="020B0604020202020204" pitchFamily="34" charset="0"/>
              <a:buChar char="•"/>
            </a:pPr>
            <a:r>
              <a:rPr lang="en-US" dirty="0" smtClean="0"/>
              <a:t>Care for, clean and maintain PPE, and </a:t>
            </a:r>
          </a:p>
          <a:p>
            <a:pPr marL="171450" indent="-171450">
              <a:buFont typeface="Arial" panose="020B0604020202020204" pitchFamily="34" charset="0"/>
              <a:buChar char="•"/>
            </a:pPr>
            <a:r>
              <a:rPr lang="en-US" dirty="0" smtClean="0"/>
              <a:t>Inform a supervisor of the need to repair or replace PPE.”</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 (OSHA Publication</a:t>
            </a:r>
            <a:r>
              <a:rPr lang="en-US" baseline="0" dirty="0" smtClean="0"/>
              <a:t> 3151-12R, </a:t>
            </a:r>
            <a:r>
              <a:rPr lang="en-US" dirty="0" smtClean="0"/>
              <a:t>2003)</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32</a:t>
            </a:fld>
            <a:endParaRPr lang="en-US"/>
          </a:p>
        </p:txBody>
      </p:sp>
    </p:spTree>
    <p:extLst>
      <p:ext uri="{BB962C8B-B14F-4D97-AF65-F5344CB8AC3E}">
        <p14:creationId xmlns:p14="http://schemas.microsoft.com/office/powerpoint/2010/main" val="23257291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68438" y="481013"/>
            <a:ext cx="4321175" cy="3240087"/>
          </a:xfrm>
        </p:spPr>
      </p:sp>
      <p:sp>
        <p:nvSpPr>
          <p:cNvPr id="3" name="Notes Placeholder 2"/>
          <p:cNvSpPr>
            <a:spLocks noGrp="1"/>
          </p:cNvSpPr>
          <p:nvPr>
            <p:ph type="body" idx="1"/>
          </p:nvPr>
        </p:nvSpPr>
        <p:spPr/>
        <p:txBody>
          <a:bodyPr/>
          <a:lstStyle/>
          <a:p>
            <a:r>
              <a:rPr lang="en-US" dirty="0" smtClean="0"/>
              <a:t>Hazard</a:t>
            </a:r>
            <a:r>
              <a:rPr lang="en-US" baseline="0" dirty="0" smtClean="0"/>
              <a:t> identification and PPE needed:</a:t>
            </a:r>
          </a:p>
          <a:p>
            <a:pPr marL="171450" indent="-171450">
              <a:buFont typeface="Arial" panose="020B0604020202020204" pitchFamily="34" charset="0"/>
              <a:buChar char="•"/>
            </a:pPr>
            <a:r>
              <a:rPr lang="en-US" baseline="0" dirty="0" smtClean="0"/>
              <a:t>Floor opening with fall hazard; sharp edges on sheet metal; bump hazard overhead; potential confined space hazard</a:t>
            </a:r>
          </a:p>
          <a:p>
            <a:pPr marL="171450" indent="-171450">
              <a:buFont typeface="Arial" panose="020B0604020202020204" pitchFamily="34" charset="0"/>
              <a:buChar char="•"/>
            </a:pPr>
            <a:r>
              <a:rPr lang="en-US" baseline="0" dirty="0" smtClean="0"/>
              <a:t>PPE needed: fall protection; gloves, goggles, hard hat, </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pPr/>
              <a:t>33</a:t>
            </a:fld>
            <a:endParaRPr lang="en-US"/>
          </a:p>
        </p:txBody>
      </p:sp>
    </p:spTree>
    <p:extLst>
      <p:ext uri="{BB962C8B-B14F-4D97-AF65-F5344CB8AC3E}">
        <p14:creationId xmlns:p14="http://schemas.microsoft.com/office/powerpoint/2010/main" val="293569313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68438" y="481013"/>
            <a:ext cx="4321175" cy="3240087"/>
          </a:xfrm>
        </p:spPr>
      </p:sp>
      <p:sp>
        <p:nvSpPr>
          <p:cNvPr id="3" name="Notes Placeholder 2"/>
          <p:cNvSpPr>
            <a:spLocks noGrp="1"/>
          </p:cNvSpPr>
          <p:nvPr>
            <p:ph type="body" idx="1"/>
          </p:nvPr>
        </p:nvSpPr>
        <p:spPr/>
        <p:txBody>
          <a:bodyPr/>
          <a:lstStyle/>
          <a:p>
            <a:r>
              <a:rPr lang="en-US" dirty="0" smtClean="0"/>
              <a:t>Hazard</a:t>
            </a:r>
            <a:r>
              <a:rPr lang="en-US" baseline="0" dirty="0" smtClean="0"/>
              <a:t> identification and PPE needed:</a:t>
            </a:r>
          </a:p>
          <a:p>
            <a:pPr marL="171450" indent="-171450">
              <a:buFont typeface="Arial" panose="020B0604020202020204" pitchFamily="34" charset="0"/>
              <a:buChar char="•"/>
            </a:pPr>
            <a:r>
              <a:rPr lang="en-US" baseline="0" dirty="0" smtClean="0"/>
              <a:t>Workers may be exposed traffic hazards, noise, weather conditions (heat); </a:t>
            </a:r>
          </a:p>
          <a:p>
            <a:pPr marL="171450" indent="-171450">
              <a:buFont typeface="Arial" panose="020B0604020202020204" pitchFamily="34" charset="0"/>
              <a:buChar char="•"/>
            </a:pPr>
            <a:r>
              <a:rPr lang="en-US" baseline="0" dirty="0" smtClean="0"/>
              <a:t>Highly visible/reflective vests, hearing protection, heat-resistant soles on shoes, eye protection, gloves</a:t>
            </a:r>
          </a:p>
        </p:txBody>
      </p:sp>
      <p:sp>
        <p:nvSpPr>
          <p:cNvPr id="4" name="Slide Number Placeholder 3"/>
          <p:cNvSpPr>
            <a:spLocks noGrp="1"/>
          </p:cNvSpPr>
          <p:nvPr>
            <p:ph type="sldNum" sz="quarter" idx="10"/>
          </p:nvPr>
        </p:nvSpPr>
        <p:spPr/>
        <p:txBody>
          <a:bodyPr/>
          <a:lstStyle/>
          <a:p>
            <a:fld id="{F5D18354-FAF5-4E98-B57F-F6182A7992A0}" type="slidenum">
              <a:rPr lang="en-US" smtClean="0"/>
              <a:pPr/>
              <a:t>34</a:t>
            </a:fld>
            <a:endParaRPr lang="en-US"/>
          </a:p>
        </p:txBody>
      </p:sp>
    </p:spTree>
    <p:extLst>
      <p:ext uri="{BB962C8B-B14F-4D97-AF65-F5344CB8AC3E}">
        <p14:creationId xmlns:p14="http://schemas.microsoft.com/office/powerpoint/2010/main" val="163870486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68438" y="481013"/>
            <a:ext cx="4321175" cy="3240087"/>
          </a:xfrm>
        </p:spPr>
      </p:sp>
      <p:sp>
        <p:nvSpPr>
          <p:cNvPr id="3" name="Notes Placeholder 2"/>
          <p:cNvSpPr>
            <a:spLocks noGrp="1"/>
          </p:cNvSpPr>
          <p:nvPr>
            <p:ph type="body" idx="1"/>
          </p:nvPr>
        </p:nvSpPr>
        <p:spPr/>
        <p:txBody>
          <a:bodyPr/>
          <a:lstStyle/>
          <a:p>
            <a:r>
              <a:rPr lang="en-US" dirty="0" smtClean="0"/>
              <a:t>Hazard</a:t>
            </a:r>
            <a:r>
              <a:rPr lang="en-US" baseline="0" dirty="0" smtClean="0"/>
              <a:t> identification and PPE needed:</a:t>
            </a:r>
          </a:p>
          <a:p>
            <a:pPr marL="171450" indent="-171450">
              <a:buFont typeface="Arial" panose="020B0604020202020204" pitchFamily="34" charset="0"/>
              <a:buChar char="•"/>
            </a:pPr>
            <a:r>
              <a:rPr lang="en-US" baseline="0" dirty="0" smtClean="0"/>
              <a:t>Worker may be exposed to </a:t>
            </a:r>
            <a:r>
              <a:rPr lang="en-US" baseline="0" dirty="0" err="1" smtClean="0"/>
              <a:t>respirable</a:t>
            </a:r>
            <a:r>
              <a:rPr lang="en-US" baseline="0" dirty="0" smtClean="0"/>
              <a:t> crystalline silica, flying particles, and noise hazards; </a:t>
            </a:r>
          </a:p>
          <a:p>
            <a:pPr marL="171450" indent="-171450">
              <a:buFont typeface="Arial" panose="020B0604020202020204" pitchFamily="34" charset="0"/>
              <a:buChar char="•"/>
            </a:pPr>
            <a:r>
              <a:rPr lang="en-US" baseline="0" dirty="0" smtClean="0"/>
              <a:t>Respiratory protection, eye protection, and hearing protection needed. </a:t>
            </a:r>
          </a:p>
          <a:p>
            <a:pPr marL="171450" indent="-171450">
              <a:buFont typeface="Arial" panose="020B0604020202020204" pitchFamily="34" charset="0"/>
              <a:buChar char="•"/>
            </a:pPr>
            <a:r>
              <a:rPr lang="en-US" baseline="0" dirty="0" smtClean="0"/>
              <a:t>(Note: worker may also be exposed to ergonomic hazards)</a:t>
            </a:r>
          </a:p>
          <a:p>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pPr/>
              <a:t>35</a:t>
            </a:fld>
            <a:endParaRPr lang="en-US"/>
          </a:p>
        </p:txBody>
      </p:sp>
    </p:spTree>
    <p:extLst>
      <p:ext uri="{BB962C8B-B14F-4D97-AF65-F5344CB8AC3E}">
        <p14:creationId xmlns:p14="http://schemas.microsoft.com/office/powerpoint/2010/main" val="62370868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68438" y="481013"/>
            <a:ext cx="4321175" cy="3240087"/>
          </a:xfrm>
        </p:spPr>
      </p:sp>
      <p:sp>
        <p:nvSpPr>
          <p:cNvPr id="3" name="Notes Placeholder 2"/>
          <p:cNvSpPr>
            <a:spLocks noGrp="1"/>
          </p:cNvSpPr>
          <p:nvPr>
            <p:ph type="body" idx="1"/>
          </p:nvPr>
        </p:nvSpPr>
        <p:spPr/>
        <p:txBody>
          <a:bodyPr/>
          <a:lstStyle/>
          <a:p>
            <a:r>
              <a:rPr lang="en-US" dirty="0" smtClean="0"/>
              <a:t>Hazard</a:t>
            </a:r>
            <a:r>
              <a:rPr lang="en-US" baseline="0" dirty="0" smtClean="0"/>
              <a:t> identification and PPE needed:</a:t>
            </a:r>
          </a:p>
          <a:p>
            <a:pPr marL="171450" indent="-171450">
              <a:buFont typeface="Arial" panose="020B0604020202020204" pitchFamily="34" charset="0"/>
              <a:buChar char="•"/>
            </a:pPr>
            <a:r>
              <a:rPr lang="en-US" baseline="0" dirty="0" smtClean="0"/>
              <a:t>Workers may be exposed to hazardous materials (including lead, asbestos, silica, and other chemicals or heavy metals), noise, struck-by hazards; </a:t>
            </a:r>
          </a:p>
          <a:p>
            <a:pPr marL="171450" indent="-171450">
              <a:buFont typeface="Arial" panose="020B0604020202020204" pitchFamily="34" charset="0"/>
              <a:buChar char="•"/>
            </a:pPr>
            <a:r>
              <a:rPr lang="en-US" baseline="0" dirty="0" smtClean="0"/>
              <a:t>PPE needed may include eye, face, head, hand, and foot protection, respiratory protection, hearing protection, and other protective clothing (such as for cutting and welding operations).</a:t>
            </a:r>
            <a:endParaRPr lang="en-US" dirty="0" smtClean="0"/>
          </a:p>
          <a:p>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pPr/>
              <a:t>36</a:t>
            </a:fld>
            <a:endParaRPr lang="en-US"/>
          </a:p>
        </p:txBody>
      </p:sp>
    </p:spTree>
    <p:extLst>
      <p:ext uri="{BB962C8B-B14F-4D97-AF65-F5344CB8AC3E}">
        <p14:creationId xmlns:p14="http://schemas.microsoft.com/office/powerpoint/2010/main" val="155589903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68438" y="481013"/>
            <a:ext cx="4321175" cy="3240087"/>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5D18354-FAF5-4E98-B57F-F6182A7992A0}" type="slidenum">
              <a:rPr lang="en-US" smtClean="0"/>
              <a:t>37</a:t>
            </a:fld>
            <a:endParaRPr lang="en-US"/>
          </a:p>
        </p:txBody>
      </p:sp>
    </p:spTree>
    <p:extLst>
      <p:ext uri="{BB962C8B-B14F-4D97-AF65-F5344CB8AC3E}">
        <p14:creationId xmlns:p14="http://schemas.microsoft.com/office/powerpoint/2010/main" val="85632897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68438" y="481013"/>
            <a:ext cx="4321175" cy="3240087"/>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5D18354-FAF5-4E98-B57F-F6182A7992A0}" type="slidenum">
              <a:rPr lang="en-US" smtClean="0"/>
              <a:t>38</a:t>
            </a:fld>
            <a:endParaRPr lang="en-US"/>
          </a:p>
        </p:txBody>
      </p:sp>
    </p:spTree>
    <p:extLst>
      <p:ext uri="{BB962C8B-B14F-4D97-AF65-F5344CB8AC3E}">
        <p14:creationId xmlns:p14="http://schemas.microsoft.com/office/powerpoint/2010/main" val="139524418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68438" y="481013"/>
            <a:ext cx="4321175" cy="3240087"/>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ECC418A-57C6-4B2F-979F-B2F731CD8869}" type="slidenum">
              <a:rPr lang="en-US" smtClean="0"/>
              <a:pPr/>
              <a:t>39</a:t>
            </a:fld>
            <a:endParaRPr lang="en-US"/>
          </a:p>
        </p:txBody>
      </p:sp>
    </p:spTree>
    <p:extLst>
      <p:ext uri="{BB962C8B-B14F-4D97-AF65-F5344CB8AC3E}">
        <p14:creationId xmlns:p14="http://schemas.microsoft.com/office/powerpoint/2010/main" val="331414274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68438" y="481013"/>
            <a:ext cx="4321175" cy="3240087"/>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5D18354-FAF5-4E98-B57F-F6182A7992A0}" type="slidenum">
              <a:rPr lang="en-US" smtClean="0"/>
              <a:t>40</a:t>
            </a:fld>
            <a:endParaRPr lang="en-US"/>
          </a:p>
        </p:txBody>
      </p:sp>
    </p:spTree>
    <p:extLst>
      <p:ext uri="{BB962C8B-B14F-4D97-AF65-F5344CB8AC3E}">
        <p14:creationId xmlns:p14="http://schemas.microsoft.com/office/powerpoint/2010/main" val="167412541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68438" y="481013"/>
            <a:ext cx="4321175" cy="3240087"/>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5D18354-FAF5-4E98-B57F-F6182A7992A0}" type="slidenum">
              <a:rPr lang="en-US" smtClean="0"/>
              <a:t>41</a:t>
            </a:fld>
            <a:endParaRPr lang="en-US"/>
          </a:p>
        </p:txBody>
      </p:sp>
    </p:spTree>
    <p:extLst>
      <p:ext uri="{BB962C8B-B14F-4D97-AF65-F5344CB8AC3E}">
        <p14:creationId xmlns:p14="http://schemas.microsoft.com/office/powerpoint/2010/main" val="379169284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68438" y="481013"/>
            <a:ext cx="4321175" cy="32400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42</a:t>
            </a:fld>
            <a:endParaRPr lang="en-US"/>
          </a:p>
        </p:txBody>
      </p:sp>
    </p:spTree>
    <p:extLst>
      <p:ext uri="{BB962C8B-B14F-4D97-AF65-F5344CB8AC3E}">
        <p14:creationId xmlns:p14="http://schemas.microsoft.com/office/powerpoint/2010/main" val="49543149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68438" y="481013"/>
            <a:ext cx="4321175" cy="3240087"/>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5D18354-FAF5-4E98-B57F-F6182A7992A0}" type="slidenum">
              <a:rPr lang="en-US" smtClean="0"/>
              <a:t>43</a:t>
            </a:fld>
            <a:endParaRPr lang="en-US"/>
          </a:p>
        </p:txBody>
      </p:sp>
    </p:spTree>
    <p:extLst>
      <p:ext uri="{BB962C8B-B14F-4D97-AF65-F5344CB8AC3E}">
        <p14:creationId xmlns:p14="http://schemas.microsoft.com/office/powerpoint/2010/main" val="292893803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68438" y="481013"/>
            <a:ext cx="4321175" cy="32400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44</a:t>
            </a:fld>
            <a:endParaRPr lang="en-US"/>
          </a:p>
        </p:txBody>
      </p:sp>
    </p:spTree>
    <p:extLst>
      <p:ext uri="{BB962C8B-B14F-4D97-AF65-F5344CB8AC3E}">
        <p14:creationId xmlns:p14="http://schemas.microsoft.com/office/powerpoint/2010/main" val="26914551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68438" y="481013"/>
            <a:ext cx="4321175" cy="3240087"/>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5D18354-FAF5-4E98-B57F-F6182A7992A0}" type="slidenum">
              <a:rPr lang="en-US" smtClean="0"/>
              <a:t>45</a:t>
            </a:fld>
            <a:endParaRPr lang="en-US"/>
          </a:p>
        </p:txBody>
      </p:sp>
    </p:spTree>
    <p:extLst>
      <p:ext uri="{BB962C8B-B14F-4D97-AF65-F5344CB8AC3E}">
        <p14:creationId xmlns:p14="http://schemas.microsoft.com/office/powerpoint/2010/main" val="21819968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286000"/>
            <a:ext cx="7772400" cy="1470025"/>
          </a:xfrm>
          <a:prstGeom prst="rect">
            <a:avLst/>
          </a:prstGeom>
        </p:spPr>
        <p:txBody>
          <a:bodyPr/>
          <a:lstStyle>
            <a:lvl1pPr>
              <a:defRPr>
                <a:latin typeface="Tahoma" pitchFamily="34" charset="0"/>
                <a:cs typeface="Tahoma" pitchFamily="34"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685800" y="3886200"/>
            <a:ext cx="7772400" cy="1752600"/>
          </a:xfrm>
          <a:prstGeom prst="rect">
            <a:avLst/>
          </a:prstGeom>
        </p:spPr>
        <p:txBody>
          <a:bodyPr/>
          <a:lstStyle>
            <a:lvl1pPr marL="0" indent="0" algn="ctr">
              <a:buNone/>
              <a:defRPr sz="4000">
                <a:solidFill>
                  <a:schemeClr val="tx1">
                    <a:tint val="75000"/>
                  </a:schemeClr>
                </a:solidFill>
                <a:latin typeface="Tahoma" pitchFamily="34" charset="0"/>
                <a:cs typeface="Tahoma"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extLst>
      <p:ext uri="{BB962C8B-B14F-4D97-AF65-F5344CB8AC3E}">
        <p14:creationId xmlns:p14="http://schemas.microsoft.com/office/powerpoint/2010/main" val="1376174817"/>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a:prstGeom prst="rect">
            <a:avLst/>
          </a:prstGeom>
        </p:spPr>
        <p:txBody>
          <a:bodyPr/>
          <a:lstStyle>
            <a:lvl1pPr>
              <a:defRPr sz="4000">
                <a:latin typeface="Tahoma" pitchFamily="34" charset="0"/>
                <a:cs typeface="Tahoma" pitchFamily="34" charset="0"/>
              </a:defRPr>
            </a:lvl1pPr>
          </a:lstStyle>
          <a:p>
            <a:r>
              <a:rPr lang="en-US" dirty="0" smtClean="0"/>
              <a:t>Click to edit Master title style</a:t>
            </a:r>
            <a:endParaRPr lang="en-US" dirty="0"/>
          </a:p>
        </p:txBody>
      </p:sp>
      <p:sp>
        <p:nvSpPr>
          <p:cNvPr id="3" name="Content Placeholder 2"/>
          <p:cNvSpPr>
            <a:spLocks noGrp="1"/>
          </p:cNvSpPr>
          <p:nvPr>
            <p:ph idx="1"/>
          </p:nvPr>
        </p:nvSpPr>
        <p:spPr>
          <a:xfrm>
            <a:off x="914400" y="1447800"/>
            <a:ext cx="7315200" cy="4495801"/>
          </a:xfrm>
          <a:prstGeom prst="rect">
            <a:avLst/>
          </a:prstGeom>
        </p:spPr>
        <p:txBody>
          <a:bodyPr/>
          <a:lstStyle>
            <a:lvl1pPr>
              <a:defRPr sz="3200" b="0">
                <a:latin typeface="Tahoma" pitchFamily="34" charset="0"/>
                <a:cs typeface="Tahoma" pitchFamily="34" charset="0"/>
              </a:defRPr>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117476713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atin typeface="Tahoma" pitchFamily="34" charset="0"/>
                <a:cs typeface="Tahoma" pitchFamily="34" charset="0"/>
              </a:defRPr>
            </a:lvl1pPr>
          </a:lstStyle>
          <a:p>
            <a:r>
              <a:rPr lang="en-US" dirty="0" smtClean="0"/>
              <a:t>Click to edit Master title style</a:t>
            </a:r>
            <a:endParaRPr lang="en-US" dirty="0"/>
          </a:p>
        </p:txBody>
      </p:sp>
      <p:sp>
        <p:nvSpPr>
          <p:cNvPr id="3" name="Text Placeholder 2"/>
          <p:cNvSpPr>
            <a:spLocks noGrp="1"/>
          </p:cNvSpPr>
          <p:nvPr>
            <p:ph type="body" idx="1" hasCustomPrompt="1"/>
          </p:nvPr>
        </p:nvSpPr>
        <p:spPr>
          <a:xfrm>
            <a:off x="722313" y="2906713"/>
            <a:ext cx="7772400" cy="1500187"/>
          </a:xfrm>
          <a:prstGeom prst="rect">
            <a:avLst/>
          </a:prstGeom>
        </p:spPr>
        <p:txBody>
          <a:bodyPr anchor="b"/>
          <a:lstStyle>
            <a:lvl1pPr marL="0" indent="0">
              <a:buNone/>
              <a:defRPr sz="2000">
                <a:solidFill>
                  <a:schemeClr val="tx1">
                    <a:tint val="75000"/>
                  </a:schemeClr>
                </a:solidFill>
                <a:latin typeface="Tahoma" pitchFamily="34" charset="0"/>
                <a:cs typeface="Tahoma"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Next topic:</a:t>
            </a:r>
          </a:p>
        </p:txBody>
      </p:sp>
    </p:spTree>
    <p:extLst>
      <p:ext uri="{BB962C8B-B14F-4D97-AF65-F5344CB8AC3E}">
        <p14:creationId xmlns:p14="http://schemas.microsoft.com/office/powerpoint/2010/main" val="3965319815"/>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021943886"/>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a:prstGeom prst="rect">
            <a:avLst/>
          </a:prstGeom>
        </p:spPr>
        <p:txBody>
          <a:bodyPr/>
          <a:lstStyle>
            <a:lvl1pPr>
              <a:defRPr sz="4000">
                <a:latin typeface="Tahoma" pitchFamily="34" charset="0"/>
                <a:cs typeface="Tahoma" pitchFamily="34" charset="0"/>
              </a:defRPr>
            </a:lvl1pPr>
          </a:lstStyle>
          <a:p>
            <a:r>
              <a:rPr lang="en-US" smtClean="0"/>
              <a:t>Click to edit Master title style</a:t>
            </a:r>
            <a:endParaRPr lang="en-US"/>
          </a:p>
        </p:txBody>
      </p:sp>
      <p:sp>
        <p:nvSpPr>
          <p:cNvPr id="3" name="Content Placeholder 2"/>
          <p:cNvSpPr>
            <a:spLocks noGrp="1"/>
          </p:cNvSpPr>
          <p:nvPr>
            <p:ph sz="half" idx="1"/>
          </p:nvPr>
        </p:nvSpPr>
        <p:spPr>
          <a:xfrm>
            <a:off x="457200" y="1447801"/>
            <a:ext cx="4038600" cy="4572000"/>
          </a:xfrm>
          <a:prstGeom prst="rect">
            <a:avLst/>
          </a:prstGeom>
        </p:spPr>
        <p:txBody>
          <a:bodyPr/>
          <a:lstStyle>
            <a:lvl1pPr>
              <a:defRPr sz="2800" b="0">
                <a:latin typeface="Tahoma" pitchFamily="34" charset="0"/>
                <a:cs typeface="Tahoma" pitchFamily="34" charset="0"/>
              </a:defRPr>
            </a:lvl1pPr>
            <a:lvl2pPr>
              <a:defRPr sz="2400">
                <a:latin typeface="Tahoma" pitchFamily="34" charset="0"/>
                <a:cs typeface="Tahoma" pitchFamily="34" charset="0"/>
              </a:defRPr>
            </a:lvl2pPr>
            <a:lvl3pPr>
              <a:defRPr sz="2000">
                <a:latin typeface="Tahoma" pitchFamily="34" charset="0"/>
                <a:cs typeface="Tahoma" pitchFamily="34" charset="0"/>
              </a:defRPr>
            </a:lvl3pPr>
            <a:lvl4pPr>
              <a:defRPr sz="1800">
                <a:latin typeface="Tahoma" pitchFamily="34" charset="0"/>
                <a:cs typeface="Tahoma" pitchFamily="34" charset="0"/>
              </a:defRPr>
            </a:lvl4pPr>
            <a:lvl5pPr>
              <a:defRPr sz="1800">
                <a:latin typeface="Tahoma" pitchFamily="34" charset="0"/>
                <a:cs typeface="Tahoma" pitchFamily="34" charset="0"/>
              </a:defRPr>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447801"/>
            <a:ext cx="4038600" cy="4572000"/>
          </a:xfrm>
          <a:prstGeom prst="rect">
            <a:avLst/>
          </a:prstGeom>
        </p:spPr>
        <p:txBody>
          <a:bodyPr/>
          <a:lstStyle>
            <a:lvl1pPr>
              <a:defRPr sz="2800" b="0">
                <a:latin typeface="Tahoma" pitchFamily="34" charset="0"/>
                <a:cs typeface="Tahoma" pitchFamily="34" charset="0"/>
              </a:defRPr>
            </a:lvl1pPr>
            <a:lvl2pPr>
              <a:defRPr sz="2400">
                <a:latin typeface="Tahoma" pitchFamily="34" charset="0"/>
                <a:cs typeface="Tahoma" pitchFamily="34" charset="0"/>
              </a:defRPr>
            </a:lvl2pPr>
            <a:lvl3pPr>
              <a:defRPr sz="2000">
                <a:latin typeface="Tahoma" pitchFamily="34" charset="0"/>
                <a:cs typeface="Tahoma" pitchFamily="34" charset="0"/>
              </a:defRPr>
            </a:lvl3pPr>
            <a:lvl4pPr>
              <a:defRPr sz="1800">
                <a:latin typeface="Tahoma" pitchFamily="34" charset="0"/>
                <a:cs typeface="Tahoma" pitchFamily="34" charset="0"/>
              </a:defRPr>
            </a:lvl4pPr>
            <a:lvl5pPr>
              <a:defRPr sz="1800">
                <a:latin typeface="Tahoma" pitchFamily="34" charset="0"/>
                <a:cs typeface="Tahoma" pitchFamily="34" charset="0"/>
              </a:defRPr>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1228942077"/>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6"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lvl1pPr>
              <a:defRPr sz="4000">
                <a:latin typeface="Tahoma" pitchFamily="34" charset="0"/>
                <a:cs typeface="Tahoma" pitchFamily="34" charset="0"/>
              </a:defRPr>
            </a:lvl1pPr>
          </a:lstStyle>
          <a:p>
            <a:endParaRPr lang="en-US" dirty="0"/>
          </a:p>
        </p:txBody>
      </p:sp>
    </p:spTree>
    <p:extLst>
      <p:ext uri="{BB962C8B-B14F-4D97-AF65-F5344CB8AC3E}">
        <p14:creationId xmlns:p14="http://schemas.microsoft.com/office/powerpoint/2010/main" val="826336227"/>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a:prstGeom prst="rect">
            <a:avLst/>
          </a:prstGeom>
        </p:spPr>
        <p:txBody>
          <a:bodyPr/>
          <a:lstStyle>
            <a:lvl1pPr>
              <a:defRPr>
                <a:latin typeface="Tahoma" panose="020B0604030504040204" pitchFamily="34" charset="0"/>
                <a:ea typeface="Tahoma" panose="020B0604030504040204" pitchFamily="34" charset="0"/>
                <a:cs typeface="Tahoma" panose="020B0604030504040204" pitchFamily="34" charset="0"/>
              </a:defRPr>
            </a:lvl1pPr>
          </a:lstStyle>
          <a:p>
            <a:r>
              <a:rPr lang="en-US" smtClean="0"/>
              <a:t>Click to edit Master title style</a:t>
            </a:r>
            <a:endParaRPr lang="en-US"/>
          </a:p>
        </p:txBody>
      </p:sp>
      <p:sp>
        <p:nvSpPr>
          <p:cNvPr id="11" name="Slide Number Placeholder 5"/>
          <p:cNvSpPr>
            <a:spLocks noGrp="1"/>
          </p:cNvSpPr>
          <p:nvPr>
            <p:ph type="sldNum" sz="quarter" idx="4"/>
          </p:nvPr>
        </p:nvSpPr>
        <p:spPr>
          <a:xfrm>
            <a:off x="6553200" y="6278147"/>
            <a:ext cx="2133600" cy="199708"/>
          </a:xfrm>
          <a:prstGeom prst="rect">
            <a:avLst/>
          </a:prstGeom>
        </p:spPr>
        <p:txBody>
          <a:bodyPr/>
          <a:lstStyle>
            <a:lvl1pPr algn="r">
              <a:defRPr sz="800">
                <a:solidFill>
                  <a:schemeClr val="bg1"/>
                </a:solidFill>
              </a:defRPr>
            </a:lvl1pPr>
          </a:lstStyle>
          <a:p>
            <a:fld id="{A5D816F8-F494-4E20-97D3-3F7C0C7FFB57}" type="slidenum">
              <a:rPr lang="en-US" smtClean="0"/>
              <a:pPr/>
              <a:t>‹#›</a:t>
            </a:fld>
            <a:endParaRPr lang="en-US" dirty="0"/>
          </a:p>
        </p:txBody>
      </p:sp>
      <p:sp>
        <p:nvSpPr>
          <p:cNvPr id="6" name="Footer Placeholder 4"/>
          <p:cNvSpPr>
            <a:spLocks noGrp="1"/>
          </p:cNvSpPr>
          <p:nvPr>
            <p:ph type="ftr" sz="quarter" idx="3"/>
          </p:nvPr>
        </p:nvSpPr>
        <p:spPr>
          <a:xfrm>
            <a:off x="457200" y="6569656"/>
            <a:ext cx="2895600" cy="183251"/>
          </a:xfrm>
          <a:prstGeom prst="rect">
            <a:avLst/>
          </a:prstGeom>
        </p:spPr>
        <p:txBody>
          <a:bodyPr/>
          <a:lstStyle>
            <a:lvl1pPr>
              <a:defRPr sz="800">
                <a:solidFill>
                  <a:schemeClr val="bg1"/>
                </a:solidFill>
              </a:defRPr>
            </a:lvl1pPr>
          </a:lstStyle>
          <a:p>
            <a:r>
              <a:rPr lang="en-US" dirty="0" smtClean="0"/>
              <a:t>PPT 10-hr Construction-PPE</a:t>
            </a:r>
            <a:endParaRPr lang="en-US" dirty="0"/>
          </a:p>
        </p:txBody>
      </p:sp>
      <p:sp>
        <p:nvSpPr>
          <p:cNvPr id="8" name="Date Placeholder 3"/>
          <p:cNvSpPr>
            <a:spLocks noGrp="1"/>
          </p:cNvSpPr>
          <p:nvPr>
            <p:ph type="dt" sz="half" idx="2"/>
          </p:nvPr>
        </p:nvSpPr>
        <p:spPr>
          <a:xfrm>
            <a:off x="5638800" y="6515100"/>
            <a:ext cx="3048000" cy="228601"/>
          </a:xfrm>
          <a:prstGeom prst="rect">
            <a:avLst/>
          </a:prstGeom>
        </p:spPr>
        <p:txBody>
          <a:bodyPr/>
          <a:lstStyle>
            <a:lvl1pPr algn="r">
              <a:defRPr sz="1200">
                <a:solidFill>
                  <a:schemeClr val="bg1"/>
                </a:solidFill>
              </a:defRPr>
            </a:lvl1pPr>
          </a:lstStyle>
          <a:p>
            <a:r>
              <a:rPr lang="en-US" dirty="0" smtClean="0"/>
              <a:t> </a:t>
            </a:r>
            <a:r>
              <a:rPr lang="en-US" sz="800" dirty="0" smtClean="0"/>
              <a:t>Created by Outreach Workgroup 11/03/2014</a:t>
            </a:r>
            <a:endParaRPr lang="en-US" sz="800" dirty="0"/>
          </a:p>
        </p:txBody>
      </p:sp>
    </p:spTree>
    <p:extLst>
      <p:ext uri="{BB962C8B-B14F-4D97-AF65-F5344CB8AC3E}">
        <p14:creationId xmlns:p14="http://schemas.microsoft.com/office/powerpoint/2010/main" val="3232585032"/>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95000"/>
          </a:schemeClr>
        </a:solidFill>
        <a:effectLst/>
      </p:bgPr>
    </p:bg>
    <p:spTree>
      <p:nvGrpSpPr>
        <p:cNvPr id="1" name=""/>
        <p:cNvGrpSpPr/>
        <p:nvPr/>
      </p:nvGrpSpPr>
      <p:grpSpPr>
        <a:xfrm>
          <a:off x="0" y="0"/>
          <a:ext cx="0" cy="0"/>
          <a:chOff x="0" y="0"/>
          <a:chExt cx="0" cy="0"/>
        </a:xfrm>
      </p:grpSpPr>
      <p:sp>
        <p:nvSpPr>
          <p:cNvPr id="7" name="Slide Number Placeholder 5"/>
          <p:cNvSpPr>
            <a:spLocks noGrp="1"/>
          </p:cNvSpPr>
          <p:nvPr>
            <p:ph type="sldNum" sz="quarter" idx="4"/>
          </p:nvPr>
        </p:nvSpPr>
        <p:spPr>
          <a:xfrm>
            <a:off x="7010400" y="6492875"/>
            <a:ext cx="2133600" cy="365125"/>
          </a:xfrm>
          <a:prstGeom prst="rect">
            <a:avLst/>
          </a:prstGeom>
        </p:spPr>
        <p:txBody>
          <a:bodyPr/>
          <a:lstStyle>
            <a:lvl1pPr>
              <a:defRPr>
                <a:solidFill>
                  <a:schemeClr val="tx1"/>
                </a:solidFill>
              </a:defRPr>
            </a:lvl1pPr>
          </a:lstStyle>
          <a:p>
            <a:fld id="{595ACBD8-3758-409F-B51C-9004A76C155A}" type="slidenum">
              <a:rPr lang="en-US" smtClean="0"/>
              <a:pPr/>
              <a:t>‹#›</a:t>
            </a:fld>
            <a:endParaRPr lang="en-US" dirty="0"/>
          </a:p>
        </p:txBody>
      </p:sp>
      <p:sp>
        <p:nvSpPr>
          <p:cNvPr id="8" name="Date Placeholder 3"/>
          <p:cNvSpPr>
            <a:spLocks noGrp="1"/>
          </p:cNvSpPr>
          <p:nvPr>
            <p:ph type="dt" sz="half" idx="2"/>
          </p:nvPr>
        </p:nvSpPr>
        <p:spPr>
          <a:xfrm>
            <a:off x="0" y="6492875"/>
            <a:ext cx="2133600" cy="365125"/>
          </a:xfrm>
          <a:prstGeom prst="rect">
            <a:avLst/>
          </a:prstGeom>
        </p:spPr>
        <p:txBody>
          <a:bodyPr/>
          <a:lstStyle>
            <a:lvl1pPr>
              <a:defRPr>
                <a:solidFill>
                  <a:schemeClr val="tx1"/>
                </a:solidFill>
              </a:defRPr>
            </a:lvl1pPr>
          </a:lstStyle>
          <a:p>
            <a:r>
              <a:rPr lang="en-US" smtClean="0"/>
              <a:t>OSH7510</a:t>
            </a:r>
            <a:endParaRPr lang="en-US" dirty="0"/>
          </a:p>
        </p:txBody>
      </p:sp>
      <p:sp>
        <p:nvSpPr>
          <p:cNvPr id="9" name="Rectangle 8"/>
          <p:cNvSpPr/>
          <p:nvPr/>
        </p:nvSpPr>
        <p:spPr>
          <a:xfrm>
            <a:off x="0" y="6172200"/>
            <a:ext cx="9144000" cy="685800"/>
          </a:xfrm>
          <a:prstGeom prst="rect">
            <a:avLst/>
          </a:prstGeom>
          <a:solidFill>
            <a:schemeClr val="tx2">
              <a:lumMod val="60000"/>
              <a:lumOff val="40000"/>
            </a:schemeClr>
          </a:solidFill>
          <a:ln>
            <a:no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Date Placeholder 6"/>
          <p:cNvSpPr txBox="1">
            <a:spLocks/>
          </p:cNvSpPr>
          <p:nvPr/>
        </p:nvSpPr>
        <p:spPr>
          <a:xfrm>
            <a:off x="0" y="6492875"/>
            <a:ext cx="2133600" cy="365125"/>
          </a:xfrm>
          <a:prstGeom prst="rect">
            <a:avLst/>
          </a:prstGeom>
        </p:spPr>
        <p:txBody>
          <a:bodyPr vert="horz"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smtClean="0">
              <a:ln>
                <a:noFill/>
              </a:ln>
              <a:solidFill>
                <a:schemeClr val="tx1"/>
              </a:solidFill>
              <a:effectLst/>
              <a:uLnTx/>
              <a:uFillTx/>
              <a:latin typeface="+mn-lt"/>
              <a:ea typeface="+mn-ea"/>
              <a:cs typeface="+mn-cs"/>
            </a:endParaRPr>
          </a:p>
        </p:txBody>
      </p:sp>
      <p:cxnSp>
        <p:nvCxnSpPr>
          <p:cNvPr id="14" name="Straight Connector 13"/>
          <p:cNvCxnSpPr/>
          <p:nvPr/>
        </p:nvCxnSpPr>
        <p:spPr>
          <a:xfrm>
            <a:off x="0" y="6170612"/>
            <a:ext cx="9144000" cy="1588"/>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sp>
        <p:nvSpPr>
          <p:cNvPr id="16" name="Course Number Placeholder 1"/>
          <p:cNvSpPr txBox="1"/>
          <p:nvPr userDrawn="1"/>
        </p:nvSpPr>
        <p:spPr>
          <a:xfrm>
            <a:off x="0" y="6642556"/>
            <a:ext cx="2330841" cy="215444"/>
          </a:xfrm>
          <a:prstGeom prst="rect">
            <a:avLst/>
          </a:prstGeom>
          <a:noFill/>
        </p:spPr>
        <p:txBody>
          <a:bodyPr wrap="square">
            <a:spAutoFit/>
          </a:bodyPr>
          <a:lstStyle/>
          <a:p>
            <a:pPr algn="l">
              <a:defRPr/>
            </a:pPr>
            <a:r>
              <a:rPr lang="en-US" sz="800" b="0" dirty="0" smtClean="0">
                <a:solidFill>
                  <a:schemeClr val="bg1"/>
                </a:solidFill>
                <a:effectLst/>
                <a:latin typeface="Tahoma" panose="020B0604030504040204" pitchFamily="34" charset="0"/>
                <a:ea typeface="Tahoma" panose="020B0604030504040204" pitchFamily="34" charset="0"/>
                <a:cs typeface="Tahoma" panose="020B0604030504040204" pitchFamily="34" charset="0"/>
              </a:rPr>
              <a:t>PPT</a:t>
            </a:r>
            <a:r>
              <a:rPr lang="en-US" sz="800" b="0" baseline="0" dirty="0" smtClean="0">
                <a:solidFill>
                  <a:schemeClr val="bg1"/>
                </a:solidFill>
                <a:effectLst/>
                <a:latin typeface="Tahoma" panose="020B0604030504040204" pitchFamily="34" charset="0"/>
                <a:ea typeface="Tahoma" panose="020B0604030504040204" pitchFamily="34" charset="0"/>
                <a:cs typeface="Tahoma" panose="020B0604030504040204" pitchFamily="34" charset="0"/>
              </a:rPr>
              <a:t> 10-hr. Construction – PPE v.05.18.15</a:t>
            </a:r>
            <a:endParaRPr lang="en-US" sz="800" b="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p:txBody>
      </p:sp>
      <p:sp>
        <p:nvSpPr>
          <p:cNvPr id="10" name="Slide Number Placeholder 7"/>
          <p:cNvSpPr txBox="1">
            <a:spLocks/>
          </p:cNvSpPr>
          <p:nvPr userDrawn="1"/>
        </p:nvSpPr>
        <p:spPr>
          <a:xfrm>
            <a:off x="6278587" y="6448497"/>
            <a:ext cx="2819400" cy="427310"/>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fld id="{595ACBD8-3758-409F-B51C-9004A76C155A}" type="slidenum">
              <a:rPr kumimoji="0" lang="en-US" sz="800" b="0" i="0" u="none" strike="noStrike" kern="1200" cap="none" spc="0" normalizeH="0" baseline="0" noProof="0" smtClean="0">
                <a:ln>
                  <a:noFill/>
                </a:ln>
                <a:solidFill>
                  <a:schemeClr val="bg1"/>
                </a:solidFill>
                <a:effectLst/>
                <a:uLnTx/>
                <a:uFillTx/>
                <a:latin typeface="Tahoma" panose="020B0604030504040204" pitchFamily="34" charset="0"/>
                <a:ea typeface="Tahoma" panose="020B0604030504040204" pitchFamily="34" charset="0"/>
                <a:cs typeface="Tahoma" panose="020B060403050404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800" b="0" i="0" u="none" strike="noStrike" kern="1200" cap="none" spc="0" normalizeH="0" baseline="0" noProof="0" dirty="0" smtClean="0">
              <a:ln>
                <a:noFill/>
              </a:ln>
              <a:solidFill>
                <a:schemeClr val="bg1"/>
              </a:solidFill>
              <a:effectLst/>
              <a:uLnTx/>
              <a:uFillTx/>
              <a:latin typeface="Tahoma" panose="020B0604030504040204" pitchFamily="34" charset="0"/>
              <a:ea typeface="Tahoma" panose="020B0604030504040204" pitchFamily="34" charset="0"/>
              <a:cs typeface="Tahoma" panose="020B0604030504040204" pitchFamily="34" charset="0"/>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smtClean="0">
                <a:ln>
                  <a:noFill/>
                </a:ln>
                <a:solidFill>
                  <a:schemeClr val="bg1"/>
                </a:solidFill>
                <a:effectLst/>
                <a:uLnTx/>
                <a:uFillTx/>
                <a:latin typeface="Tahoma" panose="020B0604030504040204" pitchFamily="34" charset="0"/>
                <a:ea typeface="Tahoma" panose="020B0604030504040204" pitchFamily="34" charset="0"/>
                <a:cs typeface="Tahoma" panose="020B0604030504040204" pitchFamily="34" charset="0"/>
              </a:rPr>
              <a:t>Created by OTIEC Outreach Resources Workgroup</a:t>
            </a:r>
          </a:p>
        </p:txBody>
      </p:sp>
    </p:spTree>
    <p:extLst>
      <p:ext uri="{BB962C8B-B14F-4D97-AF65-F5344CB8AC3E}">
        <p14:creationId xmlns:p14="http://schemas.microsoft.com/office/powerpoint/2010/main" val="1901816789"/>
      </p:ext>
    </p:extLst>
  </p:cSld>
  <p:clrMap bg1="lt1" tx1="dk1" bg2="lt2" tx2="dk2" accent1="accent1" accent2="accent2" accent3="accent3" accent4="accent4" accent5="accent5" accent6="accent6" hlink="hlink" folHlink="folHlink"/>
  <p:sldLayoutIdLst>
    <p:sldLayoutId id="2147483704" r:id="rId1"/>
    <p:sldLayoutId id="2147483705" r:id="rId2"/>
    <p:sldLayoutId id="2147483706" r:id="rId3"/>
    <p:sldLayoutId id="2147483707" r:id="rId4"/>
    <p:sldLayoutId id="2147483708" r:id="rId5"/>
    <p:sldLayoutId id="2147483709" r:id="rId6"/>
    <p:sldLayoutId id="2147483710" r:id="rId7"/>
  </p:sldLayoutIdLst>
  <p:timing>
    <p:tnLst>
      <p:par>
        <p:cTn id="1" dur="indefinite" restart="never" nodeType="tmRoot"/>
      </p:par>
    </p:tnLst>
  </p:timing>
  <p:txStyles>
    <p:titleStyle>
      <a:lvl1pPr algn="ctr" defTabSz="914400" rtl="0" eaLnBrk="1" latinLnBrk="0" hangingPunct="1">
        <a:spcBef>
          <a:spcPct val="0"/>
        </a:spcBef>
        <a:buNone/>
        <a:defRPr sz="4400" b="1" kern="1200">
          <a:solidFill>
            <a:schemeClr val="tx1"/>
          </a:solidFill>
          <a:latin typeface="+mn-lt"/>
          <a:ea typeface="+mj-ea"/>
          <a:cs typeface="Tahoma" pitchFamily="34" charset="0"/>
        </a:defRPr>
      </a:lvl1pPr>
    </p:titleStyle>
    <p:bodyStyle>
      <a:lvl1pPr marL="342900" indent="-342900" algn="l" defTabSz="914400" rtl="0" eaLnBrk="1" latinLnBrk="0" hangingPunct="1">
        <a:spcBef>
          <a:spcPct val="20000"/>
        </a:spcBef>
        <a:buFont typeface="Arial" pitchFamily="34" charset="0"/>
        <a:buChar char="•"/>
        <a:defRPr sz="2000" b="1" kern="1200">
          <a:solidFill>
            <a:schemeClr val="tx1"/>
          </a:solidFill>
          <a:latin typeface="+mn-lt"/>
          <a:ea typeface="+mn-ea"/>
          <a:cs typeface="Tahoma"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Tahoma" pitchFamily="34" charset="0"/>
          <a:ea typeface="+mn-ea"/>
          <a:cs typeface="Tahoma"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Tahoma" pitchFamily="34" charset="0"/>
          <a:ea typeface="+mn-ea"/>
          <a:cs typeface="Tahoma"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Tahoma" pitchFamily="34" charset="0"/>
          <a:ea typeface="+mn-ea"/>
          <a:cs typeface="Tahoma"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Tahoma" pitchFamily="34" charset="0"/>
          <a:ea typeface="+mn-ea"/>
          <a:cs typeface="Tahom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12.jpg"/><Relationship Id="rId3" Type="http://schemas.openxmlformats.org/officeDocument/2006/relationships/image" Target="../media/image7.jpg"/><Relationship Id="rId7" Type="http://schemas.openxmlformats.org/officeDocument/2006/relationships/image" Target="../media/image11.jp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0.jpg"/><Relationship Id="rId5" Type="http://schemas.openxmlformats.org/officeDocument/2006/relationships/image" Target="../media/image9.jpg"/><Relationship Id="rId4" Type="http://schemas.openxmlformats.org/officeDocument/2006/relationships/image" Target="../media/image8.jpg"/><Relationship Id="rId9" Type="http://schemas.openxmlformats.org/officeDocument/2006/relationships/image" Target="../media/image13.jpg"/></Relationships>
</file>

<file path=ppt/slides/_rels/slide10.xml.rels><?xml version="1.0" encoding="UTF-8" standalone="yes"?>
<Relationships xmlns="http://schemas.openxmlformats.org/package/2006/relationships"><Relationship Id="rId3" Type="http://schemas.openxmlformats.org/officeDocument/2006/relationships/image" Target="../media/image14.gif"/><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8.gif"/><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23.png"/></Relationships>
</file>

<file path=ppt/slides/_rels/slide2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26.jpe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8" Type="http://schemas.openxmlformats.org/officeDocument/2006/relationships/image" Target="../media/image31.jpeg"/><Relationship Id="rId3" Type="http://schemas.openxmlformats.org/officeDocument/2006/relationships/image" Target="../media/image27.jpeg"/><Relationship Id="rId7" Type="http://schemas.openxmlformats.org/officeDocument/2006/relationships/image" Target="../media/image30.wmf"/><Relationship Id="rId2" Type="http://schemas.openxmlformats.org/officeDocument/2006/relationships/notesSlide" Target="../notesSlides/notesSlide25.xml"/><Relationship Id="rId1" Type="http://schemas.openxmlformats.org/officeDocument/2006/relationships/slideLayout" Target="../slideLayouts/slideLayout7.xml"/><Relationship Id="rId6" Type="http://schemas.openxmlformats.org/officeDocument/2006/relationships/image" Target="../media/image29.jpeg"/><Relationship Id="rId5" Type="http://schemas.openxmlformats.org/officeDocument/2006/relationships/image" Target="../media/image28.jpeg"/><Relationship Id="rId4" Type="http://schemas.openxmlformats.org/officeDocument/2006/relationships/hyperlink" Target="http://www.safetysupplies.co.uk/trolleyed/images/products/reflexkplus.jpg" TargetMode="Externa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9.xml"/><Relationship Id="rId1" Type="http://schemas.openxmlformats.org/officeDocument/2006/relationships/slideLayout" Target="../slideLayouts/slideLayout7.xml"/><Relationship Id="rId5" Type="http://schemas.openxmlformats.org/officeDocument/2006/relationships/image" Target="../media/image36.jpeg"/><Relationship Id="rId4" Type="http://schemas.openxmlformats.org/officeDocument/2006/relationships/image" Target="../media/image35.jpe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Personal Protective Equipment</a:t>
            </a:r>
            <a:endParaRPr lang="en-US" dirty="0"/>
          </a:p>
        </p:txBody>
      </p:sp>
      <p:sp>
        <p:nvSpPr>
          <p:cNvPr id="3" name="Subtitle 2"/>
          <p:cNvSpPr>
            <a:spLocks noGrp="1"/>
          </p:cNvSpPr>
          <p:nvPr>
            <p:ph type="subTitle" idx="1"/>
          </p:nvPr>
        </p:nvSpPr>
        <p:spPr/>
        <p:txBody>
          <a:bodyPr/>
          <a:lstStyle/>
          <a:p>
            <a:r>
              <a:rPr lang="en-US" dirty="0" smtClean="0"/>
              <a:t>10-Hour Construction Outreach</a:t>
            </a:r>
            <a:endParaRPr lang="en-US" dirty="0"/>
          </a:p>
        </p:txBody>
      </p:sp>
    </p:spTree>
    <p:extLst>
      <p:ext uri="{BB962C8B-B14F-4D97-AF65-F5344CB8AC3E}">
        <p14:creationId xmlns:p14="http://schemas.microsoft.com/office/powerpoint/2010/main" val="34062956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solidFill>
                  <a:srgbClr val="000000"/>
                </a:solidFill>
              </a:rPr>
              <a:t>Personal </a:t>
            </a:r>
            <a:r>
              <a:rPr lang="en-US" dirty="0">
                <a:solidFill>
                  <a:srgbClr val="000000"/>
                </a:solidFill>
              </a:rPr>
              <a:t>Protective Equipment</a:t>
            </a:r>
            <a:endParaRPr lang="en-US" dirty="0"/>
          </a:p>
        </p:txBody>
      </p:sp>
      <p:pic>
        <p:nvPicPr>
          <p:cNvPr id="512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909999" y="2831672"/>
            <a:ext cx="1930400" cy="28956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4" name="Picture 4" descr="http://www.elcosh.org/record/images/3591-72.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8600" y="1600200"/>
            <a:ext cx="2144188" cy="2813733"/>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5126" name="Picture 6" descr="http://www.elcosh.org/record/images/194-72.jpg"/>
          <p:cNvPicPr>
            <a:picLocks noChangeAspect="1" noChangeArrowheads="1"/>
          </p:cNvPicPr>
          <p:nvPr/>
        </p:nvPicPr>
        <p:blipFill rotWithShape="1">
          <a:blip r:embed="rId5">
            <a:extLst>
              <a:ext uri="{28A0092B-C50C-407E-A947-70E740481C1C}">
                <a14:useLocalDpi xmlns:a14="http://schemas.microsoft.com/office/drawing/2010/main" val="0"/>
              </a:ext>
            </a:extLst>
          </a:blip>
          <a:srcRect l="738" r="37777"/>
          <a:stretch/>
        </p:blipFill>
        <p:spPr bwMode="auto">
          <a:xfrm>
            <a:off x="2667000" y="2690106"/>
            <a:ext cx="1264920" cy="3037166"/>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14" name="Rectangle 13"/>
          <p:cNvSpPr/>
          <p:nvPr/>
        </p:nvSpPr>
        <p:spPr>
          <a:xfrm>
            <a:off x="3455827" y="5896081"/>
            <a:ext cx="2182008" cy="215444"/>
          </a:xfrm>
          <a:prstGeom prst="rect">
            <a:avLst/>
          </a:prstGeom>
        </p:spPr>
        <p:txBody>
          <a:bodyPr wrap="none">
            <a:spAutoFit/>
          </a:bodyPr>
          <a:lstStyle/>
          <a:p>
            <a:r>
              <a:rPr lang="en-US" sz="800" dirty="0" smtClean="0"/>
              <a:t>Source of photos: Mount Sinai/CHEP/elcosh.org</a:t>
            </a:r>
            <a:endParaRPr lang="en-US" sz="800" dirty="0"/>
          </a:p>
        </p:txBody>
      </p:sp>
      <p:pic>
        <p:nvPicPr>
          <p:cNvPr id="3074" name="Picture 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114800" y="1600200"/>
            <a:ext cx="2612319" cy="17526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0710120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45774"/>
            <a:ext cx="8229600" cy="1217889"/>
          </a:xfrm>
        </p:spPr>
        <p:txBody>
          <a:bodyPr>
            <a:noAutofit/>
          </a:bodyPr>
          <a:lstStyle/>
          <a:p>
            <a:r>
              <a:rPr lang="en-US" dirty="0"/>
              <a:t>Personal Protective </a:t>
            </a:r>
            <a:r>
              <a:rPr lang="en-US" dirty="0" smtClean="0"/>
              <a:t>Equipment</a:t>
            </a:r>
            <a:endParaRPr lang="en-US" dirty="0"/>
          </a:p>
        </p:txBody>
      </p:sp>
      <p:sp>
        <p:nvSpPr>
          <p:cNvPr id="3" name="Content Placeholder 2"/>
          <p:cNvSpPr>
            <a:spLocks noGrp="1"/>
          </p:cNvSpPr>
          <p:nvPr>
            <p:ph idx="1"/>
          </p:nvPr>
        </p:nvSpPr>
        <p:spPr>
          <a:xfrm>
            <a:off x="838200" y="1363663"/>
            <a:ext cx="7772400" cy="4373563"/>
          </a:xfrm>
        </p:spPr>
        <p:txBody>
          <a:bodyPr/>
          <a:lstStyle/>
          <a:p>
            <a:pPr marL="0" indent="0">
              <a:buNone/>
            </a:pPr>
            <a:r>
              <a:rPr lang="en-US" dirty="0" smtClean="0"/>
              <a:t>Lesson Overview</a:t>
            </a:r>
          </a:p>
          <a:p>
            <a:r>
              <a:rPr lang="en-US" dirty="0" smtClean="0"/>
              <a:t>Hierarchy of controls</a:t>
            </a:r>
            <a:endParaRPr lang="en-US" dirty="0"/>
          </a:p>
          <a:p>
            <a:r>
              <a:rPr lang="en-US" dirty="0" smtClean="0"/>
              <a:t>Types </a:t>
            </a:r>
            <a:r>
              <a:rPr lang="en-US" dirty="0"/>
              <a:t>of </a:t>
            </a:r>
            <a:r>
              <a:rPr lang="en-US" dirty="0" err="1"/>
              <a:t>PPE</a:t>
            </a:r>
            <a:r>
              <a:rPr lang="en-US" dirty="0"/>
              <a:t> </a:t>
            </a:r>
            <a:endParaRPr lang="en-US" dirty="0" smtClean="0"/>
          </a:p>
          <a:p>
            <a:r>
              <a:rPr lang="en-US" dirty="0" smtClean="0"/>
              <a:t>PPE </a:t>
            </a:r>
            <a:r>
              <a:rPr lang="en-US" dirty="0"/>
              <a:t>Training Requirements </a:t>
            </a:r>
          </a:p>
          <a:p>
            <a:r>
              <a:rPr lang="en-US" dirty="0" smtClean="0"/>
              <a:t>Employer </a:t>
            </a:r>
            <a:r>
              <a:rPr lang="en-US" dirty="0"/>
              <a:t>and Employee Responsibilities </a:t>
            </a:r>
          </a:p>
          <a:p>
            <a:r>
              <a:rPr lang="en-US" dirty="0" smtClean="0"/>
              <a:t>Hazard </a:t>
            </a:r>
            <a:r>
              <a:rPr lang="en-US" dirty="0"/>
              <a:t>Recognition Activity</a:t>
            </a:r>
          </a:p>
        </p:txBody>
      </p:sp>
    </p:spTree>
    <p:extLst>
      <p:ext uri="{BB962C8B-B14F-4D97-AF65-F5344CB8AC3E}">
        <p14:creationId xmlns:p14="http://schemas.microsoft.com/office/powerpoint/2010/main" val="42067466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8838"/>
            <a:ext cx="8229600" cy="1060362"/>
          </a:xfrm>
        </p:spPr>
        <p:txBody>
          <a:bodyPr>
            <a:noAutofit/>
          </a:bodyPr>
          <a:lstStyle/>
          <a:p>
            <a:r>
              <a:rPr lang="en-US" dirty="0" smtClean="0"/>
              <a:t>Protecting Employees</a:t>
            </a:r>
            <a:endParaRPr lang="en-US" dirty="0"/>
          </a:p>
        </p:txBody>
      </p:sp>
      <p:sp>
        <p:nvSpPr>
          <p:cNvPr id="3" name="Content Placeholder 2"/>
          <p:cNvSpPr>
            <a:spLocks noGrp="1"/>
          </p:cNvSpPr>
          <p:nvPr>
            <p:ph idx="1"/>
          </p:nvPr>
        </p:nvSpPr>
        <p:spPr>
          <a:xfrm>
            <a:off x="838200" y="1371600"/>
            <a:ext cx="7827380" cy="4449763"/>
          </a:xfrm>
        </p:spPr>
        <p:txBody>
          <a:bodyPr>
            <a:normAutofit/>
          </a:bodyPr>
          <a:lstStyle/>
          <a:p>
            <a:pPr marL="0" indent="0">
              <a:buNone/>
            </a:pPr>
            <a:r>
              <a:rPr lang="en-US" dirty="0" smtClean="0"/>
              <a:t>Employers must protect employees:</a:t>
            </a:r>
          </a:p>
          <a:p>
            <a:r>
              <a:rPr lang="en-US" b="1" dirty="0" smtClean="0"/>
              <a:t>Assess</a:t>
            </a:r>
            <a:r>
              <a:rPr lang="en-US" dirty="0" smtClean="0"/>
              <a:t> workplace </a:t>
            </a:r>
          </a:p>
          <a:p>
            <a:r>
              <a:rPr lang="en-US" b="1" dirty="0"/>
              <a:t>E</a:t>
            </a:r>
            <a:r>
              <a:rPr lang="en-US" b="1" dirty="0" smtClean="0"/>
              <a:t>liminate</a:t>
            </a:r>
            <a:r>
              <a:rPr lang="en-US" dirty="0" smtClean="0"/>
              <a:t> and </a:t>
            </a:r>
            <a:r>
              <a:rPr lang="en-US" b="1" dirty="0" smtClean="0"/>
              <a:t>reduce</a:t>
            </a:r>
            <a:r>
              <a:rPr lang="en-US" dirty="0" smtClean="0"/>
              <a:t> hazards using engineering and administrative controls</a:t>
            </a:r>
          </a:p>
          <a:p>
            <a:r>
              <a:rPr lang="en-US" dirty="0" smtClean="0"/>
              <a:t>Then </a:t>
            </a:r>
            <a:r>
              <a:rPr lang="en-US" b="1" dirty="0"/>
              <a:t>use</a:t>
            </a:r>
            <a:r>
              <a:rPr lang="en-US" dirty="0"/>
              <a:t> appropriate personal protective equipment (</a:t>
            </a:r>
            <a:r>
              <a:rPr lang="en-US" dirty="0" err="1" smtClean="0"/>
              <a:t>PPE</a:t>
            </a:r>
            <a:r>
              <a:rPr lang="en-US" dirty="0" smtClean="0"/>
              <a:t>)</a:t>
            </a:r>
          </a:p>
          <a:p>
            <a:r>
              <a:rPr lang="en-US" dirty="0" smtClean="0"/>
              <a:t>Remember, </a:t>
            </a:r>
            <a:r>
              <a:rPr lang="en-US" dirty="0" err="1" smtClean="0"/>
              <a:t>PPE</a:t>
            </a:r>
            <a:r>
              <a:rPr lang="en-US" dirty="0" smtClean="0"/>
              <a:t> is the </a:t>
            </a:r>
            <a:r>
              <a:rPr lang="en-US" u="sng" dirty="0" smtClean="0"/>
              <a:t>last</a:t>
            </a:r>
            <a:r>
              <a:rPr lang="en-US" dirty="0" smtClean="0"/>
              <a:t> level of control!</a:t>
            </a:r>
          </a:p>
          <a:p>
            <a:endParaRPr lang="en-US" dirty="0"/>
          </a:p>
        </p:txBody>
      </p:sp>
    </p:spTree>
    <p:extLst>
      <p:ext uri="{BB962C8B-B14F-4D97-AF65-F5344CB8AC3E}">
        <p14:creationId xmlns:p14="http://schemas.microsoft.com/office/powerpoint/2010/main" val="14484412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8838"/>
            <a:ext cx="8229600" cy="899944"/>
          </a:xfrm>
        </p:spPr>
        <p:txBody>
          <a:bodyPr>
            <a:noAutofit/>
          </a:bodyPr>
          <a:lstStyle/>
          <a:p>
            <a:r>
              <a:rPr lang="en-US" dirty="0" smtClean="0"/>
              <a:t>Protecting Employees</a:t>
            </a:r>
            <a:endParaRPr lang="en-US" dirty="0"/>
          </a:p>
        </p:txBody>
      </p:sp>
      <p:pic>
        <p:nvPicPr>
          <p:cNvPr id="7" name="Content Placeholder 6"/>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292638" y="1511436"/>
            <a:ext cx="6558723" cy="4264520"/>
          </a:xfrm>
          <a:ln>
            <a:solidFill>
              <a:schemeClr val="tx1"/>
            </a:solidFill>
          </a:ln>
        </p:spPr>
      </p:pic>
      <p:sp>
        <p:nvSpPr>
          <p:cNvPr id="8" name="TextBox 7"/>
          <p:cNvSpPr txBox="1"/>
          <p:nvPr/>
        </p:nvSpPr>
        <p:spPr>
          <a:xfrm>
            <a:off x="5999923" y="5775956"/>
            <a:ext cx="1905000" cy="215444"/>
          </a:xfrm>
          <a:prstGeom prst="rect">
            <a:avLst/>
          </a:prstGeom>
          <a:noFill/>
        </p:spPr>
        <p:txBody>
          <a:bodyPr wrap="square" rtlCol="0">
            <a:spAutoFit/>
          </a:bodyPr>
          <a:lstStyle/>
          <a:p>
            <a:pPr algn="r"/>
            <a:r>
              <a:rPr lang="en-US" sz="800" dirty="0" smtClean="0"/>
              <a:t>Source: OSHA</a:t>
            </a:r>
            <a:endParaRPr lang="en-US" sz="800" dirty="0"/>
          </a:p>
        </p:txBody>
      </p:sp>
    </p:spTree>
    <p:extLst>
      <p:ext uri="{BB962C8B-B14F-4D97-AF65-F5344CB8AC3E}">
        <p14:creationId xmlns:p14="http://schemas.microsoft.com/office/powerpoint/2010/main" val="694035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normAutofit/>
          </a:bodyPr>
          <a:lstStyle/>
          <a:p>
            <a:r>
              <a:rPr lang="en-US" dirty="0">
                <a:solidFill>
                  <a:srgbClr val="000000"/>
                </a:solidFill>
              </a:rPr>
              <a:t>Engineering</a:t>
            </a:r>
            <a:r>
              <a:rPr lang="en-US" dirty="0">
                <a:solidFill>
                  <a:srgbClr val="000000"/>
                </a:solidFill>
                <a:latin typeface="Arial" pitchFamily="34" charset="0"/>
              </a:rPr>
              <a:t> </a:t>
            </a:r>
            <a:r>
              <a:rPr lang="en-US" dirty="0" smtClean="0">
                <a:solidFill>
                  <a:srgbClr val="000000"/>
                </a:solidFill>
              </a:rPr>
              <a:t>Controls</a:t>
            </a:r>
            <a:endParaRPr lang="en-US" dirty="0"/>
          </a:p>
        </p:txBody>
      </p:sp>
      <p:sp>
        <p:nvSpPr>
          <p:cNvPr id="5" name="Content Placeholder 4"/>
          <p:cNvSpPr>
            <a:spLocks noGrp="1"/>
          </p:cNvSpPr>
          <p:nvPr>
            <p:ph idx="1"/>
          </p:nvPr>
        </p:nvSpPr>
        <p:spPr>
          <a:xfrm>
            <a:off x="685801" y="1490340"/>
            <a:ext cx="3657600" cy="3996059"/>
          </a:xfrm>
        </p:spPr>
        <p:txBody>
          <a:bodyPr>
            <a:normAutofit/>
          </a:bodyPr>
          <a:lstStyle/>
          <a:p>
            <a:pPr marL="0" indent="0">
              <a:buNone/>
            </a:pPr>
            <a:r>
              <a:rPr lang="en-US" dirty="0" smtClean="0"/>
              <a:t>Physical changes to workplace</a:t>
            </a:r>
          </a:p>
          <a:p>
            <a:r>
              <a:rPr lang="en-US" dirty="0" smtClean="0"/>
              <a:t>Isolation</a:t>
            </a:r>
          </a:p>
          <a:p>
            <a:r>
              <a:rPr lang="en-US" dirty="0" smtClean="0"/>
              <a:t>Ventilation</a:t>
            </a:r>
          </a:p>
          <a:p>
            <a:r>
              <a:rPr lang="en-US" dirty="0" smtClean="0"/>
              <a:t>Equipment modification</a:t>
            </a:r>
          </a:p>
          <a:p>
            <a:r>
              <a:rPr lang="en-US" dirty="0" smtClean="0"/>
              <a:t>Others</a:t>
            </a:r>
          </a:p>
          <a:p>
            <a:endParaRPr lang="en-US" dirty="0"/>
          </a:p>
        </p:txBody>
      </p:sp>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91000" y="1752600"/>
            <a:ext cx="4343400" cy="28956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Rectangle 9"/>
          <p:cNvSpPr/>
          <p:nvPr/>
        </p:nvSpPr>
        <p:spPr>
          <a:xfrm>
            <a:off x="6629400" y="4648200"/>
            <a:ext cx="1905000" cy="215444"/>
          </a:xfrm>
          <a:prstGeom prst="rect">
            <a:avLst/>
          </a:prstGeom>
        </p:spPr>
        <p:txBody>
          <a:bodyPr wrap="square">
            <a:spAutoFit/>
          </a:bodyPr>
          <a:lstStyle/>
          <a:p>
            <a:pPr algn="r"/>
            <a:r>
              <a:rPr lang="en-US" sz="800" dirty="0" smtClean="0"/>
              <a:t>Mount </a:t>
            </a:r>
            <a:r>
              <a:rPr lang="en-US" sz="800" dirty="0"/>
              <a:t>Sinai/CHEP/elcosh.org</a:t>
            </a:r>
          </a:p>
        </p:txBody>
      </p:sp>
    </p:spTree>
    <p:extLst>
      <p:ext uri="{BB962C8B-B14F-4D97-AF65-F5344CB8AC3E}">
        <p14:creationId xmlns:p14="http://schemas.microsoft.com/office/powerpoint/2010/main" val="212299977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a:xfrm>
            <a:off x="457200" y="152400"/>
            <a:ext cx="8229600" cy="914400"/>
          </a:xfrm>
        </p:spPr>
        <p:txBody>
          <a:bodyPr/>
          <a:lstStyle/>
          <a:p>
            <a:r>
              <a:rPr lang="en-US" dirty="0" smtClean="0"/>
              <a:t>Administrative Controls</a:t>
            </a:r>
            <a:endParaRPr lang="en-US" dirty="0"/>
          </a:p>
        </p:txBody>
      </p:sp>
      <p:sp>
        <p:nvSpPr>
          <p:cNvPr id="11" name="Content Placeholder 10"/>
          <p:cNvSpPr>
            <a:spLocks noGrp="1"/>
          </p:cNvSpPr>
          <p:nvPr>
            <p:ph idx="1"/>
          </p:nvPr>
        </p:nvSpPr>
        <p:spPr>
          <a:xfrm>
            <a:off x="839788" y="1066800"/>
            <a:ext cx="7694612" cy="4953000"/>
          </a:xfrm>
        </p:spPr>
        <p:txBody>
          <a:bodyPr>
            <a:normAutofit/>
          </a:bodyPr>
          <a:lstStyle/>
          <a:p>
            <a:pPr marL="0" indent="0">
              <a:buNone/>
            </a:pPr>
            <a:r>
              <a:rPr lang="en-US" dirty="0" smtClean="0"/>
              <a:t>Requires worker to do something</a:t>
            </a:r>
          </a:p>
          <a:p>
            <a:r>
              <a:rPr lang="en-US" dirty="0" smtClean="0"/>
              <a:t>Proper procedures</a:t>
            </a:r>
          </a:p>
          <a:p>
            <a:r>
              <a:rPr lang="en-US" dirty="0" smtClean="0"/>
              <a:t>Inspection and maintenance</a:t>
            </a:r>
          </a:p>
          <a:p>
            <a:r>
              <a:rPr lang="en-US" dirty="0" smtClean="0"/>
              <a:t>Housekeeping</a:t>
            </a:r>
          </a:p>
          <a:p>
            <a:r>
              <a:rPr lang="en-US" dirty="0" smtClean="0"/>
              <a:t>Supervision</a:t>
            </a:r>
          </a:p>
          <a:p>
            <a:r>
              <a:rPr lang="en-US" dirty="0" smtClean="0"/>
              <a:t>Regulated areas</a:t>
            </a:r>
          </a:p>
          <a:p>
            <a:r>
              <a:rPr lang="en-US" dirty="0" smtClean="0"/>
              <a:t>Limit exposure by time or distance</a:t>
            </a:r>
          </a:p>
        </p:txBody>
      </p:sp>
      <p:sp>
        <p:nvSpPr>
          <p:cNvPr id="9" name="Slide Number Placeholder 1"/>
          <p:cNvSpPr txBox="1">
            <a:spLocks/>
          </p:cNvSpPr>
          <p:nvPr/>
        </p:nvSpPr>
        <p:spPr>
          <a:xfrm>
            <a:off x="8647113" y="6408738"/>
            <a:ext cx="366712"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dirty="0"/>
          </a:p>
        </p:txBody>
      </p:sp>
    </p:spTree>
    <p:extLst>
      <p:ext uri="{BB962C8B-B14F-4D97-AF65-F5344CB8AC3E}">
        <p14:creationId xmlns:p14="http://schemas.microsoft.com/office/powerpoint/2010/main" val="368141913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dirty="0" smtClean="0"/>
              <a:t>Administrative Controls</a:t>
            </a:r>
            <a:endParaRPr lang="en-US" dirty="0"/>
          </a:p>
        </p:txBody>
      </p:sp>
      <p:sp>
        <p:nvSpPr>
          <p:cNvPr id="11" name="Content Placeholder 10"/>
          <p:cNvSpPr>
            <a:spLocks noGrp="1"/>
          </p:cNvSpPr>
          <p:nvPr>
            <p:ph idx="1"/>
          </p:nvPr>
        </p:nvSpPr>
        <p:spPr>
          <a:xfrm>
            <a:off x="685800" y="1295400"/>
            <a:ext cx="7880230" cy="4191000"/>
          </a:xfrm>
        </p:spPr>
        <p:txBody>
          <a:bodyPr>
            <a:normAutofit/>
          </a:bodyPr>
          <a:lstStyle/>
          <a:p>
            <a:pPr marL="514350" indent="-457200"/>
            <a:r>
              <a:rPr lang="en-US" dirty="0" smtClean="0"/>
              <a:t>Example: Noise Exposure </a:t>
            </a:r>
          </a:p>
          <a:p>
            <a:pPr lvl="1"/>
            <a:r>
              <a:rPr lang="en-US" dirty="0"/>
              <a:t>Operate noisy machines during shifts when fewer people are exposed </a:t>
            </a:r>
            <a:endParaRPr lang="en-US" dirty="0" smtClean="0"/>
          </a:p>
          <a:p>
            <a:pPr lvl="1"/>
            <a:r>
              <a:rPr lang="en-US" dirty="0" smtClean="0"/>
              <a:t>Limit </a:t>
            </a:r>
            <a:r>
              <a:rPr lang="en-US" dirty="0"/>
              <a:t>the amount of time a person spends at a noise </a:t>
            </a:r>
            <a:r>
              <a:rPr lang="en-US" dirty="0" smtClean="0"/>
              <a:t>source </a:t>
            </a:r>
          </a:p>
          <a:p>
            <a:pPr lvl="1"/>
            <a:r>
              <a:rPr lang="en-US" dirty="0" smtClean="0"/>
              <a:t>Provide </a:t>
            </a:r>
            <a:r>
              <a:rPr lang="en-US" dirty="0"/>
              <a:t>quiet areas where workers can gain relief from hazardous noise </a:t>
            </a:r>
            <a:r>
              <a:rPr lang="en-US" dirty="0" smtClean="0"/>
              <a:t>sources</a:t>
            </a:r>
          </a:p>
          <a:p>
            <a:pPr lvl="1"/>
            <a:r>
              <a:rPr lang="en-US" dirty="0" smtClean="0"/>
              <a:t>Control </a:t>
            </a:r>
            <a:r>
              <a:rPr lang="en-US" dirty="0"/>
              <a:t>noise exposure through </a:t>
            </a:r>
            <a:r>
              <a:rPr lang="en-US" dirty="0" smtClean="0"/>
              <a:t>distance</a:t>
            </a:r>
          </a:p>
        </p:txBody>
      </p:sp>
      <p:sp>
        <p:nvSpPr>
          <p:cNvPr id="5" name="Rectangle 6"/>
          <p:cNvSpPr txBox="1">
            <a:spLocks noChangeArrowheads="1"/>
          </p:cNvSpPr>
          <p:nvPr/>
        </p:nvSpPr>
        <p:spPr>
          <a:xfrm>
            <a:off x="839788" y="381000"/>
            <a:ext cx="7694612" cy="914400"/>
          </a:xfrm>
          <a:prstGeom prst="rect">
            <a:avLst/>
          </a:prstGeom>
          <a:noFill/>
        </p:spPr>
        <p:txBody>
          <a:bodyPr lIns="92075" tIns="46038" rIns="92075" bIns="46038"/>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US" dirty="0" smtClean="0">
              <a:solidFill>
                <a:srgbClr val="000000"/>
              </a:solidFill>
            </a:endParaRPr>
          </a:p>
        </p:txBody>
      </p:sp>
      <p:sp>
        <p:nvSpPr>
          <p:cNvPr id="9" name="Slide Number Placeholder 1"/>
          <p:cNvSpPr txBox="1">
            <a:spLocks/>
          </p:cNvSpPr>
          <p:nvPr/>
        </p:nvSpPr>
        <p:spPr>
          <a:xfrm>
            <a:off x="8647113" y="6408738"/>
            <a:ext cx="366712"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dirty="0"/>
          </a:p>
        </p:txBody>
      </p:sp>
    </p:spTree>
    <p:extLst>
      <p:ext uri="{BB962C8B-B14F-4D97-AF65-F5344CB8AC3E}">
        <p14:creationId xmlns:p14="http://schemas.microsoft.com/office/powerpoint/2010/main" val="233334273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Types of PPE</a:t>
            </a:r>
            <a:endParaRPr lang="en-US" dirty="0"/>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51956" y="3091122"/>
            <a:ext cx="1330036" cy="824622"/>
          </a:xfrm>
          <a:prstGeom prst="rect">
            <a:avLst/>
          </a:prstGeom>
          <a:ln>
            <a:solidFill>
              <a:schemeClr val="tx1"/>
            </a:solidFill>
          </a:ln>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05946" y="1498715"/>
            <a:ext cx="2400300" cy="1609725"/>
          </a:xfrm>
          <a:prstGeom prst="rect">
            <a:avLst/>
          </a:prstGeom>
          <a:ln>
            <a:solidFill>
              <a:schemeClr val="tx1"/>
            </a:solidFill>
          </a:ln>
        </p:spPr>
      </p:pic>
      <p:pic>
        <p:nvPicPr>
          <p:cNvPr id="10" name="Picture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05946" y="3281953"/>
            <a:ext cx="2045221" cy="2622078"/>
          </a:xfrm>
          <a:prstGeom prst="rect">
            <a:avLst/>
          </a:prstGeom>
          <a:ln>
            <a:solidFill>
              <a:schemeClr val="tx1"/>
            </a:solidFill>
          </a:ln>
        </p:spPr>
      </p:pic>
      <p:pic>
        <p:nvPicPr>
          <p:cNvPr id="11" name="Picture 10"/>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125877" y="1466556"/>
            <a:ext cx="2725992" cy="1508382"/>
          </a:xfrm>
          <a:prstGeom prst="rect">
            <a:avLst/>
          </a:prstGeom>
          <a:ln>
            <a:solidFill>
              <a:schemeClr val="tx1"/>
            </a:solidFill>
          </a:ln>
        </p:spPr>
      </p:pic>
      <p:pic>
        <p:nvPicPr>
          <p:cNvPr id="12" name="Picture 1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43000" y="3751622"/>
            <a:ext cx="2433938" cy="1963377"/>
          </a:xfrm>
          <a:prstGeom prst="rect">
            <a:avLst/>
          </a:prstGeom>
          <a:ln>
            <a:solidFill>
              <a:schemeClr val="tx1"/>
            </a:solidFill>
          </a:ln>
        </p:spPr>
      </p:pic>
      <p:pic>
        <p:nvPicPr>
          <p:cNvPr id="13" name="Picture 12"/>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66800" y="1476231"/>
            <a:ext cx="1905000" cy="1752600"/>
          </a:xfrm>
          <a:prstGeom prst="rect">
            <a:avLst/>
          </a:prstGeom>
          <a:ln>
            <a:solidFill>
              <a:schemeClr val="tx1"/>
            </a:solidFill>
          </a:ln>
        </p:spPr>
      </p:pic>
      <p:pic>
        <p:nvPicPr>
          <p:cNvPr id="14" name="Picture 13"/>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803967" y="4086900"/>
            <a:ext cx="1905000" cy="1752600"/>
          </a:xfrm>
          <a:prstGeom prst="rect">
            <a:avLst/>
          </a:prstGeom>
          <a:ln>
            <a:solidFill>
              <a:schemeClr val="tx1"/>
            </a:solidFill>
          </a:ln>
        </p:spPr>
      </p:pic>
      <p:sp>
        <p:nvSpPr>
          <p:cNvPr id="15" name="TextBox 14"/>
          <p:cNvSpPr txBox="1"/>
          <p:nvPr/>
        </p:nvSpPr>
        <p:spPr>
          <a:xfrm>
            <a:off x="3619500" y="5904031"/>
            <a:ext cx="1905000" cy="215444"/>
          </a:xfrm>
          <a:prstGeom prst="rect">
            <a:avLst/>
          </a:prstGeom>
          <a:noFill/>
        </p:spPr>
        <p:txBody>
          <a:bodyPr wrap="square" rtlCol="0">
            <a:spAutoFit/>
          </a:bodyPr>
          <a:lstStyle/>
          <a:p>
            <a:pPr algn="r"/>
            <a:r>
              <a:rPr lang="en-US" sz="800" dirty="0" smtClean="0"/>
              <a:t>Source of photos: OSHA</a:t>
            </a:r>
            <a:endParaRPr lang="en-US" sz="800" dirty="0"/>
          </a:p>
        </p:txBody>
      </p:sp>
    </p:spTree>
    <p:extLst>
      <p:ext uri="{BB962C8B-B14F-4D97-AF65-F5344CB8AC3E}">
        <p14:creationId xmlns:p14="http://schemas.microsoft.com/office/powerpoint/2010/main" val="11766948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cs typeface="Arial" pitchFamily="34" charset="0"/>
              </a:rPr>
              <a:t>Head Protection</a:t>
            </a:r>
            <a:endParaRPr lang="en-US" dirty="0">
              <a:cs typeface="Arial" pitchFamily="34" charset="0"/>
            </a:endParaRPr>
          </a:p>
        </p:txBody>
      </p:sp>
      <p:sp>
        <p:nvSpPr>
          <p:cNvPr id="3" name="Content Placeholder 2"/>
          <p:cNvSpPr>
            <a:spLocks noGrp="1"/>
          </p:cNvSpPr>
          <p:nvPr>
            <p:ph idx="1"/>
          </p:nvPr>
        </p:nvSpPr>
        <p:spPr>
          <a:xfrm>
            <a:off x="914400" y="1531937"/>
            <a:ext cx="7315200" cy="3192463"/>
          </a:xfrm>
        </p:spPr>
        <p:txBody>
          <a:bodyPr/>
          <a:lstStyle/>
          <a:p>
            <a:r>
              <a:rPr lang="en-US" dirty="0">
                <a:cs typeface="Arial" pitchFamily="34" charset="0"/>
              </a:rPr>
              <a:t>Frequent Causes of Head </a:t>
            </a:r>
            <a:r>
              <a:rPr lang="en-US" dirty="0" smtClean="0">
                <a:cs typeface="Arial" pitchFamily="34" charset="0"/>
              </a:rPr>
              <a:t>Injuries:</a:t>
            </a:r>
            <a:endParaRPr lang="en-US" dirty="0" smtClean="0">
              <a:solidFill>
                <a:srgbClr val="000000"/>
              </a:solidFill>
            </a:endParaRPr>
          </a:p>
          <a:p>
            <a:pPr lvl="1"/>
            <a:r>
              <a:rPr lang="en-US" dirty="0" smtClean="0">
                <a:solidFill>
                  <a:srgbClr val="000000"/>
                </a:solidFill>
              </a:rPr>
              <a:t>Object </a:t>
            </a:r>
            <a:r>
              <a:rPr lang="en-US" dirty="0">
                <a:solidFill>
                  <a:srgbClr val="000000"/>
                </a:solidFill>
              </a:rPr>
              <a:t>striking head</a:t>
            </a:r>
          </a:p>
          <a:p>
            <a:pPr lvl="1"/>
            <a:r>
              <a:rPr lang="en-US" dirty="0">
                <a:solidFill>
                  <a:srgbClr val="000000"/>
                </a:solidFill>
              </a:rPr>
              <a:t>Head striking object</a:t>
            </a:r>
          </a:p>
          <a:p>
            <a:pPr lvl="1"/>
            <a:r>
              <a:rPr lang="en-US" dirty="0">
                <a:solidFill>
                  <a:srgbClr val="000000"/>
                </a:solidFill>
              </a:rPr>
              <a:t>Contact with exposed, energized electrical </a:t>
            </a:r>
            <a:r>
              <a:rPr lang="en-US" dirty="0" smtClean="0">
                <a:solidFill>
                  <a:srgbClr val="000000"/>
                </a:solidFill>
              </a:rPr>
              <a:t>conductors</a:t>
            </a:r>
          </a:p>
          <a:p>
            <a:pPr marL="0" indent="0">
              <a:buNone/>
            </a:pPr>
            <a:endParaRPr lang="en-US" dirty="0"/>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06056" y="3775013"/>
            <a:ext cx="1811363" cy="2091884"/>
          </a:xfrm>
          <a:prstGeom prst="rect">
            <a:avLst/>
          </a:prstGeom>
        </p:spPr>
      </p:pic>
      <p:sp>
        <p:nvSpPr>
          <p:cNvPr id="8" name="TextBox 7"/>
          <p:cNvSpPr txBox="1"/>
          <p:nvPr/>
        </p:nvSpPr>
        <p:spPr>
          <a:xfrm>
            <a:off x="5812420" y="5866897"/>
            <a:ext cx="1905000" cy="215444"/>
          </a:xfrm>
          <a:prstGeom prst="rect">
            <a:avLst/>
          </a:prstGeom>
          <a:noFill/>
        </p:spPr>
        <p:txBody>
          <a:bodyPr wrap="square" rtlCol="0">
            <a:spAutoFit/>
          </a:bodyPr>
          <a:lstStyle/>
          <a:p>
            <a:pPr algn="r"/>
            <a:r>
              <a:rPr lang="en-US" sz="800" dirty="0" smtClean="0"/>
              <a:t>Source: OSHA</a:t>
            </a:r>
            <a:endParaRPr lang="en-US" sz="800" dirty="0"/>
          </a:p>
        </p:txBody>
      </p:sp>
    </p:spTree>
    <p:extLst>
      <p:ext uri="{BB962C8B-B14F-4D97-AF65-F5344CB8AC3E}">
        <p14:creationId xmlns:p14="http://schemas.microsoft.com/office/powerpoint/2010/main" val="204337064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Classes of Hard Hats</a:t>
            </a:r>
            <a:endParaRPr lang="en-US" dirty="0"/>
          </a:p>
        </p:txBody>
      </p:sp>
      <p:sp>
        <p:nvSpPr>
          <p:cNvPr id="3" name="Content Placeholder 2"/>
          <p:cNvSpPr>
            <a:spLocks noGrp="1"/>
          </p:cNvSpPr>
          <p:nvPr>
            <p:ph idx="1"/>
          </p:nvPr>
        </p:nvSpPr>
        <p:spPr>
          <a:xfrm>
            <a:off x="457200" y="1228090"/>
            <a:ext cx="7772400" cy="4105909"/>
          </a:xfrm>
        </p:spPr>
        <p:txBody>
          <a:bodyPr/>
          <a:lstStyle/>
          <a:p>
            <a:r>
              <a:rPr lang="en-US" dirty="0" smtClean="0"/>
              <a:t>Class G (General)</a:t>
            </a:r>
          </a:p>
          <a:p>
            <a:pPr lvl="1"/>
            <a:r>
              <a:rPr lang="en-US" dirty="0" smtClean="0"/>
              <a:t>General service (e.g., building construction, shipbuilding, lumbering, and manufacturing)</a:t>
            </a:r>
          </a:p>
          <a:p>
            <a:pPr lvl="1"/>
            <a:r>
              <a:rPr lang="en-US" dirty="0" smtClean="0"/>
              <a:t>Good impact protection</a:t>
            </a:r>
          </a:p>
          <a:p>
            <a:pPr lvl="1"/>
            <a:r>
              <a:rPr lang="en-US" dirty="0" smtClean="0"/>
              <a:t>Limited voltage protection</a:t>
            </a:r>
            <a:br>
              <a:rPr lang="en-US" dirty="0" smtClean="0"/>
            </a:br>
            <a:r>
              <a:rPr lang="en-US" dirty="0" smtClean="0"/>
              <a:t>(proof-tested at 2,200 volts)</a:t>
            </a:r>
            <a:endParaRPr lang="en-US" dirty="0"/>
          </a:p>
        </p:txBody>
      </p:sp>
      <p:pic>
        <p:nvPicPr>
          <p:cNvPr id="7" name="Picture 6"/>
          <p:cNvPicPr>
            <a:picLocks noChangeAspect="1"/>
          </p:cNvPicPr>
          <p:nvPr/>
        </p:nvPicPr>
        <p:blipFill rotWithShape="1">
          <a:blip r:embed="rId3">
            <a:extLst>
              <a:ext uri="{28A0092B-C50C-407E-A947-70E740481C1C}">
                <a14:useLocalDpi xmlns:a14="http://schemas.microsoft.com/office/drawing/2010/main" val="0"/>
              </a:ext>
            </a:extLst>
          </a:blip>
          <a:srcRect l="6098" t="5333" r="6098" b="5364"/>
          <a:stretch/>
        </p:blipFill>
        <p:spPr>
          <a:xfrm>
            <a:off x="6096000" y="2958848"/>
            <a:ext cx="2438400" cy="1857829"/>
          </a:xfrm>
          <a:prstGeom prst="rect">
            <a:avLst/>
          </a:prstGeom>
          <a:ln w="12700">
            <a:solidFill>
              <a:schemeClr val="tx1"/>
            </a:solidFill>
          </a:ln>
        </p:spPr>
      </p:pic>
      <p:sp>
        <p:nvSpPr>
          <p:cNvPr id="8" name="TextBox 7"/>
          <p:cNvSpPr txBox="1"/>
          <p:nvPr/>
        </p:nvSpPr>
        <p:spPr>
          <a:xfrm>
            <a:off x="6667500" y="4824347"/>
            <a:ext cx="1905000" cy="215444"/>
          </a:xfrm>
          <a:prstGeom prst="rect">
            <a:avLst/>
          </a:prstGeom>
          <a:noFill/>
        </p:spPr>
        <p:txBody>
          <a:bodyPr wrap="square" rtlCol="0">
            <a:spAutoFit/>
          </a:bodyPr>
          <a:lstStyle/>
          <a:p>
            <a:pPr algn="r"/>
            <a:r>
              <a:rPr lang="en-US" sz="800" dirty="0" smtClean="0"/>
              <a:t>Source: OSHA</a:t>
            </a:r>
            <a:endParaRPr lang="en-US" sz="800" dirty="0"/>
          </a:p>
        </p:txBody>
      </p:sp>
    </p:spTree>
    <p:extLst>
      <p:ext uri="{BB962C8B-B14F-4D97-AF65-F5344CB8AC3E}">
        <p14:creationId xmlns:p14="http://schemas.microsoft.com/office/powerpoint/2010/main" val="19716123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Classes of Hard Hats</a:t>
            </a:r>
            <a:endParaRPr lang="en-US" dirty="0"/>
          </a:p>
        </p:txBody>
      </p:sp>
      <p:sp>
        <p:nvSpPr>
          <p:cNvPr id="3" name="Content Placeholder 2"/>
          <p:cNvSpPr>
            <a:spLocks noGrp="1"/>
          </p:cNvSpPr>
          <p:nvPr>
            <p:ph idx="1"/>
          </p:nvPr>
        </p:nvSpPr>
        <p:spPr>
          <a:xfrm>
            <a:off x="990600" y="1371600"/>
            <a:ext cx="7543800" cy="3886200"/>
          </a:xfrm>
        </p:spPr>
        <p:txBody>
          <a:bodyPr>
            <a:normAutofit/>
          </a:bodyPr>
          <a:lstStyle/>
          <a:p>
            <a:r>
              <a:rPr lang="en-US" dirty="0" smtClean="0"/>
              <a:t>Class E (Electrical)</a:t>
            </a:r>
          </a:p>
          <a:p>
            <a:pPr lvl="1"/>
            <a:r>
              <a:rPr lang="en-US" dirty="0" smtClean="0"/>
              <a:t>Electrical work</a:t>
            </a:r>
          </a:p>
          <a:p>
            <a:pPr lvl="1"/>
            <a:r>
              <a:rPr lang="en-US" dirty="0" smtClean="0"/>
              <a:t>Protect against falling objects</a:t>
            </a:r>
          </a:p>
          <a:p>
            <a:pPr lvl="1"/>
            <a:r>
              <a:rPr lang="en-US" dirty="0" smtClean="0"/>
              <a:t>Protect against high-voltage shock/burns (proof-tested at 20,000 volts)</a:t>
            </a:r>
            <a:br>
              <a:rPr lang="en-US" dirty="0" smtClean="0"/>
            </a:br>
            <a:endParaRPr lang="en-US" sz="900" dirty="0" smtClean="0"/>
          </a:p>
        </p:txBody>
      </p:sp>
    </p:spTree>
    <p:extLst>
      <p:ext uri="{BB962C8B-B14F-4D97-AF65-F5344CB8AC3E}">
        <p14:creationId xmlns:p14="http://schemas.microsoft.com/office/powerpoint/2010/main" val="15236370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Classes of Hard Hats</a:t>
            </a:r>
            <a:endParaRPr lang="en-US" dirty="0"/>
          </a:p>
        </p:txBody>
      </p:sp>
      <p:sp>
        <p:nvSpPr>
          <p:cNvPr id="3" name="Content Placeholder 2"/>
          <p:cNvSpPr>
            <a:spLocks noGrp="1"/>
          </p:cNvSpPr>
          <p:nvPr>
            <p:ph idx="1"/>
          </p:nvPr>
        </p:nvSpPr>
        <p:spPr>
          <a:xfrm>
            <a:off x="914400" y="1124378"/>
            <a:ext cx="7315200" cy="4438222"/>
          </a:xfrm>
        </p:spPr>
        <p:txBody>
          <a:bodyPr>
            <a:normAutofit/>
          </a:bodyPr>
          <a:lstStyle/>
          <a:p>
            <a:endParaRPr lang="en-US" sz="900" dirty="0" smtClean="0"/>
          </a:p>
          <a:p>
            <a:r>
              <a:rPr lang="en-US" dirty="0" smtClean="0"/>
              <a:t>Class C (Conductive)</a:t>
            </a:r>
          </a:p>
          <a:p>
            <a:pPr lvl="1"/>
            <a:r>
              <a:rPr lang="en-US" dirty="0" smtClean="0"/>
              <a:t>Designed for comfort, offers limited protection</a:t>
            </a:r>
          </a:p>
          <a:p>
            <a:pPr lvl="1"/>
            <a:r>
              <a:rPr lang="en-US" dirty="0" smtClean="0"/>
              <a:t>Protects heads that may bump against fixed objects</a:t>
            </a:r>
          </a:p>
          <a:p>
            <a:pPr lvl="1"/>
            <a:r>
              <a:rPr lang="en-US" dirty="0" smtClean="0"/>
              <a:t>Does not protect against falling objects or electrical hazards</a:t>
            </a:r>
            <a:endParaRPr lang="en-US" dirty="0"/>
          </a:p>
        </p:txBody>
      </p:sp>
    </p:spTree>
    <p:extLst>
      <p:ext uri="{BB962C8B-B14F-4D97-AF65-F5344CB8AC3E}">
        <p14:creationId xmlns:p14="http://schemas.microsoft.com/office/powerpoint/2010/main" val="22288553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rial" pitchFamily="34" charset="0"/>
                <a:cs typeface="Arial" pitchFamily="34" charset="0"/>
              </a:rPr>
              <a:t>Eye and Face Protection</a:t>
            </a:r>
            <a:endParaRPr lang="en-US" dirty="0">
              <a:latin typeface="Arial" pitchFamily="34" charset="0"/>
              <a:cs typeface="Arial" pitchFamily="34" charset="0"/>
            </a:endParaRPr>
          </a:p>
        </p:txBody>
      </p:sp>
      <p:sp>
        <p:nvSpPr>
          <p:cNvPr id="3" name="Content Placeholder 2"/>
          <p:cNvSpPr>
            <a:spLocks noGrp="1"/>
          </p:cNvSpPr>
          <p:nvPr>
            <p:ph idx="1"/>
          </p:nvPr>
        </p:nvSpPr>
        <p:spPr>
          <a:xfrm>
            <a:off x="762000" y="1447800"/>
            <a:ext cx="6629400" cy="3810000"/>
          </a:xfrm>
        </p:spPr>
        <p:txBody>
          <a:bodyPr>
            <a:normAutofit/>
          </a:bodyPr>
          <a:lstStyle/>
          <a:p>
            <a:r>
              <a:rPr lang="en-US" dirty="0">
                <a:cs typeface="Arial" pitchFamily="34" charset="0"/>
              </a:rPr>
              <a:t>Common</a:t>
            </a:r>
            <a:r>
              <a:rPr lang="en-US" dirty="0">
                <a:latin typeface="Arial" pitchFamily="34" charset="0"/>
                <a:cs typeface="Arial" pitchFamily="34" charset="0"/>
              </a:rPr>
              <a:t> Causes of Eye Injuries</a:t>
            </a:r>
            <a:endParaRPr lang="en-US" dirty="0" smtClean="0"/>
          </a:p>
          <a:p>
            <a:pPr lvl="1"/>
            <a:r>
              <a:rPr lang="en-US" dirty="0" smtClean="0"/>
              <a:t>Dust</a:t>
            </a:r>
          </a:p>
          <a:p>
            <a:pPr lvl="1"/>
            <a:r>
              <a:rPr lang="en-US" dirty="0" smtClean="0"/>
              <a:t>Flying particles</a:t>
            </a:r>
          </a:p>
          <a:p>
            <a:pPr lvl="1"/>
            <a:r>
              <a:rPr lang="en-US" dirty="0" smtClean="0"/>
              <a:t>Harmful chemicals</a:t>
            </a:r>
          </a:p>
          <a:p>
            <a:pPr lvl="1"/>
            <a:r>
              <a:rPr lang="en-US" dirty="0" smtClean="0"/>
              <a:t>Intense light</a:t>
            </a:r>
          </a:p>
          <a:p>
            <a:pPr lvl="2"/>
            <a:r>
              <a:rPr lang="en-US" dirty="0" smtClean="0"/>
              <a:t>Welding</a:t>
            </a:r>
          </a:p>
          <a:p>
            <a:pPr lvl="2"/>
            <a:r>
              <a:rPr lang="en-US" dirty="0"/>
              <a:t>L</a:t>
            </a:r>
            <a:r>
              <a:rPr lang="en-US" dirty="0" smtClean="0"/>
              <a:t>asers </a:t>
            </a:r>
          </a:p>
        </p:txBody>
      </p:sp>
      <p:sp>
        <p:nvSpPr>
          <p:cNvPr id="8" name="TextBox 7"/>
          <p:cNvSpPr txBox="1"/>
          <p:nvPr/>
        </p:nvSpPr>
        <p:spPr>
          <a:xfrm>
            <a:off x="6223000" y="4401234"/>
            <a:ext cx="1905000" cy="215444"/>
          </a:xfrm>
          <a:prstGeom prst="rect">
            <a:avLst/>
          </a:prstGeom>
          <a:noFill/>
        </p:spPr>
        <p:txBody>
          <a:bodyPr wrap="square" rtlCol="0">
            <a:spAutoFit/>
          </a:bodyPr>
          <a:lstStyle/>
          <a:p>
            <a:pPr algn="r"/>
            <a:r>
              <a:rPr lang="en-US" sz="800" dirty="0" smtClean="0"/>
              <a:t>Source: OSHA</a:t>
            </a:r>
            <a:endParaRPr lang="en-US" sz="800"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4000" y="2267634"/>
            <a:ext cx="2794000" cy="2133600"/>
          </a:xfrm>
          <a:prstGeom prst="rect">
            <a:avLst/>
          </a:prstGeom>
          <a:ln>
            <a:solidFill>
              <a:schemeClr val="tx1"/>
            </a:solidFill>
          </a:ln>
        </p:spPr>
      </p:pic>
    </p:spTree>
    <p:extLst>
      <p:ext uri="{BB962C8B-B14F-4D97-AF65-F5344CB8AC3E}">
        <p14:creationId xmlns:p14="http://schemas.microsoft.com/office/powerpoint/2010/main" val="324859867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cs typeface="Arial" pitchFamily="34" charset="0"/>
              </a:rPr>
              <a:t>Safety Glasses</a:t>
            </a:r>
            <a:endParaRPr lang="en-US" dirty="0">
              <a:cs typeface="Arial" pitchFamily="34" charset="0"/>
            </a:endParaRPr>
          </a:p>
        </p:txBody>
      </p:sp>
      <p:sp>
        <p:nvSpPr>
          <p:cNvPr id="3" name="Content Placeholder 2"/>
          <p:cNvSpPr>
            <a:spLocks noGrp="1"/>
          </p:cNvSpPr>
          <p:nvPr>
            <p:ph idx="1"/>
          </p:nvPr>
        </p:nvSpPr>
        <p:spPr>
          <a:xfrm>
            <a:off x="876300" y="1289288"/>
            <a:ext cx="7391400" cy="3968511"/>
          </a:xfrm>
        </p:spPr>
        <p:txBody>
          <a:bodyPr/>
          <a:lstStyle/>
          <a:p>
            <a:r>
              <a:rPr lang="en-US" dirty="0" smtClean="0">
                <a:solidFill>
                  <a:srgbClr val="000000"/>
                </a:solidFill>
              </a:rPr>
              <a:t>Selecting eye and face protection:</a:t>
            </a:r>
          </a:p>
          <a:p>
            <a:pPr lvl="1"/>
            <a:r>
              <a:rPr lang="en-US" dirty="0" smtClean="0">
                <a:solidFill>
                  <a:srgbClr val="000000"/>
                </a:solidFill>
              </a:rPr>
              <a:t>Meet requirements of </a:t>
            </a:r>
            <a:r>
              <a:rPr lang="en-US" dirty="0"/>
              <a:t>ANSI Z87</a:t>
            </a:r>
          </a:p>
          <a:p>
            <a:pPr lvl="1"/>
            <a:r>
              <a:rPr lang="en-US" dirty="0" smtClean="0">
                <a:solidFill>
                  <a:srgbClr val="000000"/>
                </a:solidFill>
              </a:rPr>
              <a:t>Elements to consider</a:t>
            </a:r>
            <a:endParaRPr lang="en-US" dirty="0">
              <a:solidFill>
                <a:srgbClr val="000000"/>
              </a:solidFill>
            </a:endParaRPr>
          </a:p>
          <a:p>
            <a:pPr lvl="2"/>
            <a:r>
              <a:rPr lang="en-US" dirty="0" smtClean="0">
                <a:latin typeface="+mj-lt"/>
              </a:rPr>
              <a:t>Ability to protect</a:t>
            </a:r>
          </a:p>
          <a:p>
            <a:pPr lvl="2"/>
            <a:r>
              <a:rPr lang="en-US" dirty="0" smtClean="0">
                <a:latin typeface="+mj-lt"/>
              </a:rPr>
              <a:t>Fit and comfort</a:t>
            </a:r>
          </a:p>
          <a:p>
            <a:pPr lvl="2"/>
            <a:r>
              <a:rPr lang="en-US" dirty="0" smtClean="0">
                <a:latin typeface="+mj-lt"/>
              </a:rPr>
              <a:t> </a:t>
            </a:r>
            <a:r>
              <a:rPr lang="en-US" dirty="0">
                <a:latin typeface="+mj-lt"/>
              </a:rPr>
              <a:t>V</a:t>
            </a:r>
            <a:r>
              <a:rPr lang="en-US" dirty="0" smtClean="0">
                <a:latin typeface="+mj-lt"/>
              </a:rPr>
              <a:t>ision and movement not restricted</a:t>
            </a:r>
          </a:p>
          <a:p>
            <a:pPr lvl="2"/>
            <a:r>
              <a:rPr lang="en-US" dirty="0" smtClean="0">
                <a:latin typeface="+mj-lt"/>
              </a:rPr>
              <a:t>Durable and cleanable</a:t>
            </a:r>
          </a:p>
          <a:p>
            <a:pPr lvl="2"/>
            <a:r>
              <a:rPr lang="en-US" dirty="0">
                <a:latin typeface="+mj-lt"/>
              </a:rPr>
              <a:t>O</a:t>
            </a:r>
            <a:r>
              <a:rPr lang="en-US" dirty="0" smtClean="0">
                <a:latin typeface="+mj-lt"/>
              </a:rPr>
              <a:t>ther PPE not restricted</a:t>
            </a:r>
            <a:endParaRPr lang="en-US" dirty="0">
              <a:latin typeface="+mj-lt"/>
            </a:endParaRPr>
          </a:p>
        </p:txBody>
      </p:sp>
    </p:spTree>
    <p:extLst>
      <p:ext uri="{BB962C8B-B14F-4D97-AF65-F5344CB8AC3E}">
        <p14:creationId xmlns:p14="http://schemas.microsoft.com/office/powerpoint/2010/main" val="151147627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cs typeface="Arial" pitchFamily="34" charset="0"/>
              </a:rPr>
              <a:t>Safety Glasses</a:t>
            </a:r>
            <a:endParaRPr lang="en-US" dirty="0">
              <a:cs typeface="Arial" pitchFamily="34" charset="0"/>
            </a:endParaRPr>
          </a:p>
        </p:txBody>
      </p:sp>
      <p:sp>
        <p:nvSpPr>
          <p:cNvPr id="3" name="Content Placeholder 2"/>
          <p:cNvSpPr>
            <a:spLocks noGrp="1"/>
          </p:cNvSpPr>
          <p:nvPr>
            <p:ph idx="1"/>
          </p:nvPr>
        </p:nvSpPr>
        <p:spPr>
          <a:xfrm>
            <a:off x="876300" y="1289289"/>
            <a:ext cx="7391400" cy="3673028"/>
          </a:xfrm>
        </p:spPr>
        <p:txBody>
          <a:bodyPr/>
          <a:lstStyle/>
          <a:p>
            <a:r>
              <a:rPr lang="en-US" dirty="0" smtClean="0">
                <a:solidFill>
                  <a:srgbClr val="000000"/>
                </a:solidFill>
              </a:rPr>
              <a:t>Protect against:</a:t>
            </a:r>
            <a:endParaRPr lang="en-US" dirty="0">
              <a:solidFill>
                <a:srgbClr val="000000"/>
              </a:solidFill>
            </a:endParaRPr>
          </a:p>
          <a:p>
            <a:pPr lvl="1"/>
            <a:r>
              <a:rPr lang="en-US" dirty="0">
                <a:solidFill>
                  <a:srgbClr val="000000"/>
                </a:solidFill>
              </a:rPr>
              <a:t>Flying </a:t>
            </a:r>
            <a:r>
              <a:rPr lang="en-US" dirty="0" smtClean="0">
                <a:solidFill>
                  <a:srgbClr val="000000"/>
                </a:solidFill>
              </a:rPr>
              <a:t>particles </a:t>
            </a:r>
            <a:r>
              <a:rPr lang="en-US" dirty="0">
                <a:solidFill>
                  <a:srgbClr val="000000"/>
                </a:solidFill>
              </a:rPr>
              <a:t>from wood, metal, cement, plastics, or other materials</a:t>
            </a:r>
          </a:p>
          <a:p>
            <a:pPr lvl="1"/>
            <a:r>
              <a:rPr lang="en-US" dirty="0">
                <a:solidFill>
                  <a:srgbClr val="000000"/>
                </a:solidFill>
              </a:rPr>
              <a:t>Airborne </a:t>
            </a:r>
            <a:r>
              <a:rPr lang="en-US" dirty="0" smtClean="0">
                <a:solidFill>
                  <a:srgbClr val="000000"/>
                </a:solidFill>
              </a:rPr>
              <a:t>particulates </a:t>
            </a:r>
            <a:r>
              <a:rPr lang="en-US" dirty="0">
                <a:solidFill>
                  <a:srgbClr val="000000"/>
                </a:solidFill>
              </a:rPr>
              <a:t>such as </a:t>
            </a:r>
            <a:r>
              <a:rPr lang="en-US" dirty="0" smtClean="0">
                <a:solidFill>
                  <a:srgbClr val="000000"/>
                </a:solidFill>
              </a:rPr>
              <a:t>ashes</a:t>
            </a:r>
            <a:r>
              <a:rPr lang="en-US" dirty="0">
                <a:solidFill>
                  <a:srgbClr val="000000"/>
                </a:solidFill>
              </a:rPr>
              <a:t>, dust, embers, sand blast, grit, paint, </a:t>
            </a:r>
            <a:r>
              <a:rPr lang="en-US" dirty="0" smtClean="0">
                <a:solidFill>
                  <a:srgbClr val="000000"/>
                </a:solidFill>
              </a:rPr>
              <a:t/>
            </a:r>
            <a:br>
              <a:rPr lang="en-US" dirty="0" smtClean="0">
                <a:solidFill>
                  <a:srgbClr val="000000"/>
                </a:solidFill>
              </a:rPr>
            </a:br>
            <a:r>
              <a:rPr lang="en-US" dirty="0" smtClean="0">
                <a:solidFill>
                  <a:srgbClr val="000000"/>
                </a:solidFill>
              </a:rPr>
              <a:t>or other materials</a:t>
            </a:r>
            <a:endParaRPr lang="en-US" dirty="0">
              <a:solidFill>
                <a:srgbClr val="000000"/>
              </a:solidFill>
            </a:endParaRPr>
          </a:p>
          <a:p>
            <a:endParaRPr lang="en-US" dirty="0">
              <a:latin typeface="+mj-lt"/>
            </a:endParaRP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60838" y="4389728"/>
            <a:ext cx="2022324" cy="1447800"/>
          </a:xfrm>
          <a:prstGeom prst="rect">
            <a:avLst/>
          </a:prstGeom>
          <a:ln w="12700">
            <a:solidFill>
              <a:schemeClr val="tx1"/>
            </a:solidFill>
          </a:ln>
        </p:spPr>
      </p:pic>
      <p:sp>
        <p:nvSpPr>
          <p:cNvPr id="8" name="TextBox 7"/>
          <p:cNvSpPr txBox="1"/>
          <p:nvPr/>
        </p:nvSpPr>
        <p:spPr>
          <a:xfrm>
            <a:off x="3759843" y="5828812"/>
            <a:ext cx="1905000" cy="215444"/>
          </a:xfrm>
          <a:prstGeom prst="rect">
            <a:avLst/>
          </a:prstGeom>
          <a:noFill/>
        </p:spPr>
        <p:txBody>
          <a:bodyPr wrap="square" rtlCol="0">
            <a:spAutoFit/>
          </a:bodyPr>
          <a:lstStyle/>
          <a:p>
            <a:pPr algn="r"/>
            <a:r>
              <a:rPr lang="en-US" sz="800" dirty="0" smtClean="0"/>
              <a:t>Source: OSHA</a:t>
            </a:r>
            <a:endParaRPr lang="en-US" sz="800" dirty="0"/>
          </a:p>
        </p:txBody>
      </p:sp>
    </p:spTree>
    <p:extLst>
      <p:ext uri="{BB962C8B-B14F-4D97-AF65-F5344CB8AC3E}">
        <p14:creationId xmlns:p14="http://schemas.microsoft.com/office/powerpoint/2010/main" val="392388671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cs typeface="Arial" pitchFamily="34" charset="0"/>
              </a:rPr>
              <a:t>Goggles</a:t>
            </a:r>
            <a:endParaRPr lang="en-US" dirty="0">
              <a:cs typeface="Arial" pitchFamily="34" charset="0"/>
            </a:endParaRPr>
          </a:p>
        </p:txBody>
      </p:sp>
      <p:sp>
        <p:nvSpPr>
          <p:cNvPr id="3" name="Content Placeholder 2"/>
          <p:cNvSpPr>
            <a:spLocks noGrp="1"/>
          </p:cNvSpPr>
          <p:nvPr>
            <p:ph idx="1"/>
          </p:nvPr>
        </p:nvSpPr>
        <p:spPr>
          <a:xfrm>
            <a:off x="457200" y="1143001"/>
            <a:ext cx="8229600" cy="3429000"/>
          </a:xfrm>
        </p:spPr>
        <p:txBody>
          <a:bodyPr/>
          <a:lstStyle/>
          <a:p>
            <a:pPr>
              <a:lnSpc>
                <a:spcPct val="90000"/>
              </a:lnSpc>
            </a:pPr>
            <a:r>
              <a:rPr lang="en-US" dirty="0">
                <a:solidFill>
                  <a:srgbClr val="000000"/>
                </a:solidFill>
              </a:rPr>
              <a:t>Protect eyes, eye </a:t>
            </a:r>
            <a:r>
              <a:rPr lang="en-US" dirty="0" smtClean="0">
                <a:solidFill>
                  <a:srgbClr val="000000"/>
                </a:solidFill>
              </a:rPr>
              <a:t>sockets and </a:t>
            </a:r>
            <a:r>
              <a:rPr lang="en-US" dirty="0">
                <a:solidFill>
                  <a:srgbClr val="000000"/>
                </a:solidFill>
              </a:rPr>
              <a:t>facial area around eyes from impact, </a:t>
            </a:r>
            <a:r>
              <a:rPr lang="en-US" dirty="0" smtClean="0">
                <a:solidFill>
                  <a:srgbClr val="000000"/>
                </a:solidFill>
              </a:rPr>
              <a:t>dust, </a:t>
            </a:r>
            <a:r>
              <a:rPr lang="en-US" dirty="0">
                <a:solidFill>
                  <a:srgbClr val="000000"/>
                </a:solidFill>
              </a:rPr>
              <a:t>&amp; splashes</a:t>
            </a:r>
          </a:p>
          <a:p>
            <a:pPr>
              <a:lnSpc>
                <a:spcPct val="90000"/>
              </a:lnSpc>
            </a:pPr>
            <a:r>
              <a:rPr lang="en-US" dirty="0" smtClean="0">
                <a:solidFill>
                  <a:srgbClr val="000000"/>
                </a:solidFill>
              </a:rPr>
              <a:t>Goggles or other eye protection </a:t>
            </a:r>
          </a:p>
          <a:p>
            <a:pPr lvl="1">
              <a:lnSpc>
                <a:spcPct val="90000"/>
              </a:lnSpc>
            </a:pPr>
            <a:r>
              <a:rPr lang="en-US" dirty="0" smtClean="0">
                <a:solidFill>
                  <a:srgbClr val="000000"/>
                </a:solidFill>
              </a:rPr>
              <a:t>may </a:t>
            </a:r>
            <a:r>
              <a:rPr lang="en-US" dirty="0">
                <a:solidFill>
                  <a:srgbClr val="000000"/>
                </a:solidFill>
              </a:rPr>
              <a:t>fit over corrective </a:t>
            </a:r>
            <a:r>
              <a:rPr lang="en-US" dirty="0" smtClean="0">
                <a:solidFill>
                  <a:srgbClr val="000000"/>
                </a:solidFill>
              </a:rPr>
              <a:t>lenses</a:t>
            </a:r>
          </a:p>
          <a:p>
            <a:pPr lvl="1">
              <a:lnSpc>
                <a:spcPct val="90000"/>
              </a:lnSpc>
            </a:pPr>
            <a:r>
              <a:rPr lang="en-US" dirty="0" smtClean="0">
                <a:solidFill>
                  <a:srgbClr val="000000"/>
                </a:solidFill>
              </a:rPr>
              <a:t>may </a:t>
            </a:r>
            <a:r>
              <a:rPr lang="en-US" dirty="0">
                <a:solidFill>
                  <a:srgbClr val="000000"/>
                </a:solidFill>
              </a:rPr>
              <a:t>not interfere with the function of the glasses</a:t>
            </a:r>
          </a:p>
          <a:p>
            <a:endParaRPr lang="en-US" dirty="0">
              <a:latin typeface="+mj-lt"/>
            </a:endParaRP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71850" y="4191000"/>
            <a:ext cx="2400300" cy="1609725"/>
          </a:xfrm>
          <a:prstGeom prst="rect">
            <a:avLst/>
          </a:prstGeom>
          <a:ln>
            <a:solidFill>
              <a:schemeClr val="tx1"/>
            </a:solidFill>
          </a:ln>
        </p:spPr>
      </p:pic>
      <p:sp>
        <p:nvSpPr>
          <p:cNvPr id="8" name="TextBox 7"/>
          <p:cNvSpPr txBox="1"/>
          <p:nvPr/>
        </p:nvSpPr>
        <p:spPr>
          <a:xfrm>
            <a:off x="3880654" y="5800725"/>
            <a:ext cx="1905000" cy="215444"/>
          </a:xfrm>
          <a:prstGeom prst="rect">
            <a:avLst/>
          </a:prstGeom>
          <a:noFill/>
        </p:spPr>
        <p:txBody>
          <a:bodyPr wrap="square" rtlCol="0">
            <a:spAutoFit/>
          </a:bodyPr>
          <a:lstStyle/>
          <a:p>
            <a:pPr algn="r"/>
            <a:r>
              <a:rPr lang="en-US" sz="800" dirty="0" smtClean="0"/>
              <a:t>Source: OSHA</a:t>
            </a:r>
            <a:endParaRPr lang="en-US" sz="800" dirty="0"/>
          </a:p>
        </p:txBody>
      </p:sp>
    </p:spTree>
    <p:extLst>
      <p:ext uri="{BB962C8B-B14F-4D97-AF65-F5344CB8AC3E}">
        <p14:creationId xmlns:p14="http://schemas.microsoft.com/office/powerpoint/2010/main" val="49113203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cs typeface="Arial" pitchFamily="34" charset="0"/>
              </a:rPr>
              <a:t>Welding Shields</a:t>
            </a:r>
            <a:endParaRPr lang="en-US" dirty="0">
              <a:cs typeface="Arial" pitchFamily="34" charset="0"/>
            </a:endParaRPr>
          </a:p>
        </p:txBody>
      </p:sp>
      <p:sp>
        <p:nvSpPr>
          <p:cNvPr id="3" name="Content Placeholder 2"/>
          <p:cNvSpPr>
            <a:spLocks noGrp="1"/>
          </p:cNvSpPr>
          <p:nvPr>
            <p:ph idx="1"/>
          </p:nvPr>
        </p:nvSpPr>
        <p:spPr>
          <a:xfrm>
            <a:off x="957515" y="1270925"/>
            <a:ext cx="6629400" cy="3834476"/>
          </a:xfrm>
        </p:spPr>
        <p:txBody>
          <a:bodyPr/>
          <a:lstStyle/>
          <a:p>
            <a:pPr eaLnBrk="0" hangingPunct="0">
              <a:spcBef>
                <a:spcPct val="50000"/>
              </a:spcBef>
            </a:pPr>
            <a:r>
              <a:rPr lang="en-US" dirty="0">
                <a:solidFill>
                  <a:srgbClr val="000000"/>
                </a:solidFill>
              </a:rPr>
              <a:t>Protect eyes from burns </a:t>
            </a:r>
            <a:r>
              <a:rPr lang="en-US" dirty="0" smtClean="0">
                <a:solidFill>
                  <a:srgbClr val="000000"/>
                </a:solidFill>
              </a:rPr>
              <a:t> </a:t>
            </a:r>
          </a:p>
          <a:p>
            <a:pPr lvl="1" eaLnBrk="0" hangingPunct="0">
              <a:spcBef>
                <a:spcPct val="50000"/>
              </a:spcBef>
            </a:pPr>
            <a:r>
              <a:rPr lang="en-US" sz="3200" dirty="0" smtClean="0">
                <a:solidFill>
                  <a:srgbClr val="000000"/>
                </a:solidFill>
              </a:rPr>
              <a:t>Infrared light</a:t>
            </a:r>
          </a:p>
          <a:p>
            <a:pPr lvl="1" eaLnBrk="0" hangingPunct="0">
              <a:spcBef>
                <a:spcPct val="50000"/>
              </a:spcBef>
            </a:pPr>
            <a:r>
              <a:rPr lang="en-US" sz="3200" dirty="0" smtClean="0">
                <a:solidFill>
                  <a:srgbClr val="000000"/>
                </a:solidFill>
              </a:rPr>
              <a:t>intense radiant </a:t>
            </a:r>
            <a:r>
              <a:rPr lang="en-US" sz="3200" dirty="0">
                <a:solidFill>
                  <a:srgbClr val="000000"/>
                </a:solidFill>
              </a:rPr>
              <a:t>light</a:t>
            </a:r>
          </a:p>
          <a:p>
            <a:pPr eaLnBrk="0" hangingPunct="0">
              <a:spcBef>
                <a:spcPct val="50000"/>
              </a:spcBef>
            </a:pPr>
            <a:r>
              <a:rPr lang="en-US" dirty="0">
                <a:solidFill>
                  <a:srgbClr val="000000"/>
                </a:solidFill>
              </a:rPr>
              <a:t>Protect </a:t>
            </a:r>
            <a:r>
              <a:rPr lang="en-US" dirty="0" smtClean="0">
                <a:solidFill>
                  <a:srgbClr val="000000"/>
                </a:solidFill>
              </a:rPr>
              <a:t>face and eyes from</a:t>
            </a:r>
          </a:p>
          <a:p>
            <a:pPr lvl="1" eaLnBrk="0" hangingPunct="0">
              <a:spcBef>
                <a:spcPct val="50000"/>
              </a:spcBef>
            </a:pPr>
            <a:r>
              <a:rPr lang="en-US" sz="3200" dirty="0" smtClean="0">
                <a:solidFill>
                  <a:srgbClr val="000000"/>
                </a:solidFill>
              </a:rPr>
              <a:t>flying sparks</a:t>
            </a:r>
          </a:p>
          <a:p>
            <a:pPr lvl="1" eaLnBrk="0" hangingPunct="0">
              <a:spcBef>
                <a:spcPct val="50000"/>
              </a:spcBef>
            </a:pPr>
            <a:r>
              <a:rPr lang="en-US" sz="3200" dirty="0" smtClean="0">
                <a:solidFill>
                  <a:srgbClr val="000000"/>
                </a:solidFill>
              </a:rPr>
              <a:t>metal </a:t>
            </a:r>
            <a:r>
              <a:rPr lang="en-US" sz="3200" dirty="0">
                <a:solidFill>
                  <a:srgbClr val="000000"/>
                </a:solidFill>
              </a:rPr>
              <a:t>spatter </a:t>
            </a:r>
            <a:r>
              <a:rPr lang="en-US" sz="3200" dirty="0" smtClean="0">
                <a:solidFill>
                  <a:srgbClr val="000000"/>
                </a:solidFill>
              </a:rPr>
              <a:t>slag</a:t>
            </a:r>
            <a:endParaRPr lang="en-US" dirty="0"/>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77529" y="1676400"/>
            <a:ext cx="2151541" cy="1792951"/>
          </a:xfrm>
          <a:prstGeom prst="rect">
            <a:avLst/>
          </a:prstGeom>
          <a:ln>
            <a:solidFill>
              <a:schemeClr val="tx1"/>
            </a:solidFill>
          </a:ln>
        </p:spPr>
      </p:pic>
      <p:sp>
        <p:nvSpPr>
          <p:cNvPr id="8" name="TextBox 7"/>
          <p:cNvSpPr txBox="1"/>
          <p:nvPr/>
        </p:nvSpPr>
        <p:spPr>
          <a:xfrm>
            <a:off x="6634415" y="3445905"/>
            <a:ext cx="1905000" cy="215444"/>
          </a:xfrm>
          <a:prstGeom prst="rect">
            <a:avLst/>
          </a:prstGeom>
          <a:noFill/>
        </p:spPr>
        <p:txBody>
          <a:bodyPr wrap="square" rtlCol="0">
            <a:spAutoFit/>
          </a:bodyPr>
          <a:lstStyle/>
          <a:p>
            <a:pPr algn="r"/>
            <a:r>
              <a:rPr lang="en-US" sz="800" dirty="0" smtClean="0"/>
              <a:t>Source: OSHA</a:t>
            </a:r>
            <a:endParaRPr lang="en-US" sz="800" dirty="0"/>
          </a:p>
        </p:txBody>
      </p:sp>
    </p:spTree>
    <p:extLst>
      <p:ext uri="{BB962C8B-B14F-4D97-AF65-F5344CB8AC3E}">
        <p14:creationId xmlns:p14="http://schemas.microsoft.com/office/powerpoint/2010/main" val="294796668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Face Shields</a:t>
            </a:r>
            <a:endParaRPr lang="en-US" dirty="0"/>
          </a:p>
        </p:txBody>
      </p:sp>
      <p:sp>
        <p:nvSpPr>
          <p:cNvPr id="3" name="Content Placeholder 2"/>
          <p:cNvSpPr>
            <a:spLocks noGrp="1"/>
          </p:cNvSpPr>
          <p:nvPr>
            <p:ph idx="1"/>
          </p:nvPr>
        </p:nvSpPr>
        <p:spPr>
          <a:xfrm>
            <a:off x="685800" y="1143000"/>
            <a:ext cx="7772400" cy="4983163"/>
          </a:xfrm>
        </p:spPr>
        <p:txBody>
          <a:bodyPr>
            <a:normAutofit/>
          </a:bodyPr>
          <a:lstStyle/>
          <a:p>
            <a:r>
              <a:rPr lang="en-US" dirty="0">
                <a:solidFill>
                  <a:srgbClr val="000000"/>
                </a:solidFill>
              </a:rPr>
              <a:t>Protect face from nuisance </a:t>
            </a:r>
            <a:r>
              <a:rPr lang="en-US" dirty="0" smtClean="0">
                <a:solidFill>
                  <a:srgbClr val="000000"/>
                </a:solidFill>
              </a:rPr>
              <a:t/>
            </a:r>
            <a:br>
              <a:rPr lang="en-US" dirty="0" smtClean="0">
                <a:solidFill>
                  <a:srgbClr val="000000"/>
                </a:solidFill>
              </a:rPr>
            </a:br>
            <a:r>
              <a:rPr lang="en-US" dirty="0" smtClean="0">
                <a:solidFill>
                  <a:srgbClr val="000000"/>
                </a:solidFill>
              </a:rPr>
              <a:t>dusts and potential </a:t>
            </a:r>
            <a:r>
              <a:rPr lang="en-US" dirty="0">
                <a:solidFill>
                  <a:srgbClr val="000000"/>
                </a:solidFill>
              </a:rPr>
              <a:t>splashes </a:t>
            </a:r>
            <a:r>
              <a:rPr lang="en-US" dirty="0" smtClean="0">
                <a:solidFill>
                  <a:srgbClr val="000000"/>
                </a:solidFill>
              </a:rPr>
              <a:t/>
            </a:r>
            <a:br>
              <a:rPr lang="en-US" dirty="0" smtClean="0">
                <a:solidFill>
                  <a:srgbClr val="000000"/>
                </a:solidFill>
              </a:rPr>
            </a:br>
            <a:r>
              <a:rPr lang="en-US" dirty="0" smtClean="0">
                <a:solidFill>
                  <a:srgbClr val="000000"/>
                </a:solidFill>
              </a:rPr>
              <a:t>or </a:t>
            </a:r>
            <a:r>
              <a:rPr lang="en-US" dirty="0">
                <a:solidFill>
                  <a:srgbClr val="000000"/>
                </a:solidFill>
              </a:rPr>
              <a:t>sprays of hazardous liquids</a:t>
            </a:r>
          </a:p>
          <a:p>
            <a:r>
              <a:rPr lang="en-US" dirty="0">
                <a:solidFill>
                  <a:srgbClr val="000000"/>
                </a:solidFill>
              </a:rPr>
              <a:t>Shields do </a:t>
            </a:r>
            <a:r>
              <a:rPr lang="en-US" u="sng" dirty="0">
                <a:solidFill>
                  <a:srgbClr val="000000"/>
                </a:solidFill>
              </a:rPr>
              <a:t>not</a:t>
            </a:r>
            <a:r>
              <a:rPr lang="en-US" dirty="0">
                <a:solidFill>
                  <a:srgbClr val="000000"/>
                </a:solidFill>
              </a:rPr>
              <a:t> protect from </a:t>
            </a:r>
            <a:r>
              <a:rPr lang="en-US" dirty="0" smtClean="0">
                <a:solidFill>
                  <a:srgbClr val="000000"/>
                </a:solidFill>
              </a:rPr>
              <a:t/>
            </a:r>
            <a:br>
              <a:rPr lang="en-US" dirty="0" smtClean="0">
                <a:solidFill>
                  <a:srgbClr val="000000"/>
                </a:solidFill>
              </a:rPr>
            </a:br>
            <a:r>
              <a:rPr lang="en-US" dirty="0" smtClean="0">
                <a:solidFill>
                  <a:srgbClr val="000000"/>
                </a:solidFill>
              </a:rPr>
              <a:t>impact </a:t>
            </a:r>
            <a:r>
              <a:rPr lang="en-US" dirty="0">
                <a:solidFill>
                  <a:srgbClr val="000000"/>
                </a:solidFill>
              </a:rPr>
              <a:t>hazards </a:t>
            </a:r>
            <a:r>
              <a:rPr lang="en-US" u="sng" dirty="0">
                <a:solidFill>
                  <a:srgbClr val="000000"/>
                </a:solidFill>
              </a:rPr>
              <a:t>unless so rated</a:t>
            </a:r>
          </a:p>
          <a:p>
            <a:r>
              <a:rPr lang="en-US" dirty="0">
                <a:solidFill>
                  <a:srgbClr val="000000"/>
                </a:solidFill>
              </a:rPr>
              <a:t>Shields are for face </a:t>
            </a:r>
            <a:r>
              <a:rPr lang="en-US" dirty="0" smtClean="0">
                <a:solidFill>
                  <a:srgbClr val="000000"/>
                </a:solidFill>
              </a:rPr>
              <a:t>protection, </a:t>
            </a:r>
            <a:r>
              <a:rPr lang="en-US" dirty="0">
                <a:solidFill>
                  <a:srgbClr val="000000"/>
                </a:solidFill>
              </a:rPr>
              <a:t>not eye </a:t>
            </a:r>
            <a:r>
              <a:rPr lang="en-US" dirty="0" smtClean="0">
                <a:solidFill>
                  <a:srgbClr val="000000"/>
                </a:solidFill>
              </a:rPr>
              <a:t>protection. To </a:t>
            </a:r>
            <a:r>
              <a:rPr lang="en-US" dirty="0">
                <a:solidFill>
                  <a:srgbClr val="000000"/>
                </a:solidFill>
              </a:rPr>
              <a:t>protect the </a:t>
            </a:r>
            <a:r>
              <a:rPr lang="en-US" dirty="0" smtClean="0">
                <a:solidFill>
                  <a:srgbClr val="000000"/>
                </a:solidFill>
              </a:rPr>
              <a:t>eyes, </a:t>
            </a:r>
            <a:r>
              <a:rPr lang="en-US" dirty="0">
                <a:solidFill>
                  <a:srgbClr val="000000"/>
                </a:solidFill>
              </a:rPr>
              <a:t>wear safety glasses with side shields under the face </a:t>
            </a:r>
            <a:r>
              <a:rPr lang="en-US" dirty="0" smtClean="0">
                <a:solidFill>
                  <a:srgbClr val="000000"/>
                </a:solidFill>
              </a:rPr>
              <a:t>shield. </a:t>
            </a:r>
            <a:endParaRPr lang="en-US" dirty="0">
              <a:solidFill>
                <a:srgbClr val="000000"/>
              </a:solidFill>
            </a:endParaRPr>
          </a:p>
          <a:p>
            <a:endParaRPr lang="en-US" dirty="0">
              <a:latin typeface="+mj-lt"/>
            </a:endParaRPr>
          </a:p>
        </p:txBody>
      </p:sp>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r="28500"/>
          <a:stretch/>
        </p:blipFill>
        <p:spPr>
          <a:xfrm>
            <a:off x="6756400" y="1333500"/>
            <a:ext cx="1816100" cy="1905000"/>
          </a:xfrm>
          <a:prstGeom prst="rect">
            <a:avLst/>
          </a:prstGeom>
          <a:ln>
            <a:solidFill>
              <a:schemeClr val="tx1"/>
            </a:solidFill>
          </a:ln>
        </p:spPr>
      </p:pic>
      <p:sp>
        <p:nvSpPr>
          <p:cNvPr id="5" name="TextBox 4"/>
          <p:cNvSpPr txBox="1"/>
          <p:nvPr/>
        </p:nvSpPr>
        <p:spPr>
          <a:xfrm>
            <a:off x="7467600" y="3238500"/>
            <a:ext cx="1173356" cy="215444"/>
          </a:xfrm>
          <a:prstGeom prst="rect">
            <a:avLst/>
          </a:prstGeom>
          <a:noFill/>
        </p:spPr>
        <p:txBody>
          <a:bodyPr wrap="square" rtlCol="0">
            <a:spAutoFit/>
          </a:bodyPr>
          <a:lstStyle/>
          <a:p>
            <a:pPr algn="r"/>
            <a:r>
              <a:rPr lang="en-US" sz="800" dirty="0" smtClean="0"/>
              <a:t>Source: OSHA</a:t>
            </a:r>
            <a:endParaRPr lang="en-US" sz="800" dirty="0"/>
          </a:p>
        </p:txBody>
      </p:sp>
    </p:spTree>
    <p:extLst>
      <p:ext uri="{BB962C8B-B14F-4D97-AF65-F5344CB8AC3E}">
        <p14:creationId xmlns:p14="http://schemas.microsoft.com/office/powerpoint/2010/main" val="82950607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1218"/>
            <a:ext cx="8229600" cy="1966182"/>
          </a:xfrm>
        </p:spPr>
        <p:txBody>
          <a:bodyPr>
            <a:normAutofit fontScale="90000"/>
          </a:bodyPr>
          <a:lstStyle/>
          <a:p>
            <a:r>
              <a:rPr lang="en-US" sz="4900" dirty="0" smtClean="0"/>
              <a:t>Warning: Employees Who Wear Corrective Lenses</a:t>
            </a:r>
            <a:r>
              <a:rPr lang="en-US" dirty="0" smtClean="0"/>
              <a:t/>
            </a:r>
            <a:br>
              <a:rPr lang="en-US" dirty="0" smtClean="0"/>
            </a:br>
            <a:endParaRPr lang="en-US" dirty="0"/>
          </a:p>
        </p:txBody>
      </p:sp>
      <p:sp>
        <p:nvSpPr>
          <p:cNvPr id="3" name="Content Placeholder 2"/>
          <p:cNvSpPr>
            <a:spLocks noGrp="1"/>
          </p:cNvSpPr>
          <p:nvPr>
            <p:ph idx="1"/>
          </p:nvPr>
        </p:nvSpPr>
        <p:spPr>
          <a:xfrm>
            <a:off x="838200" y="1807558"/>
            <a:ext cx="7543800" cy="1760307"/>
          </a:xfrm>
        </p:spPr>
        <p:txBody>
          <a:bodyPr>
            <a:normAutofit/>
          </a:bodyPr>
          <a:lstStyle/>
          <a:p>
            <a:pPr marL="0" indent="0">
              <a:buNone/>
            </a:pPr>
            <a:r>
              <a:rPr lang="en-US" dirty="0" smtClean="0"/>
              <a:t>Workers </a:t>
            </a:r>
            <a:r>
              <a:rPr lang="en-US" dirty="0"/>
              <a:t>who wear prescription glasses must also wear required eye protection.</a:t>
            </a:r>
          </a:p>
          <a:p>
            <a:endParaRPr lang="en-US" dirty="0"/>
          </a:p>
        </p:txBody>
      </p:sp>
      <p:pic>
        <p:nvPicPr>
          <p:cNvPr id="1026" name="Picture 2" descr="http://www.elcosh.org/record/images/318-7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12963" y="2971800"/>
            <a:ext cx="4318074" cy="289560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9" name="Rectangle 8"/>
          <p:cNvSpPr/>
          <p:nvPr/>
        </p:nvSpPr>
        <p:spPr>
          <a:xfrm>
            <a:off x="4787937" y="5857329"/>
            <a:ext cx="1943100" cy="215444"/>
          </a:xfrm>
          <a:prstGeom prst="rect">
            <a:avLst/>
          </a:prstGeom>
        </p:spPr>
        <p:txBody>
          <a:bodyPr wrap="square">
            <a:spAutoFit/>
          </a:bodyPr>
          <a:lstStyle/>
          <a:p>
            <a:pPr algn="r"/>
            <a:r>
              <a:rPr lang="en-US" sz="800" dirty="0" err="1" smtClean="0"/>
              <a:t>NIOSH</a:t>
            </a:r>
            <a:r>
              <a:rPr lang="en-US" sz="800" dirty="0" smtClean="0"/>
              <a:t>/John Rekus/elcosh.org</a:t>
            </a:r>
            <a:endParaRPr lang="en-US" sz="800" dirty="0"/>
          </a:p>
        </p:txBody>
      </p:sp>
    </p:spTree>
    <p:extLst>
      <p:ext uri="{BB962C8B-B14F-4D97-AF65-F5344CB8AC3E}">
        <p14:creationId xmlns:p14="http://schemas.microsoft.com/office/powerpoint/2010/main" val="195652603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8073" t="25631" r="5652" b="16773"/>
          <a:stretch/>
        </p:blipFill>
        <p:spPr bwMode="auto">
          <a:xfrm rot="16200000">
            <a:off x="3631585" y="1650383"/>
            <a:ext cx="5937154" cy="2801677"/>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457200" y="152400"/>
            <a:ext cx="5334000" cy="1143000"/>
          </a:xfrm>
        </p:spPr>
        <p:txBody>
          <a:bodyPr/>
          <a:lstStyle/>
          <a:p>
            <a:pPr algn="l"/>
            <a:r>
              <a:rPr lang="en-US" dirty="0" smtClean="0"/>
              <a:t>Respiratory Protection </a:t>
            </a:r>
            <a:endParaRPr lang="en-US" dirty="0"/>
          </a:p>
        </p:txBody>
      </p:sp>
      <p:sp>
        <p:nvSpPr>
          <p:cNvPr id="4" name="Slide Number Placeholder 3"/>
          <p:cNvSpPr>
            <a:spLocks noGrp="1"/>
          </p:cNvSpPr>
          <p:nvPr>
            <p:ph type="sldNum" sz="quarter" idx="4"/>
          </p:nvPr>
        </p:nvSpPr>
        <p:spPr/>
        <p:txBody>
          <a:bodyPr/>
          <a:lstStyle/>
          <a:p>
            <a:fld id="{A5D816F8-F494-4E20-97D3-3F7C0C7FFB57}" type="slidenum">
              <a:rPr lang="en-US" smtClean="0"/>
              <a:pPr/>
              <a:t>21</a:t>
            </a:fld>
            <a:endParaRPr lang="en-US" dirty="0"/>
          </a:p>
        </p:txBody>
      </p:sp>
      <p:pic>
        <p:nvPicPr>
          <p:cNvPr id="205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8200" y="2286000"/>
            <a:ext cx="3289300" cy="213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Box 8"/>
          <p:cNvSpPr txBox="1"/>
          <p:nvPr/>
        </p:nvSpPr>
        <p:spPr>
          <a:xfrm>
            <a:off x="762000" y="4419600"/>
            <a:ext cx="1905000" cy="215444"/>
          </a:xfrm>
          <a:prstGeom prst="rect">
            <a:avLst/>
          </a:prstGeom>
          <a:noFill/>
        </p:spPr>
        <p:txBody>
          <a:bodyPr wrap="square" rtlCol="0">
            <a:spAutoFit/>
          </a:bodyPr>
          <a:lstStyle/>
          <a:p>
            <a:r>
              <a:rPr lang="en-US" sz="800" dirty="0" smtClean="0"/>
              <a:t>Source: OSHA</a:t>
            </a:r>
            <a:endParaRPr lang="en-US" sz="800" dirty="0"/>
          </a:p>
        </p:txBody>
      </p:sp>
    </p:spTree>
    <p:extLst>
      <p:ext uri="{BB962C8B-B14F-4D97-AF65-F5344CB8AC3E}">
        <p14:creationId xmlns:p14="http://schemas.microsoft.com/office/powerpoint/2010/main" val="8809942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Hearing Protection </a:t>
            </a:r>
            <a:endParaRPr lang="en-US" sz="3111" dirty="0"/>
          </a:p>
        </p:txBody>
      </p:sp>
      <p:sp>
        <p:nvSpPr>
          <p:cNvPr id="3" name="Content Placeholder 2"/>
          <p:cNvSpPr>
            <a:spLocks noGrp="1"/>
          </p:cNvSpPr>
          <p:nvPr>
            <p:ph idx="1"/>
          </p:nvPr>
        </p:nvSpPr>
        <p:spPr>
          <a:xfrm>
            <a:off x="457200" y="1600200"/>
            <a:ext cx="4114800" cy="4525963"/>
          </a:xfrm>
        </p:spPr>
        <p:txBody>
          <a:bodyPr/>
          <a:lstStyle/>
          <a:p>
            <a:r>
              <a:rPr lang="en-US" dirty="0"/>
              <a:t>Exposure to over </a:t>
            </a:r>
            <a:r>
              <a:rPr lang="en-US" dirty="0" smtClean="0"/>
              <a:t>85 dB </a:t>
            </a:r>
            <a:r>
              <a:rPr lang="en-US" dirty="0"/>
              <a:t>can cause hearing </a:t>
            </a:r>
            <a:r>
              <a:rPr lang="en-US" dirty="0" smtClean="0"/>
              <a:t>loss</a:t>
            </a:r>
          </a:p>
          <a:p>
            <a:r>
              <a:rPr lang="en-US" dirty="0" smtClean="0"/>
              <a:t>Hearing protection required at 90 dB</a:t>
            </a:r>
            <a:endParaRPr lang="en-US" dirty="0"/>
          </a:p>
          <a:p>
            <a:r>
              <a:rPr lang="en-US" dirty="0" smtClean="0"/>
              <a:t>Effective Hearing Conservation Program</a:t>
            </a:r>
            <a:br>
              <a:rPr lang="en-US" dirty="0" smtClean="0"/>
            </a:br>
            <a:endParaRPr lang="en-US"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1752598"/>
            <a:ext cx="4092293" cy="35491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Box 6"/>
          <p:cNvSpPr txBox="1"/>
          <p:nvPr/>
        </p:nvSpPr>
        <p:spPr>
          <a:xfrm>
            <a:off x="6475295" y="5290157"/>
            <a:ext cx="2289409" cy="215444"/>
          </a:xfrm>
          <a:prstGeom prst="rect">
            <a:avLst/>
          </a:prstGeom>
          <a:noFill/>
        </p:spPr>
        <p:txBody>
          <a:bodyPr wrap="none" rtlCol="0">
            <a:spAutoFit/>
          </a:bodyPr>
          <a:lstStyle/>
          <a:p>
            <a:r>
              <a:rPr lang="en-US" sz="800" dirty="0" smtClean="0"/>
              <a:t>Source</a:t>
            </a:r>
            <a:r>
              <a:rPr lang="en-US" sz="800" dirty="0"/>
              <a:t>: Construction Safety Association of Ontario</a:t>
            </a:r>
          </a:p>
        </p:txBody>
      </p:sp>
    </p:spTree>
    <p:extLst>
      <p:ext uri="{BB962C8B-B14F-4D97-AF65-F5344CB8AC3E}">
        <p14:creationId xmlns:p14="http://schemas.microsoft.com/office/powerpoint/2010/main" val="370574265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cs typeface="Arial" pitchFamily="34" charset="0"/>
              </a:rPr>
              <a:t>Hearing Protection</a:t>
            </a:r>
            <a:endParaRPr lang="en-US" dirty="0">
              <a:cs typeface="Arial" pitchFamily="34" charset="0"/>
            </a:endParaRPr>
          </a:p>
        </p:txBody>
      </p:sp>
      <p:sp>
        <p:nvSpPr>
          <p:cNvPr id="3" name="Content Placeholder 2"/>
          <p:cNvSpPr>
            <a:spLocks noGrp="1"/>
          </p:cNvSpPr>
          <p:nvPr>
            <p:ph idx="1"/>
          </p:nvPr>
        </p:nvSpPr>
        <p:spPr>
          <a:xfrm>
            <a:off x="457200" y="1143000"/>
            <a:ext cx="5334000" cy="4983163"/>
          </a:xfrm>
        </p:spPr>
        <p:txBody>
          <a:bodyPr/>
          <a:lstStyle/>
          <a:p>
            <a:r>
              <a:rPr lang="en-US" dirty="0" smtClean="0"/>
              <a:t>Examples</a:t>
            </a:r>
          </a:p>
          <a:p>
            <a:pPr lvl="1"/>
            <a:r>
              <a:rPr lang="en-US" dirty="0" smtClean="0"/>
              <a:t>Disposable foam plugs</a:t>
            </a:r>
          </a:p>
          <a:p>
            <a:pPr lvl="1"/>
            <a:r>
              <a:rPr lang="en-US" dirty="0"/>
              <a:t>Molded </a:t>
            </a:r>
            <a:r>
              <a:rPr lang="en-US" dirty="0" smtClean="0"/>
              <a:t>ear plugs</a:t>
            </a:r>
            <a:endParaRPr lang="en-US" dirty="0"/>
          </a:p>
          <a:p>
            <a:pPr lvl="1"/>
            <a:r>
              <a:rPr lang="en-US" dirty="0"/>
              <a:t>Noise </a:t>
            </a:r>
            <a:r>
              <a:rPr lang="en-US" dirty="0" smtClean="0"/>
              <a:t>cancelling ear plugs</a:t>
            </a:r>
            <a:endParaRPr lang="en-US" dirty="0"/>
          </a:p>
          <a:p>
            <a:pPr lvl="1"/>
            <a:r>
              <a:rPr lang="en-US" dirty="0" smtClean="0"/>
              <a:t>Ear muffs</a:t>
            </a:r>
          </a:p>
          <a:p>
            <a:r>
              <a:rPr lang="en-US" dirty="0" smtClean="0"/>
              <a:t>Consider Noise Reduction Rating (NRR) of devices </a:t>
            </a:r>
          </a:p>
          <a:p>
            <a:pPr marL="0" indent="0">
              <a:buNone/>
            </a:pPr>
            <a:endParaRPr lang="en-US" dirty="0"/>
          </a:p>
        </p:txBody>
      </p:sp>
      <p:pic>
        <p:nvPicPr>
          <p:cNvPr id="205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77898" y="1371600"/>
            <a:ext cx="2388904" cy="16002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2" name="Picture 4" descr="http://www.elcosh.org/record/images/313-72.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152820" y="3658695"/>
            <a:ext cx="2413982" cy="1614822"/>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8" name="Rectangle 7"/>
          <p:cNvSpPr/>
          <p:nvPr/>
        </p:nvSpPr>
        <p:spPr>
          <a:xfrm>
            <a:off x="6648450" y="5273517"/>
            <a:ext cx="1943100" cy="215444"/>
          </a:xfrm>
          <a:prstGeom prst="rect">
            <a:avLst/>
          </a:prstGeom>
        </p:spPr>
        <p:txBody>
          <a:bodyPr wrap="square">
            <a:spAutoFit/>
          </a:bodyPr>
          <a:lstStyle/>
          <a:p>
            <a:pPr algn="r"/>
            <a:r>
              <a:rPr lang="en-US" sz="800" dirty="0" err="1" smtClean="0">
                <a:latin typeface="Tahoma" panose="020B0604030504040204" pitchFamily="34" charset="0"/>
                <a:ea typeface="Tahoma" panose="020B0604030504040204" pitchFamily="34" charset="0"/>
                <a:cs typeface="Tahoma" panose="020B0604030504040204" pitchFamily="34" charset="0"/>
              </a:rPr>
              <a:t>NIOSH</a:t>
            </a:r>
            <a:r>
              <a:rPr lang="en-US" sz="800" dirty="0" smtClean="0">
                <a:latin typeface="Tahoma" panose="020B0604030504040204" pitchFamily="34" charset="0"/>
                <a:ea typeface="Tahoma" panose="020B0604030504040204" pitchFamily="34" charset="0"/>
                <a:cs typeface="Tahoma" panose="020B0604030504040204" pitchFamily="34" charset="0"/>
              </a:rPr>
              <a:t>/John Rekus/elcosh.org</a:t>
            </a:r>
            <a:endParaRPr lang="en-US" sz="800" dirty="0">
              <a:latin typeface="Tahoma" panose="020B0604030504040204" pitchFamily="34" charset="0"/>
              <a:ea typeface="Tahoma" panose="020B0604030504040204" pitchFamily="34" charset="0"/>
              <a:cs typeface="Tahoma" panose="020B0604030504040204" pitchFamily="34" charset="0"/>
            </a:endParaRPr>
          </a:p>
        </p:txBody>
      </p:sp>
      <p:sp>
        <p:nvSpPr>
          <p:cNvPr id="19" name="Rectangle 18"/>
          <p:cNvSpPr/>
          <p:nvPr/>
        </p:nvSpPr>
        <p:spPr>
          <a:xfrm>
            <a:off x="6648450" y="2950824"/>
            <a:ext cx="1943100" cy="215444"/>
          </a:xfrm>
          <a:prstGeom prst="rect">
            <a:avLst/>
          </a:prstGeom>
        </p:spPr>
        <p:txBody>
          <a:bodyPr wrap="square">
            <a:spAutoFit/>
          </a:bodyPr>
          <a:lstStyle/>
          <a:p>
            <a:pPr algn="r"/>
            <a:r>
              <a:rPr lang="en-US" sz="800" dirty="0" smtClean="0"/>
              <a:t>NIOSH/John Rekus/elcosh.org</a:t>
            </a:r>
            <a:endParaRPr lang="en-US" sz="800" dirty="0"/>
          </a:p>
        </p:txBody>
      </p:sp>
    </p:spTree>
    <p:extLst>
      <p:ext uri="{BB962C8B-B14F-4D97-AF65-F5344CB8AC3E}">
        <p14:creationId xmlns:p14="http://schemas.microsoft.com/office/powerpoint/2010/main" val="114138423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Hand and Arm Protection</a:t>
            </a:r>
            <a:endParaRPr lang="en-US" dirty="0"/>
          </a:p>
        </p:txBody>
      </p:sp>
      <p:sp>
        <p:nvSpPr>
          <p:cNvPr id="3" name="Content Placeholder 2"/>
          <p:cNvSpPr>
            <a:spLocks noGrp="1"/>
          </p:cNvSpPr>
          <p:nvPr>
            <p:ph idx="1"/>
          </p:nvPr>
        </p:nvSpPr>
        <p:spPr>
          <a:xfrm>
            <a:off x="685800" y="1146332"/>
            <a:ext cx="7772400" cy="4983163"/>
          </a:xfrm>
        </p:spPr>
        <p:txBody>
          <a:bodyPr>
            <a:normAutofit/>
          </a:bodyPr>
          <a:lstStyle/>
          <a:p>
            <a:r>
              <a:rPr lang="en-US" dirty="0" smtClean="0"/>
              <a:t>Employers must provide hand </a:t>
            </a:r>
            <a:r>
              <a:rPr lang="en-US" dirty="0"/>
              <a:t>protection when </a:t>
            </a:r>
            <a:r>
              <a:rPr lang="en-US" dirty="0" smtClean="0"/>
              <a:t>employees are exposed to hazards </a:t>
            </a:r>
          </a:p>
          <a:p>
            <a:pPr lvl="1"/>
            <a:r>
              <a:rPr lang="en-US" dirty="0" smtClean="0"/>
              <a:t>Skin </a:t>
            </a:r>
            <a:r>
              <a:rPr lang="en-US" dirty="0"/>
              <a:t>absorption of harmful </a:t>
            </a:r>
            <a:r>
              <a:rPr lang="en-US" dirty="0" smtClean="0"/>
              <a:t>substances </a:t>
            </a:r>
          </a:p>
          <a:p>
            <a:pPr lvl="1"/>
            <a:r>
              <a:rPr lang="en-US" dirty="0" smtClean="0"/>
              <a:t>Severe </a:t>
            </a:r>
            <a:r>
              <a:rPr lang="en-US" dirty="0"/>
              <a:t>cuts or </a:t>
            </a:r>
            <a:r>
              <a:rPr lang="en-US" dirty="0" smtClean="0"/>
              <a:t>lacerations </a:t>
            </a:r>
          </a:p>
          <a:p>
            <a:pPr lvl="1"/>
            <a:r>
              <a:rPr lang="en-US" dirty="0" smtClean="0"/>
              <a:t>Severe abrasions </a:t>
            </a:r>
          </a:p>
          <a:p>
            <a:pPr lvl="1"/>
            <a:r>
              <a:rPr lang="en-US" dirty="0" smtClean="0"/>
              <a:t>Punctures </a:t>
            </a:r>
          </a:p>
          <a:p>
            <a:pPr lvl="1"/>
            <a:r>
              <a:rPr lang="en-US" dirty="0" smtClean="0"/>
              <a:t>Chemical and thermal burns </a:t>
            </a:r>
          </a:p>
          <a:p>
            <a:pPr lvl="1"/>
            <a:r>
              <a:rPr lang="en-US" dirty="0" smtClean="0"/>
              <a:t>Harmful </a:t>
            </a:r>
            <a:r>
              <a:rPr lang="en-US" dirty="0"/>
              <a:t>temperature </a:t>
            </a:r>
            <a:r>
              <a:rPr lang="en-US" dirty="0" smtClean="0"/>
              <a:t>extremes</a:t>
            </a:r>
            <a:endParaRPr lang="en-US" dirty="0"/>
          </a:p>
        </p:txBody>
      </p:sp>
    </p:spTree>
    <p:extLst>
      <p:ext uri="{BB962C8B-B14F-4D97-AF65-F5344CB8AC3E}">
        <p14:creationId xmlns:p14="http://schemas.microsoft.com/office/powerpoint/2010/main" val="111592488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Types of Gloves</a:t>
            </a:r>
            <a:endParaRPr lang="en-US" dirty="0"/>
          </a:p>
        </p:txBody>
      </p:sp>
      <p:sp>
        <p:nvSpPr>
          <p:cNvPr id="7" name="Rectangle 4"/>
          <p:cNvSpPr>
            <a:spLocks noChangeArrowheads="1"/>
          </p:cNvSpPr>
          <p:nvPr/>
        </p:nvSpPr>
        <p:spPr bwMode="auto">
          <a:xfrm>
            <a:off x="1066800" y="3098800"/>
            <a:ext cx="2209800" cy="4007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p>
            <a:pPr algn="ctr" eaLnBrk="0" hangingPunct="0">
              <a:spcBef>
                <a:spcPct val="50000"/>
              </a:spcBef>
            </a:pPr>
            <a:r>
              <a:rPr lang="en-US" sz="2000" dirty="0" smtClean="0">
                <a:solidFill>
                  <a:srgbClr val="000000"/>
                </a:solidFill>
                <a:latin typeface="Tahoma" panose="020B0604030504040204" pitchFamily="34" charset="0"/>
                <a:ea typeface="Tahoma" panose="020B0604030504040204" pitchFamily="34" charset="0"/>
                <a:cs typeface="Tahoma" panose="020B0604030504040204" pitchFamily="34" charset="0"/>
              </a:rPr>
              <a:t>Anti-vibration</a:t>
            </a:r>
            <a:endParaRPr lang="en-US" sz="2000" dirty="0">
              <a:solidFill>
                <a:srgbClr val="000000"/>
              </a:solidFill>
              <a:latin typeface="Tahoma" panose="020B0604030504040204" pitchFamily="34" charset="0"/>
              <a:ea typeface="Tahoma" panose="020B0604030504040204" pitchFamily="34" charset="0"/>
              <a:cs typeface="Tahoma" panose="020B0604030504040204" pitchFamily="34" charset="0"/>
            </a:endParaRPr>
          </a:p>
        </p:txBody>
      </p:sp>
      <p:sp>
        <p:nvSpPr>
          <p:cNvPr id="8" name="Rectangle 5"/>
          <p:cNvSpPr>
            <a:spLocks noChangeArrowheads="1"/>
          </p:cNvSpPr>
          <p:nvPr/>
        </p:nvSpPr>
        <p:spPr bwMode="auto">
          <a:xfrm>
            <a:off x="3803650" y="5101942"/>
            <a:ext cx="2057400" cy="4007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spAutoFit/>
          </a:bodyPr>
          <a:lstStyle/>
          <a:p>
            <a:pPr algn="ctr" eaLnBrk="0" hangingPunct="0">
              <a:spcBef>
                <a:spcPct val="50000"/>
              </a:spcBef>
            </a:pPr>
            <a:r>
              <a:rPr lang="en-US" sz="2000" dirty="0">
                <a:solidFill>
                  <a:srgbClr val="000000"/>
                </a:solidFill>
                <a:latin typeface="Tahoma" panose="020B0604030504040204" pitchFamily="34" charset="0"/>
                <a:ea typeface="Tahoma" panose="020B0604030504040204" pitchFamily="34" charset="0"/>
                <a:cs typeface="Tahoma" panose="020B0604030504040204" pitchFamily="34" charset="0"/>
              </a:rPr>
              <a:t>Heat </a:t>
            </a:r>
            <a:r>
              <a:rPr lang="en-US" sz="2000" dirty="0" smtClean="0">
                <a:solidFill>
                  <a:srgbClr val="000000"/>
                </a:solidFill>
                <a:latin typeface="Tahoma" panose="020B0604030504040204" pitchFamily="34" charset="0"/>
                <a:ea typeface="Tahoma" panose="020B0604030504040204" pitchFamily="34" charset="0"/>
                <a:cs typeface="Tahoma" panose="020B0604030504040204" pitchFamily="34" charset="0"/>
              </a:rPr>
              <a:t>Resistant</a:t>
            </a:r>
            <a:endParaRPr lang="en-US" sz="2000" dirty="0">
              <a:solidFill>
                <a:srgbClr val="000000"/>
              </a:solidFill>
              <a:latin typeface="Tahoma" panose="020B0604030504040204" pitchFamily="34" charset="0"/>
              <a:ea typeface="Tahoma" panose="020B0604030504040204" pitchFamily="34" charset="0"/>
              <a:cs typeface="Tahoma" panose="020B0604030504040204" pitchFamily="34" charset="0"/>
            </a:endParaRPr>
          </a:p>
        </p:txBody>
      </p:sp>
      <p:sp>
        <p:nvSpPr>
          <p:cNvPr id="9" name="Rectangle 9"/>
          <p:cNvSpPr>
            <a:spLocks noChangeArrowheads="1"/>
          </p:cNvSpPr>
          <p:nvPr/>
        </p:nvSpPr>
        <p:spPr bwMode="auto">
          <a:xfrm>
            <a:off x="4905375" y="3094038"/>
            <a:ext cx="2971800" cy="4007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p>
            <a:pPr algn="ctr" eaLnBrk="0" hangingPunct="0">
              <a:spcBef>
                <a:spcPct val="50000"/>
              </a:spcBef>
            </a:pPr>
            <a:r>
              <a:rPr lang="en-US" sz="2000" dirty="0">
                <a:solidFill>
                  <a:srgbClr val="000000"/>
                </a:solidFill>
                <a:latin typeface="Tahoma" panose="020B0604030504040204" pitchFamily="34" charset="0"/>
                <a:ea typeface="Tahoma" panose="020B0604030504040204" pitchFamily="34" charset="0"/>
                <a:cs typeface="Tahoma" panose="020B0604030504040204" pitchFamily="34" charset="0"/>
              </a:rPr>
              <a:t>Leather Palm</a:t>
            </a:r>
          </a:p>
        </p:txBody>
      </p:sp>
      <p:sp>
        <p:nvSpPr>
          <p:cNvPr id="10" name="Rectangle 14"/>
          <p:cNvSpPr>
            <a:spLocks noChangeArrowheads="1"/>
          </p:cNvSpPr>
          <p:nvPr/>
        </p:nvSpPr>
        <p:spPr bwMode="auto">
          <a:xfrm>
            <a:off x="6172200" y="5611403"/>
            <a:ext cx="2590800" cy="4007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spAutoFit/>
          </a:bodyPr>
          <a:lstStyle/>
          <a:p>
            <a:pPr algn="ctr" eaLnBrk="0" hangingPunct="0">
              <a:spcBef>
                <a:spcPct val="50000"/>
              </a:spcBef>
            </a:pPr>
            <a:r>
              <a:rPr lang="en-US" sz="2000" dirty="0">
                <a:solidFill>
                  <a:srgbClr val="000000"/>
                </a:solidFill>
                <a:latin typeface="Tahoma" panose="020B0604030504040204" pitchFamily="34" charset="0"/>
                <a:ea typeface="Tahoma" panose="020B0604030504040204" pitchFamily="34" charset="0"/>
                <a:cs typeface="Tahoma" panose="020B0604030504040204" pitchFamily="34" charset="0"/>
              </a:rPr>
              <a:t>Cut Resistant</a:t>
            </a:r>
          </a:p>
        </p:txBody>
      </p:sp>
      <p:pic>
        <p:nvPicPr>
          <p:cNvPr id="11" name="Picture 18" descr="Picture 00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0" y="1220787"/>
            <a:ext cx="2209800" cy="1878013"/>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12" name="Picture 20" descr="http://tbn0.google.com/images?q=tbn:fD7PaHDXxsMEQM:http://www.safetysupplies.co.uk/trolleyed/images/products/reflexkplus.jpg">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48400" y="3657600"/>
            <a:ext cx="2438400" cy="1960563"/>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13" name="Picture 26" descr="http://www.westernsafety.com/chaseergonomics/chaseergopg9-49802.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66800" y="1371600"/>
            <a:ext cx="2674938" cy="172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3"/>
          <p:cNvPicPr>
            <a:picLocks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85800" y="3733800"/>
            <a:ext cx="2489200" cy="17526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 name="Rectangle 14"/>
          <p:cNvSpPr>
            <a:spLocks noChangeArrowheads="1"/>
          </p:cNvSpPr>
          <p:nvPr/>
        </p:nvSpPr>
        <p:spPr bwMode="auto">
          <a:xfrm>
            <a:off x="444500" y="5486400"/>
            <a:ext cx="2971800" cy="4007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spAutoFit/>
          </a:bodyPr>
          <a:lstStyle/>
          <a:p>
            <a:pPr algn="ctr" eaLnBrk="0" hangingPunct="0">
              <a:spcBef>
                <a:spcPct val="50000"/>
              </a:spcBef>
            </a:pPr>
            <a:r>
              <a:rPr lang="en-US" sz="2000" dirty="0" smtClean="0">
                <a:solidFill>
                  <a:srgbClr val="000000"/>
                </a:solidFill>
                <a:latin typeface="Tahoma" panose="020B0604030504040204" pitchFamily="34" charset="0"/>
                <a:ea typeface="Tahoma" panose="020B0604030504040204" pitchFamily="34" charset="0"/>
                <a:cs typeface="Tahoma" panose="020B0604030504040204" pitchFamily="34" charset="0"/>
              </a:rPr>
              <a:t>Permeation </a:t>
            </a:r>
            <a:r>
              <a:rPr lang="en-US" sz="2000" dirty="0">
                <a:solidFill>
                  <a:srgbClr val="000000"/>
                </a:solidFill>
                <a:latin typeface="Tahoma" panose="020B0604030504040204" pitchFamily="34" charset="0"/>
                <a:ea typeface="Tahoma" panose="020B0604030504040204" pitchFamily="34" charset="0"/>
                <a:cs typeface="Tahoma" panose="020B0604030504040204" pitchFamily="34" charset="0"/>
              </a:rPr>
              <a:t>Resistant</a:t>
            </a:r>
          </a:p>
        </p:txBody>
      </p:sp>
      <p:pic>
        <p:nvPicPr>
          <p:cNvPr id="4098" name="Picture 2" descr="https://www.osha.gov/SLTC/etools/shipyard/standard/images/ppe/weldersleathergloves.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810000" y="3699294"/>
            <a:ext cx="1905000" cy="142875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3930995" y="5875731"/>
            <a:ext cx="1282010" cy="215444"/>
          </a:xfrm>
          <a:prstGeom prst="rect">
            <a:avLst/>
          </a:prstGeom>
          <a:noFill/>
        </p:spPr>
        <p:txBody>
          <a:bodyPr wrap="square" rtlCol="0">
            <a:spAutoFit/>
          </a:bodyPr>
          <a:lstStyle/>
          <a:p>
            <a:r>
              <a:rPr lang="en-US" sz="800" dirty="0" smtClean="0"/>
              <a:t>Source of photos: OSHA</a:t>
            </a:r>
            <a:endParaRPr lang="en-US" sz="800" dirty="0"/>
          </a:p>
        </p:txBody>
      </p:sp>
    </p:spTree>
    <p:extLst>
      <p:ext uri="{BB962C8B-B14F-4D97-AF65-F5344CB8AC3E}">
        <p14:creationId xmlns:p14="http://schemas.microsoft.com/office/powerpoint/2010/main" val="5744278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4" presetClass="entr" presetSubtype="0"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 to="" calcmode="lin" valueType="num">
                                      <p:cBhvr>
                                        <p:cTn id="7" dur="1" fill="hold"/>
                                        <p:tgtEl>
                                          <p:spTgt spid="13"/>
                                        </p:tgtEl>
                                        <p:attrNameLst>
                                          <p:attrName/>
                                        </p:attrNameLst>
                                      </p:cBhvr>
                                    </p:anim>
                                  </p:childTnLst>
                                </p:cTn>
                              </p:par>
                              <p:par>
                                <p:cTn id="8" presetID="24"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 to="" calcmode="lin" valueType="num">
                                      <p:cBhvr>
                                        <p:cTn id="10" dur="1" fill="hold"/>
                                        <p:tgtEl>
                                          <p:spTgt spid="7"/>
                                        </p:tgtEl>
                                        <p:attrNameLst>
                                          <p:attrName/>
                                        </p:attrNameLst>
                                      </p:cBhvr>
                                    </p:anim>
                                  </p:childTnLst>
                                </p:cTn>
                              </p:par>
                              <p:par>
                                <p:cTn id="11" presetID="24"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 to="" calcmode="lin" valueType="num">
                                      <p:cBhvr>
                                        <p:cTn id="13" dur="1" fill="hold"/>
                                        <p:tgtEl>
                                          <p:spTgt spid="8"/>
                                        </p:tgtEl>
                                        <p:attrNameLst>
                                          <p:attrName/>
                                        </p:attrNameLst>
                                      </p:cBhvr>
                                    </p:anim>
                                  </p:childTnLst>
                                </p:cTn>
                              </p:par>
                            </p:childTnLst>
                          </p:cTn>
                        </p:par>
                      </p:childTnLst>
                    </p:cTn>
                  </p:par>
                  <p:par>
                    <p:cTn id="14" fill="hold">
                      <p:stCondLst>
                        <p:cond delay="indefinite"/>
                      </p:stCondLst>
                      <p:childTnLst>
                        <p:par>
                          <p:cTn id="15" fill="hold">
                            <p:stCondLst>
                              <p:cond delay="0"/>
                            </p:stCondLst>
                            <p:childTnLst>
                              <p:par>
                                <p:cTn id="16" presetID="24" presetClass="entr" presetSubtype="0" fill="hold" nodeType="clickEffect">
                                  <p:stCondLst>
                                    <p:cond delay="0"/>
                                  </p:stCondLst>
                                  <p:childTnLst>
                                    <p:set>
                                      <p:cBhvr>
                                        <p:cTn id="17" dur="1" fill="hold">
                                          <p:stCondLst>
                                            <p:cond delay="0"/>
                                          </p:stCondLst>
                                        </p:cTn>
                                        <p:tgtEl>
                                          <p:spTgt spid="11"/>
                                        </p:tgtEl>
                                        <p:attrNameLst>
                                          <p:attrName>style.visibility</p:attrName>
                                        </p:attrNameLst>
                                      </p:cBhvr>
                                      <p:to>
                                        <p:strVal val="visible"/>
                                      </p:to>
                                    </p:set>
                                    <p:anim to="" calcmode="lin" valueType="num">
                                      <p:cBhvr>
                                        <p:cTn id="18" dur="1" fill="hold"/>
                                        <p:tgtEl>
                                          <p:spTgt spid="11"/>
                                        </p:tgtEl>
                                        <p:attrNameLst>
                                          <p:attrName/>
                                        </p:attrNameLst>
                                      </p:cBhvr>
                                    </p:anim>
                                  </p:childTnLst>
                                </p:cTn>
                              </p:par>
                              <p:par>
                                <p:cTn id="19" presetID="24" presetClass="entr" presetSubtype="0"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anim to="" calcmode="lin" valueType="num">
                                      <p:cBhvr>
                                        <p:cTn id="21" dur="1" fill="hold"/>
                                        <p:tgtEl>
                                          <p:spTgt spid="9"/>
                                        </p:tgtEl>
                                        <p:attrNameLst>
                                          <p:attrName/>
                                        </p:attrNameLst>
                                      </p:cBhvr>
                                    </p:anim>
                                  </p:childTnLst>
                                </p:cTn>
                              </p:par>
                            </p:childTnLst>
                          </p:cTn>
                        </p:par>
                      </p:childTnLst>
                    </p:cTn>
                  </p:par>
                  <p:par>
                    <p:cTn id="22" fill="hold">
                      <p:stCondLst>
                        <p:cond delay="indefinite"/>
                      </p:stCondLst>
                      <p:childTnLst>
                        <p:par>
                          <p:cTn id="23" fill="hold">
                            <p:stCondLst>
                              <p:cond delay="0"/>
                            </p:stCondLst>
                            <p:childTnLst>
                              <p:par>
                                <p:cTn id="24" presetID="24" presetClass="entr" presetSubtype="0" fill="hold" nodeType="clickEffect">
                                  <p:stCondLst>
                                    <p:cond delay="0"/>
                                  </p:stCondLst>
                                  <p:childTnLst>
                                    <p:set>
                                      <p:cBhvr>
                                        <p:cTn id="25" dur="1" fill="hold">
                                          <p:stCondLst>
                                            <p:cond delay="0"/>
                                          </p:stCondLst>
                                        </p:cTn>
                                        <p:tgtEl>
                                          <p:spTgt spid="12"/>
                                        </p:tgtEl>
                                        <p:attrNameLst>
                                          <p:attrName>style.visibility</p:attrName>
                                        </p:attrNameLst>
                                      </p:cBhvr>
                                      <p:to>
                                        <p:strVal val="visible"/>
                                      </p:to>
                                    </p:set>
                                    <p:anim to="" calcmode="lin" valueType="num">
                                      <p:cBhvr>
                                        <p:cTn id="26" dur="1" fill="hold"/>
                                        <p:tgtEl>
                                          <p:spTgt spid="12"/>
                                        </p:tgtEl>
                                        <p:attrNameLst>
                                          <p:attrName/>
                                        </p:attrNameLst>
                                      </p:cBhvr>
                                    </p:anim>
                                  </p:childTnLst>
                                </p:cTn>
                              </p:par>
                              <p:par>
                                <p:cTn id="27" presetID="24" presetClass="entr" presetSubtype="0" fill="hold" grpId="0" nodeType="withEffect">
                                  <p:stCondLst>
                                    <p:cond delay="0"/>
                                  </p:stCondLst>
                                  <p:childTnLst>
                                    <p:set>
                                      <p:cBhvr>
                                        <p:cTn id="28" dur="1" fill="hold">
                                          <p:stCondLst>
                                            <p:cond delay="0"/>
                                          </p:stCondLst>
                                        </p:cTn>
                                        <p:tgtEl>
                                          <p:spTgt spid="10"/>
                                        </p:tgtEl>
                                        <p:attrNameLst>
                                          <p:attrName>style.visibility</p:attrName>
                                        </p:attrNameLst>
                                      </p:cBhvr>
                                      <p:to>
                                        <p:strVal val="visible"/>
                                      </p:to>
                                    </p:set>
                                    <p:anim to="" calcmode="lin" valueType="num">
                                      <p:cBhvr>
                                        <p:cTn id="29" dur="1" fill="hold"/>
                                        <p:tgtEl>
                                          <p:spTgt spid="10"/>
                                        </p:tgtEl>
                                        <p:attrNameLst>
                                          <p:attrName/>
                                        </p:attrNameLst>
                                      </p:cBhvr>
                                    </p:anim>
                                  </p:childTnLst>
                                </p:cTn>
                              </p:par>
                              <p:par>
                                <p:cTn id="30" presetID="24" presetClass="entr" presetSubtype="0" fill="hold" grpId="0" nodeType="withEffect">
                                  <p:stCondLst>
                                    <p:cond delay="0"/>
                                  </p:stCondLst>
                                  <p:childTnLst>
                                    <p:set>
                                      <p:cBhvr>
                                        <p:cTn id="31" dur="1" fill="hold">
                                          <p:stCondLst>
                                            <p:cond delay="0"/>
                                          </p:stCondLst>
                                        </p:cTn>
                                        <p:tgtEl>
                                          <p:spTgt spid="17"/>
                                        </p:tgtEl>
                                        <p:attrNameLst>
                                          <p:attrName>style.visibility</p:attrName>
                                        </p:attrNameLst>
                                      </p:cBhvr>
                                      <p:to>
                                        <p:strVal val="visible"/>
                                      </p:to>
                                    </p:set>
                                    <p:anim to="" calcmode="lin" valueType="num">
                                      <p:cBhvr>
                                        <p:cTn id="32" dur="1" fill="hold"/>
                                        <p:tgtEl>
                                          <p:spTgt spid="17"/>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17"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Foot and Leg Protection</a:t>
            </a:r>
            <a:endParaRPr lang="en-US" dirty="0"/>
          </a:p>
        </p:txBody>
      </p:sp>
      <p:sp>
        <p:nvSpPr>
          <p:cNvPr id="3" name="Content Placeholder 2"/>
          <p:cNvSpPr>
            <a:spLocks noGrp="1"/>
          </p:cNvSpPr>
          <p:nvPr>
            <p:ph idx="1"/>
          </p:nvPr>
        </p:nvSpPr>
        <p:spPr>
          <a:xfrm>
            <a:off x="800100" y="1409699"/>
            <a:ext cx="7543800" cy="4038601"/>
          </a:xfrm>
        </p:spPr>
        <p:txBody>
          <a:bodyPr>
            <a:normAutofit/>
          </a:bodyPr>
          <a:lstStyle/>
          <a:p>
            <a:pPr>
              <a:spcBef>
                <a:spcPct val="30000"/>
              </a:spcBef>
            </a:pPr>
            <a:r>
              <a:rPr lang="en-US" dirty="0"/>
              <a:t>Causes of Foot Injuries</a:t>
            </a:r>
          </a:p>
          <a:p>
            <a:pPr lvl="1">
              <a:spcBef>
                <a:spcPct val="30000"/>
              </a:spcBef>
            </a:pPr>
            <a:r>
              <a:rPr lang="en-US" dirty="0" smtClean="0"/>
              <a:t>Heavy </a:t>
            </a:r>
            <a:r>
              <a:rPr lang="en-US" dirty="0"/>
              <a:t>objects </a:t>
            </a:r>
            <a:endParaRPr lang="en-US" dirty="0" smtClean="0"/>
          </a:p>
          <a:p>
            <a:pPr lvl="1">
              <a:spcBef>
                <a:spcPct val="30000"/>
              </a:spcBef>
            </a:pPr>
            <a:r>
              <a:rPr lang="en-US" dirty="0" smtClean="0"/>
              <a:t>Sharp objects</a:t>
            </a:r>
            <a:endParaRPr lang="en-US" dirty="0"/>
          </a:p>
          <a:p>
            <a:pPr lvl="1">
              <a:spcBef>
                <a:spcPct val="30000"/>
              </a:spcBef>
            </a:pPr>
            <a:r>
              <a:rPr lang="en-US" dirty="0"/>
              <a:t>Molten metal </a:t>
            </a:r>
            <a:endParaRPr lang="en-US" dirty="0" smtClean="0"/>
          </a:p>
          <a:p>
            <a:pPr lvl="1">
              <a:spcBef>
                <a:spcPct val="30000"/>
              </a:spcBef>
            </a:pPr>
            <a:r>
              <a:rPr lang="en-US" dirty="0" smtClean="0"/>
              <a:t>Hot surfaces</a:t>
            </a:r>
            <a:endParaRPr lang="en-US" dirty="0"/>
          </a:p>
          <a:p>
            <a:pPr lvl="1">
              <a:spcBef>
                <a:spcPct val="30000"/>
              </a:spcBef>
            </a:pPr>
            <a:r>
              <a:rPr lang="en-US" dirty="0"/>
              <a:t>Slippery </a:t>
            </a:r>
            <a:r>
              <a:rPr lang="en-US" dirty="0" smtClean="0"/>
              <a:t>or wet surfaces</a:t>
            </a:r>
          </a:p>
          <a:p>
            <a:pPr lvl="1">
              <a:spcBef>
                <a:spcPct val="30000"/>
              </a:spcBef>
            </a:pPr>
            <a:r>
              <a:rPr lang="en-US" dirty="0" smtClean="0"/>
              <a:t>Electrical hazards</a:t>
            </a:r>
            <a:endParaRPr lang="en-US" dirty="0"/>
          </a:p>
        </p:txBody>
      </p:sp>
    </p:spTree>
    <p:extLst>
      <p:ext uri="{BB962C8B-B14F-4D97-AF65-F5344CB8AC3E}">
        <p14:creationId xmlns:p14="http://schemas.microsoft.com/office/powerpoint/2010/main" val="287336430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Foot and Leg Protection</a:t>
            </a:r>
            <a:endParaRPr lang="en-US" dirty="0"/>
          </a:p>
        </p:txBody>
      </p:sp>
      <p:sp>
        <p:nvSpPr>
          <p:cNvPr id="3" name="Content Placeholder 2"/>
          <p:cNvSpPr>
            <a:spLocks noGrp="1"/>
          </p:cNvSpPr>
          <p:nvPr>
            <p:ph idx="1"/>
          </p:nvPr>
        </p:nvSpPr>
        <p:spPr>
          <a:xfrm>
            <a:off x="457200" y="1143001"/>
            <a:ext cx="7564130" cy="4648200"/>
          </a:xfrm>
        </p:spPr>
        <p:txBody>
          <a:bodyPr/>
          <a:lstStyle/>
          <a:p>
            <a:pPr>
              <a:lnSpc>
                <a:spcPct val="90000"/>
              </a:lnSpc>
            </a:pPr>
            <a:r>
              <a:rPr lang="en-US" dirty="0" smtClean="0">
                <a:solidFill>
                  <a:srgbClr val="000000"/>
                </a:solidFill>
              </a:rPr>
              <a:t>Examples</a:t>
            </a:r>
          </a:p>
          <a:p>
            <a:pPr lvl="1">
              <a:lnSpc>
                <a:spcPct val="90000"/>
              </a:lnSpc>
            </a:pPr>
            <a:r>
              <a:rPr lang="en-US" dirty="0" smtClean="0">
                <a:solidFill>
                  <a:srgbClr val="000000"/>
                </a:solidFill>
              </a:rPr>
              <a:t>Impact-resistant toe and/or </a:t>
            </a:r>
            <a:br>
              <a:rPr lang="en-US" dirty="0" smtClean="0">
                <a:solidFill>
                  <a:srgbClr val="000000"/>
                </a:solidFill>
              </a:rPr>
            </a:br>
            <a:r>
              <a:rPr lang="en-US" dirty="0" smtClean="0">
                <a:solidFill>
                  <a:srgbClr val="000000"/>
                </a:solidFill>
              </a:rPr>
              <a:t>instep</a:t>
            </a:r>
          </a:p>
          <a:p>
            <a:pPr lvl="2">
              <a:lnSpc>
                <a:spcPct val="90000"/>
              </a:lnSpc>
            </a:pPr>
            <a:r>
              <a:rPr lang="en-US" dirty="0" smtClean="0">
                <a:solidFill>
                  <a:srgbClr val="000000"/>
                </a:solidFill>
              </a:rPr>
              <a:t>Steel</a:t>
            </a:r>
          </a:p>
          <a:p>
            <a:pPr lvl="2">
              <a:lnSpc>
                <a:spcPct val="90000"/>
              </a:lnSpc>
            </a:pPr>
            <a:r>
              <a:rPr lang="en-US" dirty="0" smtClean="0">
                <a:solidFill>
                  <a:srgbClr val="000000"/>
                </a:solidFill>
              </a:rPr>
              <a:t>Composite</a:t>
            </a:r>
          </a:p>
          <a:p>
            <a:pPr lvl="1">
              <a:lnSpc>
                <a:spcPct val="90000"/>
              </a:lnSpc>
            </a:pPr>
            <a:r>
              <a:rPr lang="en-US" dirty="0" smtClean="0">
                <a:solidFill>
                  <a:srgbClr val="000000"/>
                </a:solidFill>
              </a:rPr>
              <a:t>Heat-resistant soles</a:t>
            </a:r>
          </a:p>
          <a:p>
            <a:pPr lvl="1">
              <a:lnSpc>
                <a:spcPct val="90000"/>
              </a:lnSpc>
            </a:pPr>
            <a:r>
              <a:rPr lang="en-US" dirty="0" smtClean="0">
                <a:solidFill>
                  <a:srgbClr val="000000"/>
                </a:solidFill>
              </a:rPr>
              <a:t>Metal shanks</a:t>
            </a:r>
          </a:p>
          <a:p>
            <a:pPr lvl="1">
              <a:lnSpc>
                <a:spcPct val="90000"/>
              </a:lnSpc>
            </a:pPr>
            <a:r>
              <a:rPr lang="en-US" dirty="0" smtClean="0">
                <a:solidFill>
                  <a:srgbClr val="000000"/>
                </a:solidFill>
              </a:rPr>
              <a:t>Specialty footwear may be needed</a:t>
            </a:r>
          </a:p>
          <a:p>
            <a:pPr lvl="2">
              <a:lnSpc>
                <a:spcPct val="90000"/>
              </a:lnSpc>
            </a:pPr>
            <a:r>
              <a:rPr lang="en-US" sz="2400" dirty="0" smtClean="0">
                <a:solidFill>
                  <a:srgbClr val="000000"/>
                </a:solidFill>
              </a:rPr>
              <a:t>Metatarsal guards</a:t>
            </a:r>
          </a:p>
          <a:p>
            <a:pPr lvl="2">
              <a:lnSpc>
                <a:spcPct val="90000"/>
              </a:lnSpc>
            </a:pPr>
            <a:r>
              <a:rPr lang="en-US" dirty="0" smtClean="0">
                <a:solidFill>
                  <a:srgbClr val="000000"/>
                </a:solidFill>
              </a:rPr>
              <a:t>Liquid or chemical resistant</a:t>
            </a:r>
          </a:p>
          <a:p>
            <a:pPr lvl="2">
              <a:lnSpc>
                <a:spcPct val="90000"/>
              </a:lnSpc>
            </a:pPr>
            <a:r>
              <a:rPr lang="en-US" dirty="0" smtClean="0">
                <a:solidFill>
                  <a:srgbClr val="000000"/>
                </a:solidFill>
              </a:rPr>
              <a:t>Conductive or nonconductive</a:t>
            </a:r>
          </a:p>
          <a:p>
            <a:pPr lvl="1">
              <a:lnSpc>
                <a:spcPct val="90000"/>
              </a:lnSpc>
              <a:buNone/>
            </a:pPr>
            <a:endParaRPr lang="en-US" dirty="0" smtClean="0">
              <a:solidFill>
                <a:srgbClr val="000000"/>
              </a:solidFill>
            </a:endParaRPr>
          </a:p>
          <a:p>
            <a:pPr lvl="1">
              <a:lnSpc>
                <a:spcPct val="90000"/>
              </a:lnSpc>
              <a:buNone/>
            </a:pPr>
            <a:endParaRPr lang="en-US" dirty="0" smtClean="0">
              <a:solidFill>
                <a:srgbClr val="000000"/>
              </a:solidFill>
            </a:endParaRPr>
          </a:p>
          <a:p>
            <a:pPr lvl="1">
              <a:lnSpc>
                <a:spcPct val="90000"/>
              </a:lnSpc>
              <a:buFont typeface="Arial"/>
              <a:buChar char="•"/>
            </a:pPr>
            <a:endParaRPr lang="en-US" dirty="0" smtClean="0">
              <a:solidFill>
                <a:srgbClr val="000000"/>
              </a:solidFill>
              <a:latin typeface="+mj-lt"/>
            </a:endParaRPr>
          </a:p>
          <a:p>
            <a:endParaRPr lang="en-US" dirty="0"/>
          </a:p>
        </p:txBody>
      </p:sp>
      <p:pic>
        <p:nvPicPr>
          <p:cNvPr id="3074"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423" r="56888"/>
          <a:stretch/>
        </p:blipFill>
        <p:spPr bwMode="auto">
          <a:xfrm>
            <a:off x="7261467" y="3205784"/>
            <a:ext cx="1282700" cy="22098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Rectangle 6"/>
          <p:cNvSpPr/>
          <p:nvPr/>
        </p:nvSpPr>
        <p:spPr>
          <a:xfrm>
            <a:off x="7115442" y="5415584"/>
            <a:ext cx="1521570" cy="215444"/>
          </a:xfrm>
          <a:prstGeom prst="rect">
            <a:avLst/>
          </a:prstGeom>
        </p:spPr>
        <p:txBody>
          <a:bodyPr wrap="none">
            <a:spAutoFit/>
          </a:bodyPr>
          <a:lstStyle/>
          <a:p>
            <a:pPr algn="r"/>
            <a:r>
              <a:rPr lang="en-US" sz="800" dirty="0"/>
              <a:t>Steve </a:t>
            </a:r>
            <a:r>
              <a:rPr lang="en-US" sz="800" dirty="0" smtClean="0"/>
              <a:t>Clark/Laborers/elcosh.org</a:t>
            </a:r>
            <a:endParaRPr lang="en-US" sz="800" dirty="0"/>
          </a:p>
        </p:txBody>
      </p:sp>
      <p:sp>
        <p:nvSpPr>
          <p:cNvPr id="11" name="TextBox 10"/>
          <p:cNvSpPr txBox="1"/>
          <p:nvPr/>
        </p:nvSpPr>
        <p:spPr>
          <a:xfrm>
            <a:off x="7876227" y="2598434"/>
            <a:ext cx="756938" cy="215444"/>
          </a:xfrm>
          <a:prstGeom prst="rect">
            <a:avLst/>
          </a:prstGeom>
          <a:noFill/>
        </p:spPr>
        <p:txBody>
          <a:bodyPr wrap="none" rtlCol="0">
            <a:spAutoFit/>
          </a:bodyPr>
          <a:lstStyle/>
          <a:p>
            <a:pPr algn="r"/>
            <a:r>
              <a:rPr lang="en-US" sz="800" dirty="0" smtClean="0"/>
              <a:t>Source: OSHA</a:t>
            </a:r>
            <a:endParaRPr lang="en-US" sz="800" dirty="0"/>
          </a:p>
        </p:txBody>
      </p:sp>
      <p:pic>
        <p:nvPicPr>
          <p:cNvPr id="307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95833" y="1226368"/>
            <a:ext cx="1848334" cy="1382554"/>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62836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Body Protection</a:t>
            </a:r>
            <a:endParaRPr lang="en-US" dirty="0"/>
          </a:p>
        </p:txBody>
      </p:sp>
      <p:sp>
        <p:nvSpPr>
          <p:cNvPr id="7" name="Rectangle 3"/>
          <p:cNvSpPr>
            <a:spLocks noGrp="1" noChangeArrowheads="1"/>
          </p:cNvSpPr>
          <p:nvPr>
            <p:ph idx="1"/>
          </p:nvPr>
        </p:nvSpPr>
        <p:spPr>
          <a:xfrm>
            <a:off x="381000" y="1410139"/>
            <a:ext cx="8382000" cy="4830763"/>
          </a:xfrm>
        </p:spPr>
        <p:txBody>
          <a:bodyPr lIns="92075" tIns="46038" rIns="92075" bIns="46038">
            <a:normAutofit/>
          </a:bodyPr>
          <a:lstStyle/>
          <a:p>
            <a:pPr eaLnBrk="1" hangingPunct="1">
              <a:lnSpc>
                <a:spcPct val="90000"/>
              </a:lnSpc>
            </a:pPr>
            <a:r>
              <a:rPr lang="en-US" dirty="0" smtClean="0">
                <a:solidFill>
                  <a:srgbClr val="000000"/>
                </a:solidFill>
              </a:rPr>
              <a:t>Causes of bodily injuries</a:t>
            </a:r>
          </a:p>
          <a:p>
            <a:pPr lvl="1">
              <a:lnSpc>
                <a:spcPct val="90000"/>
              </a:lnSpc>
            </a:pPr>
            <a:r>
              <a:rPr lang="en-US" dirty="0" smtClean="0">
                <a:solidFill>
                  <a:srgbClr val="000000"/>
                </a:solidFill>
              </a:rPr>
              <a:t>Intense heat</a:t>
            </a:r>
          </a:p>
          <a:p>
            <a:pPr lvl="1">
              <a:lnSpc>
                <a:spcPct val="90000"/>
              </a:lnSpc>
            </a:pPr>
            <a:r>
              <a:rPr lang="en-US" dirty="0" smtClean="0">
                <a:solidFill>
                  <a:srgbClr val="000000"/>
                </a:solidFill>
              </a:rPr>
              <a:t>Splashes of hot metals or hot liquids</a:t>
            </a:r>
          </a:p>
          <a:p>
            <a:pPr lvl="1">
              <a:lnSpc>
                <a:spcPct val="90000"/>
              </a:lnSpc>
            </a:pPr>
            <a:r>
              <a:rPr lang="en-US" dirty="0" smtClean="0">
                <a:solidFill>
                  <a:srgbClr val="000000"/>
                </a:solidFill>
              </a:rPr>
              <a:t>Impacts from tools, machinery, or materials</a:t>
            </a:r>
          </a:p>
          <a:p>
            <a:pPr lvl="1">
              <a:lnSpc>
                <a:spcPct val="90000"/>
              </a:lnSpc>
            </a:pPr>
            <a:r>
              <a:rPr lang="en-US" dirty="0" smtClean="0">
                <a:solidFill>
                  <a:srgbClr val="000000"/>
                </a:solidFill>
              </a:rPr>
              <a:t>Sharp objects</a:t>
            </a:r>
          </a:p>
          <a:p>
            <a:pPr lvl="1">
              <a:lnSpc>
                <a:spcPct val="90000"/>
              </a:lnSpc>
            </a:pPr>
            <a:r>
              <a:rPr lang="en-US" dirty="0" smtClean="0">
                <a:solidFill>
                  <a:srgbClr val="000000"/>
                </a:solidFill>
              </a:rPr>
              <a:t>Hazardous chemicals</a:t>
            </a:r>
          </a:p>
          <a:p>
            <a:pPr lvl="1">
              <a:lnSpc>
                <a:spcPct val="90000"/>
              </a:lnSpc>
            </a:pPr>
            <a:r>
              <a:rPr lang="en-US" dirty="0" smtClean="0">
                <a:solidFill>
                  <a:srgbClr val="000000"/>
                </a:solidFill>
              </a:rPr>
              <a:t>Contact with potentially infectious materials</a:t>
            </a:r>
          </a:p>
          <a:p>
            <a:pPr lvl="1">
              <a:lnSpc>
                <a:spcPct val="90000"/>
              </a:lnSpc>
            </a:pPr>
            <a:r>
              <a:rPr lang="en-US" dirty="0" smtClean="0">
                <a:solidFill>
                  <a:srgbClr val="000000"/>
                </a:solidFill>
              </a:rPr>
              <a:t>Radiation</a:t>
            </a:r>
          </a:p>
        </p:txBody>
      </p:sp>
    </p:spTree>
    <p:extLst>
      <p:ext uri="{BB962C8B-B14F-4D97-AF65-F5344CB8AC3E}">
        <p14:creationId xmlns:p14="http://schemas.microsoft.com/office/powerpoint/2010/main" val="9418595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4" presetClass="entr" presetSubtype="0" fill="hold" grpId="0" nodeType="with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to="" calcmode="lin" valueType="num">
                                      <p:cBhvr>
                                        <p:cTn id="7" dur="1" fill="hold"/>
                                        <p:tgtEl>
                                          <p:spTgt spid="7">
                                            <p:txEl>
                                              <p:pRg st="0" end="0"/>
                                            </p:txEl>
                                          </p:spTgt>
                                        </p:tgtEl>
                                        <p:attrNameLst>
                                          <p:attrName/>
                                        </p:attrNameLst>
                                      </p:cBhvr>
                                    </p:anim>
                                  </p:childTnLst>
                                </p:cTn>
                              </p:par>
                              <p:par>
                                <p:cTn id="8" presetID="24" presetClass="entr" presetSubtype="0" fill="hold" grpId="0" nodeType="withEffect">
                                  <p:stCondLst>
                                    <p:cond delay="0"/>
                                  </p:stCondLst>
                                  <p:childTnLst>
                                    <p:set>
                                      <p:cBhvr>
                                        <p:cTn id="9" dur="1" fill="hold">
                                          <p:stCondLst>
                                            <p:cond delay="0"/>
                                          </p:stCondLst>
                                        </p:cTn>
                                        <p:tgtEl>
                                          <p:spTgt spid="7">
                                            <p:txEl>
                                              <p:pRg st="1" end="1"/>
                                            </p:txEl>
                                          </p:spTgt>
                                        </p:tgtEl>
                                        <p:attrNameLst>
                                          <p:attrName>style.visibility</p:attrName>
                                        </p:attrNameLst>
                                      </p:cBhvr>
                                      <p:to>
                                        <p:strVal val="visible"/>
                                      </p:to>
                                    </p:set>
                                    <p:anim to="" calcmode="lin" valueType="num">
                                      <p:cBhvr>
                                        <p:cTn id="10" dur="1" fill="hold"/>
                                        <p:tgtEl>
                                          <p:spTgt spid="7">
                                            <p:txEl>
                                              <p:pRg st="1" end="1"/>
                                            </p:txEl>
                                          </p:spTgt>
                                        </p:tgtEl>
                                        <p:attrNameLst>
                                          <p:attrName/>
                                        </p:attrNameLst>
                                      </p:cBhvr>
                                    </p:anim>
                                  </p:childTnLst>
                                </p:cTn>
                              </p:par>
                              <p:par>
                                <p:cTn id="11" presetID="24" presetClass="entr" presetSubtype="0" fill="hold" grpId="0" nodeType="withEffect">
                                  <p:stCondLst>
                                    <p:cond delay="0"/>
                                  </p:stCondLst>
                                  <p:childTnLst>
                                    <p:set>
                                      <p:cBhvr>
                                        <p:cTn id="12" dur="1" fill="hold">
                                          <p:stCondLst>
                                            <p:cond delay="0"/>
                                          </p:stCondLst>
                                        </p:cTn>
                                        <p:tgtEl>
                                          <p:spTgt spid="7">
                                            <p:txEl>
                                              <p:pRg st="2" end="2"/>
                                            </p:txEl>
                                          </p:spTgt>
                                        </p:tgtEl>
                                        <p:attrNameLst>
                                          <p:attrName>style.visibility</p:attrName>
                                        </p:attrNameLst>
                                      </p:cBhvr>
                                      <p:to>
                                        <p:strVal val="visible"/>
                                      </p:to>
                                    </p:set>
                                    <p:anim to="" calcmode="lin" valueType="num">
                                      <p:cBhvr>
                                        <p:cTn id="13" dur="1" fill="hold"/>
                                        <p:tgtEl>
                                          <p:spTgt spid="7">
                                            <p:txEl>
                                              <p:pRg st="2" end="2"/>
                                            </p:txEl>
                                          </p:spTgt>
                                        </p:tgtEl>
                                        <p:attrNameLst>
                                          <p:attrName/>
                                        </p:attrNameLst>
                                      </p:cBhvr>
                                    </p:anim>
                                  </p:childTnLst>
                                </p:cTn>
                              </p:par>
                              <p:par>
                                <p:cTn id="14" presetID="24" presetClass="entr" presetSubtype="0" fill="hold" grpId="0" nodeType="withEffect">
                                  <p:stCondLst>
                                    <p:cond delay="0"/>
                                  </p:stCondLst>
                                  <p:childTnLst>
                                    <p:set>
                                      <p:cBhvr>
                                        <p:cTn id="15" dur="1" fill="hold">
                                          <p:stCondLst>
                                            <p:cond delay="0"/>
                                          </p:stCondLst>
                                        </p:cTn>
                                        <p:tgtEl>
                                          <p:spTgt spid="7">
                                            <p:txEl>
                                              <p:pRg st="3" end="3"/>
                                            </p:txEl>
                                          </p:spTgt>
                                        </p:tgtEl>
                                        <p:attrNameLst>
                                          <p:attrName>style.visibility</p:attrName>
                                        </p:attrNameLst>
                                      </p:cBhvr>
                                      <p:to>
                                        <p:strVal val="visible"/>
                                      </p:to>
                                    </p:set>
                                    <p:anim to="" calcmode="lin" valueType="num">
                                      <p:cBhvr>
                                        <p:cTn id="16" dur="1" fill="hold"/>
                                        <p:tgtEl>
                                          <p:spTgt spid="7">
                                            <p:txEl>
                                              <p:pRg st="3" end="3"/>
                                            </p:txEl>
                                          </p:spTgt>
                                        </p:tgtEl>
                                        <p:attrNameLst>
                                          <p:attrName/>
                                        </p:attrNameLst>
                                      </p:cBhvr>
                                    </p:anim>
                                  </p:childTnLst>
                                </p:cTn>
                              </p:par>
                              <p:par>
                                <p:cTn id="17" presetID="24" presetClass="entr" presetSubtype="0" fill="hold" grpId="0" nodeType="withEffect">
                                  <p:stCondLst>
                                    <p:cond delay="0"/>
                                  </p:stCondLst>
                                  <p:childTnLst>
                                    <p:set>
                                      <p:cBhvr>
                                        <p:cTn id="18" dur="1" fill="hold">
                                          <p:stCondLst>
                                            <p:cond delay="0"/>
                                          </p:stCondLst>
                                        </p:cTn>
                                        <p:tgtEl>
                                          <p:spTgt spid="7">
                                            <p:txEl>
                                              <p:pRg st="4" end="4"/>
                                            </p:txEl>
                                          </p:spTgt>
                                        </p:tgtEl>
                                        <p:attrNameLst>
                                          <p:attrName>style.visibility</p:attrName>
                                        </p:attrNameLst>
                                      </p:cBhvr>
                                      <p:to>
                                        <p:strVal val="visible"/>
                                      </p:to>
                                    </p:set>
                                    <p:anim to="" calcmode="lin" valueType="num">
                                      <p:cBhvr>
                                        <p:cTn id="19" dur="1" fill="hold"/>
                                        <p:tgtEl>
                                          <p:spTgt spid="7">
                                            <p:txEl>
                                              <p:pRg st="4" end="4"/>
                                            </p:txEl>
                                          </p:spTgt>
                                        </p:tgtEl>
                                        <p:attrNameLst>
                                          <p:attrName/>
                                        </p:attrNameLst>
                                      </p:cBhvr>
                                    </p:anim>
                                  </p:childTnLst>
                                </p:cTn>
                              </p:par>
                              <p:par>
                                <p:cTn id="20" presetID="24" presetClass="entr" presetSubtype="0" fill="hold" grpId="0" nodeType="withEffect">
                                  <p:stCondLst>
                                    <p:cond delay="0"/>
                                  </p:stCondLst>
                                  <p:childTnLst>
                                    <p:set>
                                      <p:cBhvr>
                                        <p:cTn id="21" dur="1" fill="hold">
                                          <p:stCondLst>
                                            <p:cond delay="0"/>
                                          </p:stCondLst>
                                        </p:cTn>
                                        <p:tgtEl>
                                          <p:spTgt spid="7">
                                            <p:txEl>
                                              <p:pRg st="5" end="5"/>
                                            </p:txEl>
                                          </p:spTgt>
                                        </p:tgtEl>
                                        <p:attrNameLst>
                                          <p:attrName>style.visibility</p:attrName>
                                        </p:attrNameLst>
                                      </p:cBhvr>
                                      <p:to>
                                        <p:strVal val="visible"/>
                                      </p:to>
                                    </p:set>
                                    <p:anim to="" calcmode="lin" valueType="num">
                                      <p:cBhvr>
                                        <p:cTn id="22" dur="1" fill="hold"/>
                                        <p:tgtEl>
                                          <p:spTgt spid="7">
                                            <p:txEl>
                                              <p:pRg st="5" end="5"/>
                                            </p:txEl>
                                          </p:spTgt>
                                        </p:tgtEl>
                                        <p:attrNameLst>
                                          <p:attrName/>
                                        </p:attrNameLst>
                                      </p:cBhvr>
                                    </p:anim>
                                  </p:childTnLst>
                                </p:cTn>
                              </p:par>
                              <p:par>
                                <p:cTn id="23" presetID="24" presetClass="entr" presetSubtype="0" fill="hold" grpId="0" nodeType="withEffect">
                                  <p:stCondLst>
                                    <p:cond delay="0"/>
                                  </p:stCondLst>
                                  <p:childTnLst>
                                    <p:set>
                                      <p:cBhvr>
                                        <p:cTn id="24" dur="1" fill="hold">
                                          <p:stCondLst>
                                            <p:cond delay="0"/>
                                          </p:stCondLst>
                                        </p:cTn>
                                        <p:tgtEl>
                                          <p:spTgt spid="7">
                                            <p:txEl>
                                              <p:pRg st="6" end="6"/>
                                            </p:txEl>
                                          </p:spTgt>
                                        </p:tgtEl>
                                        <p:attrNameLst>
                                          <p:attrName>style.visibility</p:attrName>
                                        </p:attrNameLst>
                                      </p:cBhvr>
                                      <p:to>
                                        <p:strVal val="visible"/>
                                      </p:to>
                                    </p:set>
                                    <p:anim to="" calcmode="lin" valueType="num">
                                      <p:cBhvr>
                                        <p:cTn id="25" dur="1" fill="hold"/>
                                        <p:tgtEl>
                                          <p:spTgt spid="7">
                                            <p:txEl>
                                              <p:pRg st="6" end="6"/>
                                            </p:txEl>
                                          </p:spTgt>
                                        </p:tgtEl>
                                        <p:attrNameLst>
                                          <p:attrName/>
                                        </p:attrNameLst>
                                      </p:cBhvr>
                                    </p:anim>
                                  </p:childTnLst>
                                </p:cTn>
                              </p:par>
                              <p:par>
                                <p:cTn id="26" presetID="24" presetClass="entr" presetSubtype="0" fill="hold" grpId="0" nodeType="withEffect">
                                  <p:stCondLst>
                                    <p:cond delay="0"/>
                                  </p:stCondLst>
                                  <p:childTnLst>
                                    <p:set>
                                      <p:cBhvr>
                                        <p:cTn id="27" dur="1" fill="hold">
                                          <p:stCondLst>
                                            <p:cond delay="0"/>
                                          </p:stCondLst>
                                        </p:cTn>
                                        <p:tgtEl>
                                          <p:spTgt spid="7">
                                            <p:txEl>
                                              <p:pRg st="7" end="7"/>
                                            </p:txEl>
                                          </p:spTgt>
                                        </p:tgtEl>
                                        <p:attrNameLst>
                                          <p:attrName>style.visibility</p:attrName>
                                        </p:attrNameLst>
                                      </p:cBhvr>
                                      <p:to>
                                        <p:strVal val="visible"/>
                                      </p:to>
                                    </p:set>
                                    <p:anim to="" calcmode="lin" valueType="num">
                                      <p:cBhvr>
                                        <p:cTn id="28" dur="1" fill="hold"/>
                                        <p:tgtEl>
                                          <p:spTgt spid="7">
                                            <p:txEl>
                                              <p:pRg st="7" end="7"/>
                                            </p:txEl>
                                          </p:spTgt>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allAtOnce"/>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cs typeface="Arial" pitchFamily="34" charset="0"/>
              </a:rPr>
              <a:t>Body Protection</a:t>
            </a:r>
            <a:endParaRPr lang="en-US" dirty="0">
              <a:cs typeface="Arial" pitchFamily="34" charset="0"/>
            </a:endParaRPr>
          </a:p>
        </p:txBody>
      </p:sp>
      <p:pic>
        <p:nvPicPr>
          <p:cNvPr id="1030" name="Picture 6" descr="http://www.elcosh.org/record/images/934.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7200" y="1620328"/>
            <a:ext cx="2816405" cy="2113472"/>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384448" y="3742788"/>
            <a:ext cx="1446230" cy="215444"/>
          </a:xfrm>
          <a:prstGeom prst="rect">
            <a:avLst/>
          </a:prstGeom>
          <a:noFill/>
        </p:spPr>
        <p:txBody>
          <a:bodyPr wrap="none" rtlCol="0">
            <a:spAutoFit/>
          </a:bodyPr>
          <a:lstStyle/>
          <a:p>
            <a:r>
              <a:rPr lang="en-US" sz="800" dirty="0"/>
              <a:t>Mount </a:t>
            </a:r>
            <a:r>
              <a:rPr lang="en-US" sz="800" dirty="0" smtClean="0"/>
              <a:t>Sinai/CHEP/elcosh.org</a:t>
            </a:r>
            <a:r>
              <a:rPr lang="en-US" sz="800" dirty="0"/>
              <a:t> </a:t>
            </a:r>
          </a:p>
        </p:txBody>
      </p:sp>
      <p:pic>
        <p:nvPicPr>
          <p:cNvPr id="1032" name="Picture 8" descr="http://www.elcosh.org/record/images/1192-72.jpg"/>
          <p:cNvPicPr>
            <a:picLocks noChangeAspect="1" noChangeArrowheads="1"/>
          </p:cNvPicPr>
          <p:nvPr/>
        </p:nvPicPr>
        <p:blipFill rotWithShape="1">
          <a:blip r:embed="rId4">
            <a:extLst>
              <a:ext uri="{28A0092B-C50C-407E-A947-70E740481C1C}">
                <a14:useLocalDpi xmlns:a14="http://schemas.microsoft.com/office/drawing/2010/main" val="0"/>
              </a:ext>
            </a:extLst>
          </a:blip>
          <a:srcRect l="40022" t="1522" r="300" b="27918"/>
          <a:stretch/>
        </p:blipFill>
        <p:spPr bwMode="auto">
          <a:xfrm>
            <a:off x="6041221" y="1600200"/>
            <a:ext cx="2645579" cy="2098532"/>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18" name="TextBox 17"/>
          <p:cNvSpPr txBox="1"/>
          <p:nvPr/>
        </p:nvSpPr>
        <p:spPr>
          <a:xfrm>
            <a:off x="7364010" y="3698732"/>
            <a:ext cx="1446230" cy="215444"/>
          </a:xfrm>
          <a:prstGeom prst="rect">
            <a:avLst/>
          </a:prstGeom>
          <a:noFill/>
        </p:spPr>
        <p:txBody>
          <a:bodyPr wrap="none" rtlCol="0">
            <a:spAutoFit/>
          </a:bodyPr>
          <a:lstStyle/>
          <a:p>
            <a:pPr algn="r"/>
            <a:r>
              <a:rPr lang="en-US" sz="800" dirty="0"/>
              <a:t>Mount </a:t>
            </a:r>
            <a:r>
              <a:rPr lang="en-US" sz="800" dirty="0" smtClean="0"/>
              <a:t>Sinai/CHEP/elcosh.org</a:t>
            </a:r>
            <a:r>
              <a:rPr lang="en-US" sz="800" dirty="0"/>
              <a:t> </a:t>
            </a:r>
          </a:p>
        </p:txBody>
      </p:sp>
      <p:pic>
        <p:nvPicPr>
          <p:cNvPr id="1034" name="Picture 10" descr="http://www.elcosh.org/record/images/280-72.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176933" y="3958232"/>
            <a:ext cx="2840821" cy="1902211"/>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20" name="Rectangle 19"/>
          <p:cNvSpPr/>
          <p:nvPr/>
        </p:nvSpPr>
        <p:spPr>
          <a:xfrm>
            <a:off x="4098121" y="5860443"/>
            <a:ext cx="1943100" cy="215444"/>
          </a:xfrm>
          <a:prstGeom prst="rect">
            <a:avLst/>
          </a:prstGeom>
        </p:spPr>
        <p:txBody>
          <a:bodyPr wrap="square">
            <a:spAutoFit/>
          </a:bodyPr>
          <a:lstStyle/>
          <a:p>
            <a:pPr algn="r"/>
            <a:r>
              <a:rPr lang="en-US" sz="800" dirty="0" err="1" smtClean="0"/>
              <a:t>NIOSH</a:t>
            </a:r>
            <a:r>
              <a:rPr lang="en-US" sz="800" dirty="0" smtClean="0"/>
              <a:t>/John Rekus/elcosh.org</a:t>
            </a:r>
            <a:endParaRPr lang="en-US" sz="800" dirty="0"/>
          </a:p>
        </p:txBody>
      </p:sp>
    </p:spTree>
    <p:extLst>
      <p:ext uri="{BB962C8B-B14F-4D97-AF65-F5344CB8AC3E}">
        <p14:creationId xmlns:p14="http://schemas.microsoft.com/office/powerpoint/2010/main" val="128197574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Training</a:t>
            </a:r>
            <a:endParaRPr lang="en-US" dirty="0"/>
          </a:p>
        </p:txBody>
      </p:sp>
      <p:sp>
        <p:nvSpPr>
          <p:cNvPr id="6" name="Content Placeholder 5"/>
          <p:cNvSpPr>
            <a:spLocks noGrp="1"/>
          </p:cNvSpPr>
          <p:nvPr>
            <p:ph idx="1"/>
          </p:nvPr>
        </p:nvSpPr>
        <p:spPr>
          <a:xfrm>
            <a:off x="914400" y="1143000"/>
            <a:ext cx="7543800" cy="4983163"/>
          </a:xfrm>
        </p:spPr>
        <p:txBody>
          <a:bodyPr>
            <a:normAutofit/>
          </a:bodyPr>
          <a:lstStyle/>
          <a:p>
            <a:pPr marL="457200" indent="-457200"/>
            <a:r>
              <a:rPr lang="en-US" dirty="0" smtClean="0">
                <a:solidFill>
                  <a:srgbClr val="000000"/>
                </a:solidFill>
              </a:rPr>
              <a:t>Why </a:t>
            </a:r>
            <a:r>
              <a:rPr lang="en-US" dirty="0" err="1" smtClean="0">
                <a:solidFill>
                  <a:srgbClr val="000000"/>
                </a:solidFill>
              </a:rPr>
              <a:t>PPE</a:t>
            </a:r>
            <a:r>
              <a:rPr lang="en-US" dirty="0" smtClean="0">
                <a:solidFill>
                  <a:srgbClr val="000000"/>
                </a:solidFill>
              </a:rPr>
              <a:t> is necessary</a:t>
            </a:r>
          </a:p>
          <a:p>
            <a:pPr marL="457200" indent="-457200"/>
            <a:r>
              <a:rPr lang="en-US" dirty="0" smtClean="0">
                <a:solidFill>
                  <a:srgbClr val="000000"/>
                </a:solidFill>
              </a:rPr>
              <a:t>How </a:t>
            </a:r>
            <a:r>
              <a:rPr lang="en-US" dirty="0" err="1" smtClean="0">
                <a:solidFill>
                  <a:srgbClr val="000000"/>
                </a:solidFill>
              </a:rPr>
              <a:t>PPE</a:t>
            </a:r>
            <a:r>
              <a:rPr lang="en-US" dirty="0" smtClean="0">
                <a:solidFill>
                  <a:srgbClr val="000000"/>
                </a:solidFill>
              </a:rPr>
              <a:t> will protect the employee</a:t>
            </a:r>
            <a:endParaRPr lang="en-US" dirty="0">
              <a:solidFill>
                <a:srgbClr val="000000"/>
              </a:solidFill>
            </a:endParaRPr>
          </a:p>
          <a:p>
            <a:pPr marL="457200" indent="-457200"/>
            <a:r>
              <a:rPr lang="en-US" dirty="0">
                <a:solidFill>
                  <a:srgbClr val="000000"/>
                </a:solidFill>
              </a:rPr>
              <a:t>What </a:t>
            </a:r>
            <a:r>
              <a:rPr lang="en-US" dirty="0" err="1">
                <a:solidFill>
                  <a:srgbClr val="000000"/>
                </a:solidFill>
              </a:rPr>
              <a:t>PPE</a:t>
            </a:r>
            <a:r>
              <a:rPr lang="en-US" dirty="0">
                <a:solidFill>
                  <a:srgbClr val="000000"/>
                </a:solidFill>
              </a:rPr>
              <a:t> </a:t>
            </a:r>
            <a:r>
              <a:rPr lang="en-US" dirty="0" smtClean="0">
                <a:solidFill>
                  <a:srgbClr val="000000"/>
                </a:solidFill>
              </a:rPr>
              <a:t>can and cannot do</a:t>
            </a:r>
          </a:p>
          <a:p>
            <a:pPr marL="457200" indent="-457200"/>
            <a:r>
              <a:rPr lang="en-US" dirty="0" smtClean="0">
                <a:solidFill>
                  <a:srgbClr val="000000"/>
                </a:solidFill>
              </a:rPr>
              <a:t>When and how to wear </a:t>
            </a:r>
            <a:r>
              <a:rPr lang="en-US" dirty="0" err="1" smtClean="0">
                <a:solidFill>
                  <a:srgbClr val="000000"/>
                </a:solidFill>
              </a:rPr>
              <a:t>PPE</a:t>
            </a:r>
            <a:endParaRPr lang="en-US" dirty="0">
              <a:solidFill>
                <a:srgbClr val="000000"/>
              </a:solidFill>
            </a:endParaRPr>
          </a:p>
          <a:p>
            <a:pPr marL="457200" indent="-457200"/>
            <a:r>
              <a:rPr lang="en-US" dirty="0" smtClean="0">
                <a:solidFill>
                  <a:srgbClr val="000000"/>
                </a:solidFill>
              </a:rPr>
              <a:t>How to identify signs of wear and tear</a:t>
            </a:r>
          </a:p>
          <a:p>
            <a:pPr marL="457200" indent="-457200"/>
            <a:r>
              <a:rPr lang="en-US" dirty="0" smtClean="0">
                <a:solidFill>
                  <a:srgbClr val="000000"/>
                </a:solidFill>
              </a:rPr>
              <a:t>How to clean and disinfect PPE</a:t>
            </a:r>
          </a:p>
          <a:p>
            <a:pPr marL="457200" indent="-457200"/>
            <a:r>
              <a:rPr lang="en-US" dirty="0" smtClean="0">
                <a:solidFill>
                  <a:srgbClr val="000000"/>
                </a:solidFill>
              </a:rPr>
              <a:t>When PPE is worn out and how to properly dispose of PPE</a:t>
            </a:r>
            <a:endParaRPr lang="en-US" dirty="0">
              <a:solidFill>
                <a:srgbClr val="000000"/>
              </a:solidFill>
            </a:endParaRPr>
          </a:p>
          <a:p>
            <a:endParaRPr lang="en-US" dirty="0"/>
          </a:p>
        </p:txBody>
      </p:sp>
    </p:spTree>
    <p:extLst>
      <p:ext uri="{BB962C8B-B14F-4D97-AF65-F5344CB8AC3E}">
        <p14:creationId xmlns:p14="http://schemas.microsoft.com/office/powerpoint/2010/main" val="342732351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Autofit/>
          </a:bodyPr>
          <a:lstStyle/>
          <a:p>
            <a:r>
              <a:rPr lang="en-US" dirty="0" smtClean="0">
                <a:solidFill>
                  <a:srgbClr val="000000"/>
                </a:solidFill>
              </a:rPr>
              <a:t>Responsibilities</a:t>
            </a:r>
            <a:br>
              <a:rPr lang="en-US" dirty="0" smtClean="0">
                <a:solidFill>
                  <a:srgbClr val="000000"/>
                </a:solidFill>
              </a:rPr>
            </a:br>
            <a:endParaRPr lang="en-US" dirty="0"/>
          </a:p>
        </p:txBody>
      </p:sp>
      <p:sp>
        <p:nvSpPr>
          <p:cNvPr id="6" name="Rectangle 3"/>
          <p:cNvSpPr txBox="1">
            <a:spLocks noChangeArrowheads="1"/>
          </p:cNvSpPr>
          <p:nvPr/>
        </p:nvSpPr>
        <p:spPr>
          <a:xfrm>
            <a:off x="685800" y="1219200"/>
            <a:ext cx="7543800" cy="4724400"/>
          </a:xfrm>
          <a:prstGeom prst="rect">
            <a:avLst/>
          </a:prstGeom>
          <a:noFill/>
        </p:spPr>
        <p:txBody>
          <a:bodyPr lIns="92075" tIns="46038" rIns="92075" bIns="46038"/>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a:latin typeface="Tahoma" panose="020B0604030504040204" pitchFamily="34" charset="0"/>
                <a:ea typeface="Tahoma" panose="020B0604030504040204" pitchFamily="34" charset="0"/>
                <a:cs typeface="Tahoma" panose="020B0604030504040204" pitchFamily="34" charset="0"/>
              </a:rPr>
              <a:t>Employers must:</a:t>
            </a:r>
          </a:p>
          <a:p>
            <a:pPr lvl="1">
              <a:buFont typeface="Calibri" pitchFamily="34" charset="0"/>
              <a:buChar char="‒"/>
            </a:pPr>
            <a:r>
              <a:rPr lang="en-US" dirty="0" smtClean="0">
                <a:solidFill>
                  <a:srgbClr val="000000"/>
                </a:solidFill>
                <a:latin typeface="Tahoma" panose="020B0604030504040204" pitchFamily="34" charset="0"/>
                <a:ea typeface="Tahoma" panose="020B0604030504040204" pitchFamily="34" charset="0"/>
                <a:cs typeface="Tahoma" panose="020B0604030504040204" pitchFamily="34" charset="0"/>
              </a:rPr>
              <a:t>Assess hazards</a:t>
            </a:r>
          </a:p>
          <a:p>
            <a:pPr lvl="1">
              <a:buFont typeface="Calibri" pitchFamily="34" charset="0"/>
              <a:buChar char="‒"/>
            </a:pPr>
            <a:r>
              <a:rPr lang="en-US" dirty="0" smtClean="0">
                <a:solidFill>
                  <a:srgbClr val="000000"/>
                </a:solidFill>
                <a:latin typeface="Tahoma" panose="020B0604030504040204" pitchFamily="34" charset="0"/>
                <a:ea typeface="Tahoma" panose="020B0604030504040204" pitchFamily="34" charset="0"/>
                <a:cs typeface="Tahoma" panose="020B0604030504040204" pitchFamily="34" charset="0"/>
              </a:rPr>
              <a:t>Select appropriate PPE and determine when to use </a:t>
            </a:r>
          </a:p>
          <a:p>
            <a:pPr lvl="1">
              <a:buFont typeface="Calibri" pitchFamily="34" charset="0"/>
              <a:buChar char="‒"/>
            </a:pPr>
            <a:r>
              <a:rPr lang="en-US" dirty="0" smtClean="0">
                <a:solidFill>
                  <a:srgbClr val="000000"/>
                </a:solidFill>
                <a:latin typeface="Tahoma" panose="020B0604030504040204" pitchFamily="34" charset="0"/>
                <a:ea typeface="Tahoma" panose="020B0604030504040204" pitchFamily="34" charset="0"/>
                <a:cs typeface="Tahoma" panose="020B0604030504040204" pitchFamily="34" charset="0"/>
              </a:rPr>
              <a:t>Provide some PPE at no cost to employee</a:t>
            </a:r>
          </a:p>
          <a:p>
            <a:pPr lvl="1">
              <a:buFont typeface="Calibri" pitchFamily="34" charset="0"/>
              <a:buChar char="‒"/>
            </a:pPr>
            <a:r>
              <a:rPr lang="en-US" dirty="0" smtClean="0">
                <a:solidFill>
                  <a:srgbClr val="000000"/>
                </a:solidFill>
                <a:latin typeface="Tahoma" panose="020B0604030504040204" pitchFamily="34" charset="0"/>
                <a:ea typeface="Tahoma" panose="020B0604030504040204" pitchFamily="34" charset="0"/>
                <a:cs typeface="Tahoma" panose="020B0604030504040204" pitchFamily="34" charset="0"/>
              </a:rPr>
              <a:t>Make sure that employee-owned PPE is adequate, properly maintained and sanitary </a:t>
            </a:r>
          </a:p>
          <a:p>
            <a:pPr lvl="1">
              <a:buFont typeface="Calibri" pitchFamily="34" charset="0"/>
              <a:buChar char="‒"/>
            </a:pPr>
            <a:r>
              <a:rPr lang="en-US" dirty="0" smtClean="0">
                <a:solidFill>
                  <a:srgbClr val="000000"/>
                </a:solidFill>
                <a:latin typeface="Tahoma" panose="020B0604030504040204" pitchFamily="34" charset="0"/>
                <a:ea typeface="Tahoma" panose="020B0604030504040204" pitchFamily="34" charset="0"/>
                <a:cs typeface="Tahoma" panose="020B0604030504040204" pitchFamily="34" charset="0"/>
              </a:rPr>
              <a:t>Train employees and enforce use of PPE</a:t>
            </a:r>
            <a:endParaRPr lang="en-US" dirty="0" smtClean="0">
              <a:solidFill>
                <a:srgbClr val="000000"/>
              </a:solidFill>
              <a:latin typeface="+mj-lt"/>
            </a:endParaRPr>
          </a:p>
          <a:p>
            <a:pPr lvl="2">
              <a:buFont typeface="Calibri" pitchFamily="34" charset="0"/>
              <a:buChar char="‒"/>
            </a:pPr>
            <a:endParaRPr lang="en-US" sz="2000" dirty="0" smtClean="0">
              <a:solidFill>
                <a:srgbClr val="000000"/>
              </a:solidFill>
              <a:latin typeface="+mj-lt"/>
            </a:endParaRPr>
          </a:p>
        </p:txBody>
      </p:sp>
    </p:spTree>
    <p:extLst>
      <p:ext uri="{BB962C8B-B14F-4D97-AF65-F5344CB8AC3E}">
        <p14:creationId xmlns:p14="http://schemas.microsoft.com/office/powerpoint/2010/main" val="4447149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4" presetClass="entr" presetSubtype="0" fill="hold" grpId="0" nodeType="after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to="" calcmode="lin" valueType="num">
                                      <p:cBhvr>
                                        <p:cTn id="7" dur="1" fill="hold"/>
                                        <p:tgtEl>
                                          <p:spTgt spid="6">
                                            <p:txEl>
                                              <p:pRg st="0" end="0"/>
                                            </p:txEl>
                                          </p:spTgt>
                                        </p:tgtEl>
                                        <p:attrNameLst>
                                          <p:attrName/>
                                        </p:attrNameLst>
                                      </p:cBhvr>
                                    </p:anim>
                                  </p:childTnLst>
                                </p:cTn>
                              </p:par>
                              <p:par>
                                <p:cTn id="8" presetID="24" presetClass="entr" presetSubtype="0" fill="hold" grpId="0" nodeType="withEffect">
                                  <p:stCondLst>
                                    <p:cond delay="0"/>
                                  </p:stCondLst>
                                  <p:childTnLst>
                                    <p:set>
                                      <p:cBhvr>
                                        <p:cTn id="9" dur="1" fill="hold">
                                          <p:stCondLst>
                                            <p:cond delay="0"/>
                                          </p:stCondLst>
                                        </p:cTn>
                                        <p:tgtEl>
                                          <p:spTgt spid="6">
                                            <p:txEl>
                                              <p:pRg st="1" end="1"/>
                                            </p:txEl>
                                          </p:spTgt>
                                        </p:tgtEl>
                                        <p:attrNameLst>
                                          <p:attrName>style.visibility</p:attrName>
                                        </p:attrNameLst>
                                      </p:cBhvr>
                                      <p:to>
                                        <p:strVal val="visible"/>
                                      </p:to>
                                    </p:set>
                                    <p:anim to="" calcmode="lin" valueType="num">
                                      <p:cBhvr>
                                        <p:cTn id="10" dur="1" fill="hold"/>
                                        <p:tgtEl>
                                          <p:spTgt spid="6">
                                            <p:txEl>
                                              <p:pRg st="1" end="1"/>
                                            </p:txEl>
                                          </p:spTgt>
                                        </p:tgtEl>
                                        <p:attrNameLst>
                                          <p:attrName/>
                                        </p:attrNameLst>
                                      </p:cBhvr>
                                    </p:anim>
                                  </p:childTnLst>
                                </p:cTn>
                              </p:par>
                              <p:par>
                                <p:cTn id="11" presetID="24" presetClass="entr" presetSubtype="0" fill="hold" grpId="0" nodeType="withEffect">
                                  <p:stCondLst>
                                    <p:cond delay="0"/>
                                  </p:stCondLst>
                                  <p:childTnLst>
                                    <p:set>
                                      <p:cBhvr>
                                        <p:cTn id="12" dur="1" fill="hold">
                                          <p:stCondLst>
                                            <p:cond delay="0"/>
                                          </p:stCondLst>
                                        </p:cTn>
                                        <p:tgtEl>
                                          <p:spTgt spid="6">
                                            <p:txEl>
                                              <p:pRg st="2" end="2"/>
                                            </p:txEl>
                                          </p:spTgt>
                                        </p:tgtEl>
                                        <p:attrNameLst>
                                          <p:attrName>style.visibility</p:attrName>
                                        </p:attrNameLst>
                                      </p:cBhvr>
                                      <p:to>
                                        <p:strVal val="visible"/>
                                      </p:to>
                                    </p:set>
                                    <p:anim to="" calcmode="lin" valueType="num">
                                      <p:cBhvr>
                                        <p:cTn id="13" dur="1" fill="hold"/>
                                        <p:tgtEl>
                                          <p:spTgt spid="6">
                                            <p:txEl>
                                              <p:pRg st="2" end="2"/>
                                            </p:txEl>
                                          </p:spTgt>
                                        </p:tgtEl>
                                        <p:attrNameLst>
                                          <p:attrName/>
                                        </p:attrNameLst>
                                      </p:cBhvr>
                                    </p:anim>
                                  </p:childTnLst>
                                </p:cTn>
                              </p:par>
                              <p:par>
                                <p:cTn id="14" presetID="24" presetClass="entr" presetSubtype="0" fill="hold" grpId="0" nodeType="withEffect">
                                  <p:stCondLst>
                                    <p:cond delay="0"/>
                                  </p:stCondLst>
                                  <p:childTnLst>
                                    <p:set>
                                      <p:cBhvr>
                                        <p:cTn id="15" dur="1" fill="hold">
                                          <p:stCondLst>
                                            <p:cond delay="0"/>
                                          </p:stCondLst>
                                        </p:cTn>
                                        <p:tgtEl>
                                          <p:spTgt spid="6">
                                            <p:txEl>
                                              <p:pRg st="3" end="3"/>
                                            </p:txEl>
                                          </p:spTgt>
                                        </p:tgtEl>
                                        <p:attrNameLst>
                                          <p:attrName>style.visibility</p:attrName>
                                        </p:attrNameLst>
                                      </p:cBhvr>
                                      <p:to>
                                        <p:strVal val="visible"/>
                                      </p:to>
                                    </p:set>
                                    <p:anim to="" calcmode="lin" valueType="num">
                                      <p:cBhvr>
                                        <p:cTn id="16" dur="1" fill="hold"/>
                                        <p:tgtEl>
                                          <p:spTgt spid="6">
                                            <p:txEl>
                                              <p:pRg st="3" end="3"/>
                                            </p:txEl>
                                          </p:spTgt>
                                        </p:tgtEl>
                                        <p:attrNameLst>
                                          <p:attrName/>
                                        </p:attrNameLst>
                                      </p:cBhvr>
                                    </p:anim>
                                  </p:childTnLst>
                                </p:cTn>
                              </p:par>
                              <p:par>
                                <p:cTn id="17" presetID="24" presetClass="entr" presetSubtype="0" fill="hold" grpId="0" nodeType="withEffect">
                                  <p:stCondLst>
                                    <p:cond delay="0"/>
                                  </p:stCondLst>
                                  <p:childTnLst>
                                    <p:set>
                                      <p:cBhvr>
                                        <p:cTn id="18" dur="1" fill="hold">
                                          <p:stCondLst>
                                            <p:cond delay="0"/>
                                          </p:stCondLst>
                                        </p:cTn>
                                        <p:tgtEl>
                                          <p:spTgt spid="6">
                                            <p:txEl>
                                              <p:pRg st="4" end="4"/>
                                            </p:txEl>
                                          </p:spTgt>
                                        </p:tgtEl>
                                        <p:attrNameLst>
                                          <p:attrName>style.visibility</p:attrName>
                                        </p:attrNameLst>
                                      </p:cBhvr>
                                      <p:to>
                                        <p:strVal val="visible"/>
                                      </p:to>
                                    </p:set>
                                    <p:anim to="" calcmode="lin" valueType="num">
                                      <p:cBhvr>
                                        <p:cTn id="19" dur="1" fill="hold"/>
                                        <p:tgtEl>
                                          <p:spTgt spid="6">
                                            <p:txEl>
                                              <p:pRg st="4" end="4"/>
                                            </p:txEl>
                                          </p:spTgt>
                                        </p:tgtEl>
                                        <p:attrNameLst>
                                          <p:attrName/>
                                        </p:attrNameLst>
                                      </p:cBhvr>
                                    </p:anim>
                                  </p:childTnLst>
                                </p:cTn>
                              </p:par>
                              <p:par>
                                <p:cTn id="20" presetID="24" presetClass="entr" presetSubtype="0" fill="hold" grpId="0" nodeType="withEffect">
                                  <p:stCondLst>
                                    <p:cond delay="0"/>
                                  </p:stCondLst>
                                  <p:childTnLst>
                                    <p:set>
                                      <p:cBhvr>
                                        <p:cTn id="21" dur="1" fill="hold">
                                          <p:stCondLst>
                                            <p:cond delay="0"/>
                                          </p:stCondLst>
                                        </p:cTn>
                                        <p:tgtEl>
                                          <p:spTgt spid="6">
                                            <p:txEl>
                                              <p:pRg st="5" end="5"/>
                                            </p:txEl>
                                          </p:spTgt>
                                        </p:tgtEl>
                                        <p:attrNameLst>
                                          <p:attrName>style.visibility</p:attrName>
                                        </p:attrNameLst>
                                      </p:cBhvr>
                                      <p:to>
                                        <p:strVal val="visible"/>
                                      </p:to>
                                    </p:set>
                                    <p:anim to="" calcmode="lin" valueType="num">
                                      <p:cBhvr>
                                        <p:cTn id="22" dur="1" fill="hold"/>
                                        <p:tgtEl>
                                          <p:spTgt spid="6">
                                            <p:txEl>
                                              <p:pRg st="5" end="5"/>
                                            </p:txEl>
                                          </p:spTgt>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allAtOnce"/>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cs typeface="Arial" pitchFamily="34" charset="0"/>
              </a:rPr>
              <a:t>Responsibilities</a:t>
            </a:r>
            <a:endParaRPr lang="en-US" dirty="0"/>
          </a:p>
        </p:txBody>
      </p:sp>
      <p:sp>
        <p:nvSpPr>
          <p:cNvPr id="7" name="Rectangle 3"/>
          <p:cNvSpPr txBox="1">
            <a:spLocks noChangeArrowheads="1"/>
          </p:cNvSpPr>
          <p:nvPr/>
        </p:nvSpPr>
        <p:spPr>
          <a:xfrm>
            <a:off x="914400" y="1295400"/>
            <a:ext cx="7315200" cy="4191000"/>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solidFill>
                  <a:srgbClr val="000000"/>
                </a:solidFill>
                <a:latin typeface="Tahoma" panose="020B0604030504040204" pitchFamily="34" charset="0"/>
                <a:ea typeface="Tahoma" panose="020B0604030504040204" pitchFamily="34" charset="0"/>
                <a:cs typeface="Tahoma" panose="020B0604030504040204" pitchFamily="34" charset="0"/>
              </a:rPr>
              <a:t>Employees must: </a:t>
            </a:r>
          </a:p>
          <a:p>
            <a:pPr lvl="1"/>
            <a:r>
              <a:rPr lang="en-US" dirty="0" smtClean="0">
                <a:solidFill>
                  <a:srgbClr val="000000"/>
                </a:solidFill>
                <a:latin typeface="Tahoma" panose="020B0604030504040204" pitchFamily="34" charset="0"/>
                <a:ea typeface="Tahoma" panose="020B0604030504040204" pitchFamily="34" charset="0"/>
                <a:cs typeface="Tahoma" panose="020B0604030504040204" pitchFamily="34" charset="0"/>
              </a:rPr>
              <a:t>Actively participate in training</a:t>
            </a:r>
          </a:p>
          <a:p>
            <a:pPr lvl="1"/>
            <a:r>
              <a:rPr lang="en-US" dirty="0" smtClean="0">
                <a:solidFill>
                  <a:srgbClr val="000000"/>
                </a:solidFill>
                <a:latin typeface="Tahoma" panose="020B0604030504040204" pitchFamily="34" charset="0"/>
                <a:ea typeface="Tahoma" panose="020B0604030504040204" pitchFamily="34" charset="0"/>
                <a:cs typeface="Tahoma" panose="020B0604030504040204" pitchFamily="34" charset="0"/>
              </a:rPr>
              <a:t>Consistently use </a:t>
            </a:r>
            <a:r>
              <a:rPr lang="en-US" dirty="0" err="1" smtClean="0">
                <a:solidFill>
                  <a:srgbClr val="000000"/>
                </a:solidFill>
                <a:latin typeface="Tahoma" panose="020B0604030504040204" pitchFamily="34" charset="0"/>
                <a:ea typeface="Tahoma" panose="020B0604030504040204" pitchFamily="34" charset="0"/>
                <a:cs typeface="Tahoma" panose="020B0604030504040204" pitchFamily="34" charset="0"/>
              </a:rPr>
              <a:t>PPE</a:t>
            </a:r>
            <a:r>
              <a:rPr lang="en-US" dirty="0" smtClean="0">
                <a:solidFill>
                  <a:srgbClr val="000000"/>
                </a:solidFill>
                <a:latin typeface="Tahoma" panose="020B0604030504040204" pitchFamily="34" charset="0"/>
                <a:ea typeface="Tahoma" panose="020B0604030504040204" pitchFamily="34" charset="0"/>
                <a:cs typeface="Tahoma" panose="020B0604030504040204" pitchFamily="34" charset="0"/>
              </a:rPr>
              <a:t> as prescribed</a:t>
            </a:r>
          </a:p>
          <a:p>
            <a:pPr lvl="1"/>
            <a:r>
              <a:rPr lang="en-US" dirty="0" smtClean="0">
                <a:solidFill>
                  <a:srgbClr val="000000"/>
                </a:solidFill>
                <a:latin typeface="Tahoma" panose="020B0604030504040204" pitchFamily="34" charset="0"/>
                <a:ea typeface="Tahoma" panose="020B0604030504040204" pitchFamily="34" charset="0"/>
                <a:cs typeface="Tahoma" panose="020B0604030504040204" pitchFamily="34" charset="0"/>
              </a:rPr>
              <a:t>Properly maintain, inspect, clean, and store PPE</a:t>
            </a:r>
          </a:p>
          <a:p>
            <a:pPr lvl="1"/>
            <a:r>
              <a:rPr lang="en-US" dirty="0" smtClean="0">
                <a:solidFill>
                  <a:srgbClr val="000000"/>
                </a:solidFill>
                <a:latin typeface="Tahoma" panose="020B0604030504040204" pitchFamily="34" charset="0"/>
                <a:ea typeface="Tahoma" panose="020B0604030504040204" pitchFamily="34" charset="0"/>
                <a:cs typeface="Tahoma" panose="020B0604030504040204" pitchFamily="34" charset="0"/>
              </a:rPr>
              <a:t>Immediately replace damaged </a:t>
            </a:r>
            <a:r>
              <a:rPr lang="en-US" dirty="0" err="1" smtClean="0">
                <a:solidFill>
                  <a:srgbClr val="000000"/>
                </a:solidFill>
                <a:latin typeface="Tahoma" panose="020B0604030504040204" pitchFamily="34" charset="0"/>
                <a:ea typeface="Tahoma" panose="020B0604030504040204" pitchFamily="34" charset="0"/>
                <a:cs typeface="Tahoma" panose="020B0604030504040204" pitchFamily="34" charset="0"/>
              </a:rPr>
              <a:t>PPE</a:t>
            </a:r>
            <a:endParaRPr lang="en-US" dirty="0" smtClean="0">
              <a:solidFill>
                <a:srgbClr val="000000"/>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4805682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4" presetClass="entr" presetSubtype="0" fill="hold" grpId="0" nodeType="after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to="" calcmode="lin" valueType="num">
                                      <p:cBhvr>
                                        <p:cTn id="7" dur="1" fill="hold"/>
                                        <p:tgtEl>
                                          <p:spTgt spid="7">
                                            <p:txEl>
                                              <p:pRg st="0" end="0"/>
                                            </p:txEl>
                                          </p:spTgt>
                                        </p:tgtEl>
                                        <p:attrNameLst>
                                          <p:attrName/>
                                        </p:attrNameLst>
                                      </p:cBhvr>
                                    </p:anim>
                                  </p:childTnLst>
                                </p:cTn>
                              </p:par>
                              <p:par>
                                <p:cTn id="8" presetID="24" presetClass="entr" presetSubtype="0" fill="hold" grpId="0" nodeType="withEffect">
                                  <p:stCondLst>
                                    <p:cond delay="0"/>
                                  </p:stCondLst>
                                  <p:childTnLst>
                                    <p:set>
                                      <p:cBhvr>
                                        <p:cTn id="9" dur="1" fill="hold">
                                          <p:stCondLst>
                                            <p:cond delay="0"/>
                                          </p:stCondLst>
                                        </p:cTn>
                                        <p:tgtEl>
                                          <p:spTgt spid="7">
                                            <p:txEl>
                                              <p:pRg st="1" end="1"/>
                                            </p:txEl>
                                          </p:spTgt>
                                        </p:tgtEl>
                                        <p:attrNameLst>
                                          <p:attrName>style.visibility</p:attrName>
                                        </p:attrNameLst>
                                      </p:cBhvr>
                                      <p:to>
                                        <p:strVal val="visible"/>
                                      </p:to>
                                    </p:set>
                                    <p:anim to="" calcmode="lin" valueType="num">
                                      <p:cBhvr>
                                        <p:cTn id="10" dur="1" fill="hold"/>
                                        <p:tgtEl>
                                          <p:spTgt spid="7">
                                            <p:txEl>
                                              <p:pRg st="1" end="1"/>
                                            </p:txEl>
                                          </p:spTgt>
                                        </p:tgtEl>
                                        <p:attrNameLst>
                                          <p:attrName/>
                                        </p:attrNameLst>
                                      </p:cBhvr>
                                    </p:anim>
                                  </p:childTnLst>
                                </p:cTn>
                              </p:par>
                              <p:par>
                                <p:cTn id="11" presetID="24" presetClass="entr" presetSubtype="0" fill="hold" grpId="0" nodeType="withEffect">
                                  <p:stCondLst>
                                    <p:cond delay="0"/>
                                  </p:stCondLst>
                                  <p:childTnLst>
                                    <p:set>
                                      <p:cBhvr>
                                        <p:cTn id="12" dur="1" fill="hold">
                                          <p:stCondLst>
                                            <p:cond delay="0"/>
                                          </p:stCondLst>
                                        </p:cTn>
                                        <p:tgtEl>
                                          <p:spTgt spid="7">
                                            <p:txEl>
                                              <p:pRg st="2" end="2"/>
                                            </p:txEl>
                                          </p:spTgt>
                                        </p:tgtEl>
                                        <p:attrNameLst>
                                          <p:attrName>style.visibility</p:attrName>
                                        </p:attrNameLst>
                                      </p:cBhvr>
                                      <p:to>
                                        <p:strVal val="visible"/>
                                      </p:to>
                                    </p:set>
                                    <p:anim to="" calcmode="lin" valueType="num">
                                      <p:cBhvr>
                                        <p:cTn id="13" dur="1" fill="hold"/>
                                        <p:tgtEl>
                                          <p:spTgt spid="7">
                                            <p:txEl>
                                              <p:pRg st="2" end="2"/>
                                            </p:txEl>
                                          </p:spTgt>
                                        </p:tgtEl>
                                        <p:attrNameLst>
                                          <p:attrName/>
                                        </p:attrNameLst>
                                      </p:cBhvr>
                                    </p:anim>
                                  </p:childTnLst>
                                </p:cTn>
                              </p:par>
                              <p:par>
                                <p:cTn id="14" presetID="24" presetClass="entr" presetSubtype="0" fill="hold" grpId="0" nodeType="withEffect">
                                  <p:stCondLst>
                                    <p:cond delay="0"/>
                                  </p:stCondLst>
                                  <p:childTnLst>
                                    <p:set>
                                      <p:cBhvr>
                                        <p:cTn id="15" dur="1" fill="hold">
                                          <p:stCondLst>
                                            <p:cond delay="0"/>
                                          </p:stCondLst>
                                        </p:cTn>
                                        <p:tgtEl>
                                          <p:spTgt spid="7">
                                            <p:txEl>
                                              <p:pRg st="3" end="3"/>
                                            </p:txEl>
                                          </p:spTgt>
                                        </p:tgtEl>
                                        <p:attrNameLst>
                                          <p:attrName>style.visibility</p:attrName>
                                        </p:attrNameLst>
                                      </p:cBhvr>
                                      <p:to>
                                        <p:strVal val="visible"/>
                                      </p:to>
                                    </p:set>
                                    <p:anim to="" calcmode="lin" valueType="num">
                                      <p:cBhvr>
                                        <p:cTn id="16" dur="1" fill="hold"/>
                                        <p:tgtEl>
                                          <p:spTgt spid="7">
                                            <p:txEl>
                                              <p:pRg st="3" end="3"/>
                                            </p:txEl>
                                          </p:spTgt>
                                        </p:tgtEl>
                                        <p:attrNameLst>
                                          <p:attrName/>
                                        </p:attrNameLst>
                                      </p:cBhvr>
                                    </p:anim>
                                  </p:childTnLst>
                                </p:cTn>
                              </p:par>
                              <p:par>
                                <p:cTn id="17" presetID="24" presetClass="entr" presetSubtype="0" fill="hold" grpId="0" nodeType="withEffect">
                                  <p:stCondLst>
                                    <p:cond delay="0"/>
                                  </p:stCondLst>
                                  <p:childTnLst>
                                    <p:set>
                                      <p:cBhvr>
                                        <p:cTn id="18" dur="1" fill="hold">
                                          <p:stCondLst>
                                            <p:cond delay="0"/>
                                          </p:stCondLst>
                                        </p:cTn>
                                        <p:tgtEl>
                                          <p:spTgt spid="7">
                                            <p:txEl>
                                              <p:pRg st="4" end="4"/>
                                            </p:txEl>
                                          </p:spTgt>
                                        </p:tgtEl>
                                        <p:attrNameLst>
                                          <p:attrName>style.visibility</p:attrName>
                                        </p:attrNameLst>
                                      </p:cBhvr>
                                      <p:to>
                                        <p:strVal val="visible"/>
                                      </p:to>
                                    </p:set>
                                    <p:anim to="" calcmode="lin" valueType="num">
                                      <p:cBhvr>
                                        <p:cTn id="19" dur="1" fill="hold"/>
                                        <p:tgtEl>
                                          <p:spTgt spid="7">
                                            <p:txEl>
                                              <p:pRg st="4" end="4"/>
                                            </p:txEl>
                                          </p:spTgt>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allAtOnce"/>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Hazard Recognition</a:t>
            </a:r>
            <a:endParaRPr lang="en-US" dirty="0"/>
          </a:p>
        </p:txBody>
      </p:sp>
      <p:sp>
        <p:nvSpPr>
          <p:cNvPr id="3" name="Content Placeholder 2"/>
          <p:cNvSpPr>
            <a:spLocks noGrp="1"/>
          </p:cNvSpPr>
          <p:nvPr>
            <p:ph idx="1"/>
          </p:nvPr>
        </p:nvSpPr>
        <p:spPr>
          <a:xfrm>
            <a:off x="914400" y="1304544"/>
            <a:ext cx="7315200" cy="914399"/>
          </a:xfrm>
        </p:spPr>
        <p:txBody>
          <a:bodyPr/>
          <a:lstStyle/>
          <a:p>
            <a:r>
              <a:rPr lang="en-US" dirty="0" smtClean="0"/>
              <a:t>Identify hazards and PPE needed</a:t>
            </a:r>
            <a:endParaRPr lang="en-US" dirty="0"/>
          </a:p>
        </p:txBody>
      </p:sp>
      <p:pic>
        <p:nvPicPr>
          <p:cNvPr id="2052"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88925" y="2133600"/>
            <a:ext cx="5366150" cy="35814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Rectangle 6"/>
          <p:cNvSpPr/>
          <p:nvPr/>
        </p:nvSpPr>
        <p:spPr>
          <a:xfrm>
            <a:off x="4572000" y="5721096"/>
            <a:ext cx="3530600" cy="215444"/>
          </a:xfrm>
          <a:prstGeom prst="rect">
            <a:avLst/>
          </a:prstGeom>
        </p:spPr>
        <p:txBody>
          <a:bodyPr wrap="square">
            <a:spAutoFit/>
          </a:bodyPr>
          <a:lstStyle/>
          <a:p>
            <a:r>
              <a:rPr lang="en-US" sz="800" dirty="0" smtClean="0"/>
              <a:t>Southwest OSHA Training Institute Education Center/elcosh.org </a:t>
            </a:r>
            <a:endParaRPr lang="en-US" sz="800" dirty="0"/>
          </a:p>
        </p:txBody>
      </p:sp>
    </p:spTree>
    <p:extLst>
      <p:ext uri="{BB962C8B-B14F-4D97-AF65-F5344CB8AC3E}">
        <p14:creationId xmlns:p14="http://schemas.microsoft.com/office/powerpoint/2010/main" val="222670564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Hazard Recognition</a:t>
            </a:r>
            <a:endParaRPr lang="en-US" dirty="0"/>
          </a:p>
        </p:txBody>
      </p:sp>
      <p:sp>
        <p:nvSpPr>
          <p:cNvPr id="3" name="Content Placeholder 2"/>
          <p:cNvSpPr>
            <a:spLocks noGrp="1"/>
          </p:cNvSpPr>
          <p:nvPr>
            <p:ph idx="1"/>
          </p:nvPr>
        </p:nvSpPr>
        <p:spPr>
          <a:xfrm>
            <a:off x="890016" y="1295400"/>
            <a:ext cx="7339584" cy="914399"/>
          </a:xfrm>
        </p:spPr>
        <p:txBody>
          <a:bodyPr/>
          <a:lstStyle/>
          <a:p>
            <a:r>
              <a:rPr lang="en-US" dirty="0" smtClean="0"/>
              <a:t>Identify hazards and PPE needed</a:t>
            </a:r>
            <a:endParaRPr lang="en-US" dirty="0"/>
          </a:p>
        </p:txBody>
      </p:sp>
      <p:pic>
        <p:nvPicPr>
          <p:cNvPr id="205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57400" y="2057400"/>
            <a:ext cx="5029200" cy="37719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Box 7"/>
          <p:cNvSpPr txBox="1"/>
          <p:nvPr/>
        </p:nvSpPr>
        <p:spPr>
          <a:xfrm>
            <a:off x="5791200" y="5829300"/>
            <a:ext cx="1446229" cy="215444"/>
          </a:xfrm>
          <a:prstGeom prst="rect">
            <a:avLst/>
          </a:prstGeom>
          <a:noFill/>
        </p:spPr>
        <p:txBody>
          <a:bodyPr wrap="none" rtlCol="0">
            <a:spAutoFit/>
          </a:bodyPr>
          <a:lstStyle/>
          <a:p>
            <a:pPr algn="r"/>
            <a:r>
              <a:rPr lang="en-US" sz="800" dirty="0"/>
              <a:t>Mount </a:t>
            </a:r>
            <a:r>
              <a:rPr lang="en-US" sz="800" dirty="0" smtClean="0"/>
              <a:t>Sinai/CHEP/elcosh.org</a:t>
            </a:r>
            <a:r>
              <a:rPr lang="en-US" sz="800" dirty="0"/>
              <a:t> </a:t>
            </a:r>
          </a:p>
        </p:txBody>
      </p:sp>
    </p:spTree>
    <p:extLst>
      <p:ext uri="{BB962C8B-B14F-4D97-AF65-F5344CB8AC3E}">
        <p14:creationId xmlns:p14="http://schemas.microsoft.com/office/powerpoint/2010/main" val="215280290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Hazard Recognition</a:t>
            </a:r>
            <a:endParaRPr lang="en-US" dirty="0"/>
          </a:p>
        </p:txBody>
      </p:sp>
      <p:sp>
        <p:nvSpPr>
          <p:cNvPr id="3" name="Content Placeholder 2"/>
          <p:cNvSpPr>
            <a:spLocks noGrp="1"/>
          </p:cNvSpPr>
          <p:nvPr>
            <p:ph idx="1"/>
          </p:nvPr>
        </p:nvSpPr>
        <p:spPr>
          <a:xfrm>
            <a:off x="914400" y="1143000"/>
            <a:ext cx="7315200" cy="1676400"/>
          </a:xfrm>
        </p:spPr>
        <p:txBody>
          <a:bodyPr>
            <a:normAutofit/>
          </a:bodyPr>
          <a:lstStyle/>
          <a:p>
            <a:r>
              <a:rPr lang="en-US" dirty="0" smtClean="0"/>
              <a:t>Identify hazards and PPE needed</a:t>
            </a:r>
            <a:endParaRPr lang="en-US" dirty="0"/>
          </a:p>
        </p:txBody>
      </p:sp>
      <p:pic>
        <p:nvPicPr>
          <p:cNvPr id="12" name="Picture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58257" y="1981199"/>
            <a:ext cx="5027485" cy="3894531"/>
          </a:xfrm>
          <a:prstGeom prst="rect">
            <a:avLst/>
          </a:prstGeom>
          <a:ln>
            <a:solidFill>
              <a:schemeClr val="tx1"/>
            </a:solidFill>
          </a:ln>
        </p:spPr>
      </p:pic>
      <p:sp>
        <p:nvSpPr>
          <p:cNvPr id="16" name="TextBox 15"/>
          <p:cNvSpPr txBox="1"/>
          <p:nvPr/>
        </p:nvSpPr>
        <p:spPr>
          <a:xfrm>
            <a:off x="5840308" y="5875730"/>
            <a:ext cx="1282010" cy="215444"/>
          </a:xfrm>
          <a:prstGeom prst="rect">
            <a:avLst/>
          </a:prstGeom>
          <a:noFill/>
        </p:spPr>
        <p:txBody>
          <a:bodyPr wrap="square" rtlCol="0">
            <a:spAutoFit/>
          </a:bodyPr>
          <a:lstStyle/>
          <a:p>
            <a:pPr algn="r"/>
            <a:r>
              <a:rPr lang="en-US" sz="800" dirty="0" smtClean="0"/>
              <a:t>Source: OSHA</a:t>
            </a:r>
            <a:endParaRPr lang="en-US" sz="800" dirty="0"/>
          </a:p>
        </p:txBody>
      </p:sp>
    </p:spTree>
    <p:extLst>
      <p:ext uri="{BB962C8B-B14F-4D97-AF65-F5344CB8AC3E}">
        <p14:creationId xmlns:p14="http://schemas.microsoft.com/office/powerpoint/2010/main" val="167462405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Hazard Recognition</a:t>
            </a:r>
            <a:endParaRPr lang="en-US" dirty="0"/>
          </a:p>
        </p:txBody>
      </p:sp>
      <p:sp>
        <p:nvSpPr>
          <p:cNvPr id="3" name="Content Placeholder 2"/>
          <p:cNvSpPr>
            <a:spLocks noGrp="1"/>
          </p:cNvSpPr>
          <p:nvPr>
            <p:ph idx="1"/>
          </p:nvPr>
        </p:nvSpPr>
        <p:spPr>
          <a:xfrm>
            <a:off x="914400" y="1143000"/>
            <a:ext cx="3962400" cy="1676400"/>
          </a:xfrm>
        </p:spPr>
        <p:txBody>
          <a:bodyPr>
            <a:normAutofit/>
          </a:bodyPr>
          <a:lstStyle/>
          <a:p>
            <a:r>
              <a:rPr lang="en-US" dirty="0" smtClean="0"/>
              <a:t>Identify hazards and PPE needed</a:t>
            </a:r>
            <a:endParaRPr lang="en-US" dirty="0"/>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80686" y="1142999"/>
            <a:ext cx="3391790" cy="4732731"/>
          </a:xfrm>
          <a:prstGeom prst="rect">
            <a:avLst/>
          </a:prstGeom>
          <a:ln>
            <a:solidFill>
              <a:schemeClr val="tx1"/>
            </a:solidFill>
          </a:ln>
        </p:spPr>
      </p:pic>
      <p:sp>
        <p:nvSpPr>
          <p:cNvPr id="16" name="TextBox 15"/>
          <p:cNvSpPr txBox="1"/>
          <p:nvPr/>
        </p:nvSpPr>
        <p:spPr>
          <a:xfrm>
            <a:off x="7090466" y="5887108"/>
            <a:ext cx="1282010" cy="215444"/>
          </a:xfrm>
          <a:prstGeom prst="rect">
            <a:avLst/>
          </a:prstGeom>
          <a:noFill/>
        </p:spPr>
        <p:txBody>
          <a:bodyPr wrap="square" rtlCol="0">
            <a:spAutoFit/>
          </a:bodyPr>
          <a:lstStyle/>
          <a:p>
            <a:pPr algn="r"/>
            <a:r>
              <a:rPr lang="en-US" sz="800" dirty="0" smtClean="0"/>
              <a:t>Source : OSHA</a:t>
            </a:r>
            <a:endParaRPr lang="en-US" sz="800" dirty="0"/>
          </a:p>
        </p:txBody>
      </p:sp>
    </p:spTree>
    <p:extLst>
      <p:ext uri="{BB962C8B-B14F-4D97-AF65-F5344CB8AC3E}">
        <p14:creationId xmlns:p14="http://schemas.microsoft.com/office/powerpoint/2010/main" val="76733449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Always Remember</a:t>
            </a:r>
            <a:endParaRPr lang="en-US" dirty="0"/>
          </a:p>
        </p:txBody>
      </p:sp>
      <p:sp>
        <p:nvSpPr>
          <p:cNvPr id="8" name="Content Placeholder 7"/>
          <p:cNvSpPr>
            <a:spLocks noGrp="1"/>
          </p:cNvSpPr>
          <p:nvPr>
            <p:ph idx="1"/>
          </p:nvPr>
        </p:nvSpPr>
        <p:spPr>
          <a:xfrm>
            <a:off x="457200" y="1143001"/>
            <a:ext cx="8229600" cy="3733800"/>
          </a:xfrm>
        </p:spPr>
        <p:txBody>
          <a:bodyPr>
            <a:normAutofit/>
          </a:bodyPr>
          <a:lstStyle/>
          <a:p>
            <a:pPr>
              <a:lnSpc>
                <a:spcPct val="90000"/>
              </a:lnSpc>
            </a:pPr>
            <a:r>
              <a:rPr lang="en-US" dirty="0" smtClean="0"/>
              <a:t>Employers must: </a:t>
            </a:r>
          </a:p>
          <a:p>
            <a:pPr lvl="1">
              <a:lnSpc>
                <a:spcPct val="90000"/>
              </a:lnSpc>
              <a:buFont typeface="Calibri" pitchFamily="34" charset="0"/>
              <a:buChar char="‒"/>
            </a:pPr>
            <a:r>
              <a:rPr lang="en-US" sz="3200" dirty="0" smtClean="0"/>
              <a:t>Assess the workplace for hazards</a:t>
            </a:r>
            <a:endParaRPr lang="en-US" sz="3200" dirty="0"/>
          </a:p>
          <a:p>
            <a:pPr lvl="1">
              <a:lnSpc>
                <a:spcPct val="90000"/>
              </a:lnSpc>
              <a:buFont typeface="Calibri" pitchFamily="34" charset="0"/>
              <a:buChar char="‒"/>
            </a:pPr>
            <a:r>
              <a:rPr lang="en-US" sz="3200" dirty="0"/>
              <a:t>Use engineering and work practice controls to eliminate or reduce </a:t>
            </a:r>
            <a:r>
              <a:rPr lang="en-US" sz="3200" dirty="0" smtClean="0"/>
              <a:t>hazards</a:t>
            </a:r>
            <a:endParaRPr lang="en-US" sz="3200" dirty="0"/>
          </a:p>
          <a:p>
            <a:pPr lvl="1">
              <a:lnSpc>
                <a:spcPct val="90000"/>
              </a:lnSpc>
              <a:buFont typeface="Calibri" pitchFamily="34" charset="0"/>
              <a:buChar char="‒"/>
            </a:pPr>
            <a:r>
              <a:rPr lang="en-US" sz="3200" dirty="0"/>
              <a:t>Select and provide appropriate </a:t>
            </a:r>
            <a:r>
              <a:rPr lang="en-US" sz="3200" dirty="0" err="1"/>
              <a:t>PPE</a:t>
            </a:r>
            <a:r>
              <a:rPr lang="en-US" sz="3200" dirty="0"/>
              <a:t> at no </a:t>
            </a:r>
            <a:r>
              <a:rPr lang="en-US" sz="3200" dirty="0" smtClean="0"/>
              <a:t>cost </a:t>
            </a:r>
            <a:r>
              <a:rPr lang="en-US" sz="3200" dirty="0"/>
              <a:t>to employees </a:t>
            </a:r>
            <a:r>
              <a:rPr lang="en-US" sz="3200" dirty="0" smtClean="0"/>
              <a:t>to protect them </a:t>
            </a:r>
          </a:p>
        </p:txBody>
      </p:sp>
    </p:spTree>
    <p:extLst>
      <p:ext uri="{BB962C8B-B14F-4D97-AF65-F5344CB8AC3E}">
        <p14:creationId xmlns:p14="http://schemas.microsoft.com/office/powerpoint/2010/main" val="110769201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Knowledge Check</a:t>
            </a:r>
            <a:endParaRPr lang="en-US" dirty="0"/>
          </a:p>
        </p:txBody>
      </p:sp>
      <p:sp>
        <p:nvSpPr>
          <p:cNvPr id="3" name="Content Placeholder 2"/>
          <p:cNvSpPr>
            <a:spLocks noGrp="1"/>
          </p:cNvSpPr>
          <p:nvPr>
            <p:ph idx="1"/>
          </p:nvPr>
        </p:nvSpPr>
        <p:spPr>
          <a:xfrm>
            <a:off x="914400" y="1447800"/>
            <a:ext cx="7772400" cy="3048000"/>
          </a:xfrm>
        </p:spPr>
        <p:txBody>
          <a:bodyPr>
            <a:normAutofit/>
          </a:bodyPr>
          <a:lstStyle/>
          <a:p>
            <a:pPr marL="514350" indent="-514350">
              <a:buAutoNum type="arabicPeriod"/>
            </a:pPr>
            <a:r>
              <a:rPr lang="en-US" dirty="0" smtClean="0"/>
              <a:t>Who is responsible for providing PPE?</a:t>
            </a:r>
          </a:p>
          <a:p>
            <a:pPr marL="914400" lvl="1" indent="-514350">
              <a:buFont typeface="+mj-lt"/>
              <a:buAutoNum type="alphaLcPeriod"/>
            </a:pPr>
            <a:r>
              <a:rPr lang="en-US" dirty="0" smtClean="0"/>
              <a:t>The employer</a:t>
            </a:r>
          </a:p>
          <a:p>
            <a:pPr marL="914400" lvl="1" indent="-514350">
              <a:buFont typeface="+mj-lt"/>
              <a:buAutoNum type="alphaLcPeriod"/>
            </a:pPr>
            <a:r>
              <a:rPr lang="en-US" dirty="0" smtClean="0"/>
              <a:t>The employee</a:t>
            </a:r>
          </a:p>
          <a:p>
            <a:pPr marL="914400" lvl="1" indent="-514350">
              <a:buFont typeface="+mj-lt"/>
              <a:buAutoNum type="alphaLcPeriod"/>
            </a:pPr>
            <a:r>
              <a:rPr lang="en-US" dirty="0" smtClean="0"/>
              <a:t>OSHA</a:t>
            </a:r>
          </a:p>
          <a:p>
            <a:pPr marL="914400" lvl="1" indent="-514350">
              <a:buFont typeface="+mj-lt"/>
              <a:buAutoNum type="alphaLcPeriod"/>
            </a:pPr>
            <a:r>
              <a:rPr lang="en-US" dirty="0" smtClean="0"/>
              <a:t>Workers’ Compensation</a:t>
            </a:r>
            <a:endParaRPr lang="en-US" dirty="0"/>
          </a:p>
        </p:txBody>
      </p:sp>
      <p:sp>
        <p:nvSpPr>
          <p:cNvPr id="7" name="Content Placeholder 2"/>
          <p:cNvSpPr txBox="1">
            <a:spLocks/>
          </p:cNvSpPr>
          <p:nvPr/>
        </p:nvSpPr>
        <p:spPr>
          <a:xfrm>
            <a:off x="457200" y="4627505"/>
            <a:ext cx="8229600" cy="1227428"/>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b="1" dirty="0" smtClean="0"/>
              <a:t>a. The employer</a:t>
            </a:r>
            <a:endParaRPr lang="en-US" b="1" dirty="0"/>
          </a:p>
        </p:txBody>
      </p:sp>
    </p:spTree>
    <p:extLst>
      <p:ext uri="{BB962C8B-B14F-4D97-AF65-F5344CB8AC3E}">
        <p14:creationId xmlns:p14="http://schemas.microsoft.com/office/powerpoint/2010/main" val="8891484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Knowledge Check</a:t>
            </a:r>
            <a:endParaRPr lang="en-US" dirty="0"/>
          </a:p>
        </p:txBody>
      </p:sp>
      <p:sp>
        <p:nvSpPr>
          <p:cNvPr id="3" name="Content Placeholder 2"/>
          <p:cNvSpPr>
            <a:spLocks noGrp="1"/>
          </p:cNvSpPr>
          <p:nvPr>
            <p:ph idx="1"/>
          </p:nvPr>
        </p:nvSpPr>
        <p:spPr>
          <a:xfrm>
            <a:off x="914400" y="1447800"/>
            <a:ext cx="7315200" cy="3048000"/>
          </a:xfrm>
        </p:spPr>
        <p:txBody>
          <a:bodyPr>
            <a:normAutofit/>
          </a:bodyPr>
          <a:lstStyle/>
          <a:p>
            <a:pPr marL="514350" lvl="0" indent="-514350">
              <a:buFont typeface="+mj-lt"/>
              <a:buAutoNum type="arabicPeriod" startAt="2"/>
            </a:pPr>
            <a:r>
              <a:rPr lang="en-US" dirty="0"/>
              <a:t>C</a:t>
            </a:r>
            <a:r>
              <a:rPr lang="en-US" dirty="0" smtClean="0"/>
              <a:t>ommon </a:t>
            </a:r>
            <a:r>
              <a:rPr lang="en-US" dirty="0"/>
              <a:t>causes of foot </a:t>
            </a:r>
            <a:r>
              <a:rPr lang="en-US" dirty="0" smtClean="0"/>
              <a:t>injuries include: crushing</a:t>
            </a:r>
            <a:r>
              <a:rPr lang="en-US" dirty="0"/>
              <a:t>, </a:t>
            </a:r>
            <a:r>
              <a:rPr lang="en-US" dirty="0" smtClean="0"/>
              <a:t>penetration</a:t>
            </a:r>
            <a:r>
              <a:rPr lang="en-US" dirty="0"/>
              <a:t>, </a:t>
            </a:r>
            <a:r>
              <a:rPr lang="en-US" dirty="0" smtClean="0"/>
              <a:t>molten metal</a:t>
            </a:r>
            <a:r>
              <a:rPr lang="en-US" dirty="0"/>
              <a:t>, </a:t>
            </a:r>
            <a:r>
              <a:rPr lang="en-US" dirty="0" smtClean="0"/>
              <a:t>chemicals</a:t>
            </a:r>
            <a:r>
              <a:rPr lang="en-US" dirty="0"/>
              <a:t>, </a:t>
            </a:r>
            <a:r>
              <a:rPr lang="en-US" dirty="0" smtClean="0"/>
              <a:t>slippery surfaces, </a:t>
            </a:r>
            <a:r>
              <a:rPr lang="en-US" dirty="0"/>
              <a:t>and </a:t>
            </a:r>
            <a:r>
              <a:rPr lang="en-US" dirty="0" smtClean="0"/>
              <a:t>sharp objects.</a:t>
            </a:r>
          </a:p>
          <a:p>
            <a:pPr marL="914400" lvl="1" indent="-514350">
              <a:buFont typeface="+mj-lt"/>
              <a:buAutoNum type="alphaLcPeriod"/>
            </a:pPr>
            <a:r>
              <a:rPr lang="en-US" sz="2400" dirty="0" smtClean="0"/>
              <a:t>True</a:t>
            </a:r>
          </a:p>
          <a:p>
            <a:pPr marL="914400" lvl="1" indent="-514350">
              <a:buFont typeface="+mj-lt"/>
              <a:buAutoNum type="alphaLcPeriod"/>
            </a:pPr>
            <a:r>
              <a:rPr lang="en-US" sz="2400" dirty="0" smtClean="0"/>
              <a:t>False</a:t>
            </a:r>
            <a:endParaRPr lang="en-US" sz="2400" dirty="0"/>
          </a:p>
        </p:txBody>
      </p:sp>
      <p:sp>
        <p:nvSpPr>
          <p:cNvPr id="7" name="Content Placeholder 2"/>
          <p:cNvSpPr txBox="1">
            <a:spLocks/>
          </p:cNvSpPr>
          <p:nvPr/>
        </p:nvSpPr>
        <p:spPr>
          <a:xfrm>
            <a:off x="457200" y="4945919"/>
            <a:ext cx="8229600" cy="909014"/>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1" indent="0" algn="ctr">
              <a:buNone/>
            </a:pPr>
            <a:r>
              <a:rPr lang="en-US" sz="2400" b="1" dirty="0" smtClean="0"/>
              <a:t>a. True</a:t>
            </a:r>
            <a:endParaRPr lang="en-US" sz="2400" b="1" dirty="0"/>
          </a:p>
        </p:txBody>
      </p:sp>
    </p:spTree>
    <p:extLst>
      <p:ext uri="{BB962C8B-B14F-4D97-AF65-F5344CB8AC3E}">
        <p14:creationId xmlns:p14="http://schemas.microsoft.com/office/powerpoint/2010/main" val="3767708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Knowledge Check</a:t>
            </a:r>
            <a:endParaRPr lang="en-US" dirty="0"/>
          </a:p>
        </p:txBody>
      </p:sp>
      <p:sp>
        <p:nvSpPr>
          <p:cNvPr id="3" name="Content Placeholder 2"/>
          <p:cNvSpPr>
            <a:spLocks noGrp="1"/>
          </p:cNvSpPr>
          <p:nvPr>
            <p:ph idx="1"/>
          </p:nvPr>
        </p:nvSpPr>
        <p:spPr>
          <a:xfrm>
            <a:off x="381000" y="1295400"/>
            <a:ext cx="8534400" cy="3581400"/>
          </a:xfrm>
        </p:spPr>
        <p:txBody>
          <a:bodyPr>
            <a:normAutofit fontScale="92500"/>
          </a:bodyPr>
          <a:lstStyle/>
          <a:p>
            <a:pPr marL="514350" indent="-514350">
              <a:buFont typeface="+mj-lt"/>
              <a:buAutoNum type="arabicPeriod" startAt="3"/>
            </a:pPr>
            <a:r>
              <a:rPr lang="en-US" dirty="0" smtClean="0"/>
              <a:t>Safety controls must meet the following order of priority:</a:t>
            </a:r>
          </a:p>
          <a:p>
            <a:pPr marL="914400" lvl="1" indent="-514350">
              <a:buFont typeface="+mj-lt"/>
              <a:buAutoNum type="alphaLcPeriod"/>
            </a:pPr>
            <a:r>
              <a:rPr lang="en-US" dirty="0" smtClean="0"/>
              <a:t>Substitution, PPE, </a:t>
            </a:r>
            <a:r>
              <a:rPr lang="en-US" dirty="0"/>
              <a:t>w</a:t>
            </a:r>
            <a:r>
              <a:rPr lang="en-US" dirty="0" smtClean="0"/>
              <a:t>orkaround, and administrative</a:t>
            </a:r>
          </a:p>
          <a:p>
            <a:pPr marL="914400" lvl="1" indent="-514350">
              <a:buFont typeface="+mj-lt"/>
              <a:buAutoNum type="alphaLcPeriod"/>
            </a:pPr>
            <a:r>
              <a:rPr lang="en-US" dirty="0" smtClean="0"/>
              <a:t>Workaround, stop work, PPE, and engineering</a:t>
            </a:r>
          </a:p>
          <a:p>
            <a:pPr marL="914400" lvl="1" indent="-514350">
              <a:buFont typeface="+mj-lt"/>
              <a:buAutoNum type="alphaLcPeriod"/>
            </a:pPr>
            <a:r>
              <a:rPr lang="en-US" dirty="0" smtClean="0"/>
              <a:t>Stop work, PPE, engineering, and substitution </a:t>
            </a:r>
          </a:p>
          <a:p>
            <a:pPr marL="914400" lvl="1" indent="-514350">
              <a:buFont typeface="+mj-lt"/>
              <a:buAutoNum type="alphaLcPeriod"/>
            </a:pPr>
            <a:r>
              <a:rPr lang="en-US" dirty="0" smtClean="0"/>
              <a:t>Substitution, engineering, administrative, and PPE</a:t>
            </a:r>
            <a:endParaRPr lang="en-US" dirty="0"/>
          </a:p>
        </p:txBody>
      </p:sp>
      <p:sp>
        <p:nvSpPr>
          <p:cNvPr id="7" name="Content Placeholder 2"/>
          <p:cNvSpPr txBox="1">
            <a:spLocks/>
          </p:cNvSpPr>
          <p:nvPr/>
        </p:nvSpPr>
        <p:spPr>
          <a:xfrm>
            <a:off x="1143000" y="4973694"/>
            <a:ext cx="6858000" cy="749533"/>
          </a:xfrm>
          <a:prstGeom prst="rect">
            <a:avLst/>
          </a:prstGeom>
        </p:spPr>
        <p:txBody>
          <a:bodyPr vert="horz" lIns="91440" tIns="45720" rIns="91440" bIns="45720" rtlCol="0">
            <a:normAutofit fontScale="775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b="1" dirty="0"/>
              <a:t>d</a:t>
            </a:r>
            <a:r>
              <a:rPr lang="en-US" b="1" dirty="0" smtClean="0"/>
              <a:t>. Substitution, engineering, administrative, and PPE</a:t>
            </a:r>
            <a:endParaRPr lang="en-US" b="1" dirty="0"/>
          </a:p>
        </p:txBody>
      </p:sp>
    </p:spTree>
    <p:extLst>
      <p:ext uri="{BB962C8B-B14F-4D97-AF65-F5344CB8AC3E}">
        <p14:creationId xmlns:p14="http://schemas.microsoft.com/office/powerpoint/2010/main" val="35695111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Knowledge Check</a:t>
            </a:r>
            <a:endParaRPr lang="en-US" dirty="0"/>
          </a:p>
        </p:txBody>
      </p:sp>
      <p:sp>
        <p:nvSpPr>
          <p:cNvPr id="3" name="Content Placeholder 2"/>
          <p:cNvSpPr>
            <a:spLocks noGrp="1"/>
          </p:cNvSpPr>
          <p:nvPr>
            <p:ph idx="1"/>
          </p:nvPr>
        </p:nvSpPr>
        <p:spPr>
          <a:xfrm>
            <a:off x="914400" y="1295400"/>
            <a:ext cx="7315200" cy="3657600"/>
          </a:xfrm>
        </p:spPr>
        <p:txBody>
          <a:bodyPr>
            <a:normAutofit/>
          </a:bodyPr>
          <a:lstStyle/>
          <a:p>
            <a:pPr marL="514350" indent="-514350">
              <a:buFont typeface="+mj-lt"/>
              <a:buAutoNum type="arabicPeriod" startAt="4"/>
            </a:pPr>
            <a:r>
              <a:rPr lang="en-US" dirty="0" smtClean="0"/>
              <a:t>Which type of hard hat would provide the most protection from electrical hazards?</a:t>
            </a:r>
          </a:p>
          <a:p>
            <a:pPr marL="914400" lvl="1" indent="-514350">
              <a:buFont typeface="+mj-lt"/>
              <a:buAutoNum type="alphaLcPeriod"/>
            </a:pPr>
            <a:r>
              <a:rPr lang="en-US" dirty="0" smtClean="0"/>
              <a:t>Class A</a:t>
            </a:r>
          </a:p>
          <a:p>
            <a:pPr marL="914400" lvl="1" indent="-514350">
              <a:buFont typeface="+mj-lt"/>
              <a:buAutoNum type="alphaLcPeriod"/>
            </a:pPr>
            <a:r>
              <a:rPr lang="en-US" dirty="0" smtClean="0"/>
              <a:t>Class C</a:t>
            </a:r>
          </a:p>
          <a:p>
            <a:pPr marL="914400" lvl="1" indent="-514350">
              <a:buFont typeface="+mj-lt"/>
              <a:buAutoNum type="alphaLcPeriod"/>
            </a:pPr>
            <a:r>
              <a:rPr lang="en-US" dirty="0" smtClean="0"/>
              <a:t>Class E</a:t>
            </a:r>
          </a:p>
          <a:p>
            <a:pPr marL="914400" lvl="1" indent="-514350">
              <a:buFont typeface="+mj-lt"/>
              <a:buAutoNum type="alphaLcPeriod"/>
            </a:pPr>
            <a:r>
              <a:rPr lang="en-US" dirty="0" smtClean="0"/>
              <a:t>Class G</a:t>
            </a:r>
            <a:endParaRPr lang="en-US" dirty="0"/>
          </a:p>
        </p:txBody>
      </p:sp>
      <p:sp>
        <p:nvSpPr>
          <p:cNvPr id="7" name="Content Placeholder 2"/>
          <p:cNvSpPr txBox="1">
            <a:spLocks/>
          </p:cNvSpPr>
          <p:nvPr/>
        </p:nvSpPr>
        <p:spPr>
          <a:xfrm>
            <a:off x="457200" y="5029199"/>
            <a:ext cx="8229600" cy="82573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b="1" dirty="0" smtClean="0"/>
              <a:t>c. Class E</a:t>
            </a:r>
            <a:endParaRPr lang="en-US" b="1" dirty="0"/>
          </a:p>
        </p:txBody>
      </p:sp>
    </p:spTree>
    <p:extLst>
      <p:ext uri="{BB962C8B-B14F-4D97-AF65-F5344CB8AC3E}">
        <p14:creationId xmlns:p14="http://schemas.microsoft.com/office/powerpoint/2010/main" val="41148774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Knowledge Check</a:t>
            </a:r>
            <a:endParaRPr lang="en-US" dirty="0"/>
          </a:p>
        </p:txBody>
      </p:sp>
      <p:sp>
        <p:nvSpPr>
          <p:cNvPr id="3" name="Content Placeholder 2"/>
          <p:cNvSpPr>
            <a:spLocks noGrp="1"/>
          </p:cNvSpPr>
          <p:nvPr>
            <p:ph idx="1"/>
          </p:nvPr>
        </p:nvSpPr>
        <p:spPr>
          <a:xfrm>
            <a:off x="914400" y="1447800"/>
            <a:ext cx="7772400" cy="3048000"/>
          </a:xfrm>
        </p:spPr>
        <p:txBody>
          <a:bodyPr>
            <a:normAutofit lnSpcReduction="10000"/>
          </a:bodyPr>
          <a:lstStyle/>
          <a:p>
            <a:pPr marL="514350" indent="-514350">
              <a:buFont typeface="+mj-lt"/>
              <a:buAutoNum type="arabicPeriod" startAt="5"/>
            </a:pPr>
            <a:r>
              <a:rPr lang="en-US" dirty="0" smtClean="0"/>
              <a:t>The need for hearing protection is triggered at which decibel level?</a:t>
            </a:r>
          </a:p>
          <a:p>
            <a:pPr marL="914400" lvl="1" indent="-514350">
              <a:buFont typeface="+mj-lt"/>
              <a:buAutoNum type="alphaLcPeriod"/>
            </a:pPr>
            <a:r>
              <a:rPr lang="en-US" dirty="0" smtClean="0"/>
              <a:t>When it exceeds 80 decibels</a:t>
            </a:r>
          </a:p>
          <a:p>
            <a:pPr marL="914400" lvl="1" indent="-514350">
              <a:buFont typeface="+mj-lt"/>
              <a:buAutoNum type="alphaLcPeriod"/>
            </a:pPr>
            <a:r>
              <a:rPr lang="en-US" dirty="0"/>
              <a:t>When it exceeds </a:t>
            </a:r>
            <a:r>
              <a:rPr lang="en-US" dirty="0" smtClean="0"/>
              <a:t>90 </a:t>
            </a:r>
            <a:r>
              <a:rPr lang="en-US" dirty="0"/>
              <a:t>decibels</a:t>
            </a:r>
          </a:p>
          <a:p>
            <a:pPr marL="914400" lvl="1" indent="-514350">
              <a:buFont typeface="+mj-lt"/>
              <a:buAutoNum type="alphaLcPeriod"/>
            </a:pPr>
            <a:r>
              <a:rPr lang="en-US" dirty="0"/>
              <a:t>When it exceeds </a:t>
            </a:r>
            <a:r>
              <a:rPr lang="en-US" dirty="0" smtClean="0"/>
              <a:t>100 decibels</a:t>
            </a:r>
          </a:p>
          <a:p>
            <a:pPr marL="914400" lvl="1" indent="-514350">
              <a:buFont typeface="+mj-lt"/>
              <a:buAutoNum type="alphaLcPeriod"/>
            </a:pPr>
            <a:r>
              <a:rPr lang="en-US" dirty="0"/>
              <a:t>When it exceeds </a:t>
            </a:r>
            <a:r>
              <a:rPr lang="en-US" dirty="0" smtClean="0"/>
              <a:t>110 </a:t>
            </a:r>
            <a:r>
              <a:rPr lang="en-US" dirty="0"/>
              <a:t>decibels</a:t>
            </a:r>
          </a:p>
        </p:txBody>
      </p:sp>
      <p:sp>
        <p:nvSpPr>
          <p:cNvPr id="7" name="Content Placeholder 2"/>
          <p:cNvSpPr txBox="1">
            <a:spLocks/>
          </p:cNvSpPr>
          <p:nvPr/>
        </p:nvSpPr>
        <p:spPr>
          <a:xfrm>
            <a:off x="457200" y="4627505"/>
            <a:ext cx="8229600" cy="1227428"/>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b="1" dirty="0"/>
              <a:t>b</a:t>
            </a:r>
            <a:r>
              <a:rPr lang="en-US" b="1" dirty="0" smtClean="0"/>
              <a:t>. When it exceeds 90 decibels</a:t>
            </a:r>
            <a:endParaRPr lang="en-US" b="1" dirty="0"/>
          </a:p>
        </p:txBody>
      </p:sp>
    </p:spTree>
    <p:extLst>
      <p:ext uri="{BB962C8B-B14F-4D97-AF65-F5344CB8AC3E}">
        <p14:creationId xmlns:p14="http://schemas.microsoft.com/office/powerpoint/2010/main" val="12310943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Knowledge Check</a:t>
            </a:r>
            <a:endParaRPr lang="en-US" dirty="0"/>
          </a:p>
        </p:txBody>
      </p:sp>
      <p:sp>
        <p:nvSpPr>
          <p:cNvPr id="3" name="Content Placeholder 2"/>
          <p:cNvSpPr>
            <a:spLocks noGrp="1"/>
          </p:cNvSpPr>
          <p:nvPr>
            <p:ph idx="1"/>
          </p:nvPr>
        </p:nvSpPr>
        <p:spPr>
          <a:xfrm>
            <a:off x="914400" y="1447800"/>
            <a:ext cx="7772400" cy="3200400"/>
          </a:xfrm>
        </p:spPr>
        <p:txBody>
          <a:bodyPr>
            <a:normAutofit/>
          </a:bodyPr>
          <a:lstStyle/>
          <a:p>
            <a:pPr marL="514350" indent="-514350">
              <a:buFont typeface="+mj-lt"/>
              <a:buAutoNum type="arabicPeriod" startAt="6"/>
            </a:pPr>
            <a:r>
              <a:rPr lang="en-US" dirty="0" smtClean="0"/>
              <a:t>Who is responsible for providing specialized work footwear?</a:t>
            </a:r>
          </a:p>
          <a:p>
            <a:pPr marL="914400" lvl="1" indent="-514350">
              <a:buFont typeface="+mj-lt"/>
              <a:buAutoNum type="alphaLcPeriod"/>
            </a:pPr>
            <a:r>
              <a:rPr lang="en-US" dirty="0" smtClean="0"/>
              <a:t>The employer</a:t>
            </a:r>
          </a:p>
          <a:p>
            <a:pPr marL="914400" lvl="1" indent="-514350">
              <a:buFont typeface="+mj-lt"/>
              <a:buAutoNum type="alphaLcPeriod"/>
            </a:pPr>
            <a:r>
              <a:rPr lang="en-US" dirty="0" smtClean="0"/>
              <a:t>The employee</a:t>
            </a:r>
          </a:p>
          <a:p>
            <a:pPr marL="914400" lvl="1" indent="-514350">
              <a:buFont typeface="+mj-lt"/>
              <a:buAutoNum type="alphaLcPeriod"/>
            </a:pPr>
            <a:r>
              <a:rPr lang="en-US" dirty="0" smtClean="0"/>
              <a:t>OSHA</a:t>
            </a:r>
          </a:p>
          <a:p>
            <a:pPr marL="914400" lvl="1" indent="-514350">
              <a:buFont typeface="+mj-lt"/>
              <a:buAutoNum type="alphaLcPeriod"/>
            </a:pPr>
            <a:r>
              <a:rPr lang="en-US" dirty="0" smtClean="0"/>
              <a:t>Insurance companies</a:t>
            </a:r>
            <a:endParaRPr lang="en-US" dirty="0"/>
          </a:p>
        </p:txBody>
      </p:sp>
      <p:sp>
        <p:nvSpPr>
          <p:cNvPr id="7" name="Content Placeholder 2"/>
          <p:cNvSpPr txBox="1">
            <a:spLocks/>
          </p:cNvSpPr>
          <p:nvPr/>
        </p:nvSpPr>
        <p:spPr>
          <a:xfrm>
            <a:off x="457200" y="4945919"/>
            <a:ext cx="8229600" cy="909014"/>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b="1" dirty="0" smtClean="0"/>
              <a:t>a. The employer</a:t>
            </a:r>
            <a:endParaRPr lang="en-US" b="1" dirty="0"/>
          </a:p>
        </p:txBody>
      </p:sp>
    </p:spTree>
    <p:extLst>
      <p:ext uri="{BB962C8B-B14F-4D97-AF65-F5344CB8AC3E}">
        <p14:creationId xmlns:p14="http://schemas.microsoft.com/office/powerpoint/2010/main" val="5903283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Knowledge Check</a:t>
            </a:r>
            <a:endParaRPr lang="en-US" dirty="0"/>
          </a:p>
        </p:txBody>
      </p:sp>
      <p:sp>
        <p:nvSpPr>
          <p:cNvPr id="3" name="Content Placeholder 2"/>
          <p:cNvSpPr>
            <a:spLocks noGrp="1"/>
          </p:cNvSpPr>
          <p:nvPr>
            <p:ph idx="1"/>
          </p:nvPr>
        </p:nvSpPr>
        <p:spPr>
          <a:xfrm>
            <a:off x="914400" y="1447800"/>
            <a:ext cx="7772400" cy="3505200"/>
          </a:xfrm>
        </p:spPr>
        <p:txBody>
          <a:bodyPr>
            <a:normAutofit/>
          </a:bodyPr>
          <a:lstStyle/>
          <a:p>
            <a:pPr marL="514350" indent="-514350">
              <a:buFont typeface="+mj-lt"/>
              <a:buAutoNum type="arabicPeriod" startAt="7"/>
            </a:pPr>
            <a:r>
              <a:rPr lang="en-US" dirty="0" smtClean="0"/>
              <a:t>Which of the following is considered approved eye protection?</a:t>
            </a:r>
          </a:p>
          <a:p>
            <a:pPr marL="914400" lvl="1" indent="-514350">
              <a:buFont typeface="+mj-lt"/>
              <a:buAutoNum type="alphaLcPeriod"/>
            </a:pPr>
            <a:r>
              <a:rPr lang="en-US" dirty="0" smtClean="0"/>
              <a:t>Sun glasses</a:t>
            </a:r>
          </a:p>
          <a:p>
            <a:pPr marL="914400" lvl="1" indent="-514350">
              <a:buFont typeface="+mj-lt"/>
              <a:buAutoNum type="alphaLcPeriod"/>
            </a:pPr>
            <a:r>
              <a:rPr lang="en-US" dirty="0" smtClean="0"/>
              <a:t>Prescription glasses</a:t>
            </a:r>
          </a:p>
          <a:p>
            <a:pPr marL="914400" lvl="1" indent="-514350">
              <a:buFont typeface="+mj-lt"/>
              <a:buAutoNum type="alphaLcPeriod"/>
            </a:pPr>
            <a:r>
              <a:rPr lang="en-US" dirty="0" smtClean="0"/>
              <a:t>Reading glasses</a:t>
            </a:r>
          </a:p>
          <a:p>
            <a:pPr marL="914400" lvl="1" indent="-514350">
              <a:buFont typeface="+mj-lt"/>
              <a:buAutoNum type="alphaLcPeriod"/>
            </a:pPr>
            <a:r>
              <a:rPr lang="en-US" dirty="0" smtClean="0"/>
              <a:t>Glasses meeting ANSI standard Z87 </a:t>
            </a:r>
            <a:endParaRPr lang="en-US" dirty="0"/>
          </a:p>
        </p:txBody>
      </p:sp>
      <p:sp>
        <p:nvSpPr>
          <p:cNvPr id="7" name="Content Placeholder 2"/>
          <p:cNvSpPr txBox="1">
            <a:spLocks/>
          </p:cNvSpPr>
          <p:nvPr/>
        </p:nvSpPr>
        <p:spPr>
          <a:xfrm>
            <a:off x="457200" y="5181599"/>
            <a:ext cx="8229600" cy="67333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1" indent="0" algn="ctr">
              <a:buNone/>
            </a:pPr>
            <a:r>
              <a:rPr lang="en-US" b="1" dirty="0"/>
              <a:t>d</a:t>
            </a:r>
            <a:r>
              <a:rPr lang="en-US" b="1" dirty="0" smtClean="0"/>
              <a:t>. </a:t>
            </a:r>
            <a:r>
              <a:rPr lang="en-US" b="1" dirty="0"/>
              <a:t>Glasses meeting ANSI standard Z87 </a:t>
            </a:r>
          </a:p>
          <a:p>
            <a:pPr marL="0" indent="0" algn="ctr">
              <a:buFont typeface="Arial" pitchFamily="34" charset="0"/>
              <a:buNone/>
            </a:pPr>
            <a:endParaRPr lang="en-US" b="1" dirty="0"/>
          </a:p>
        </p:txBody>
      </p:sp>
    </p:spTree>
    <p:extLst>
      <p:ext uri="{BB962C8B-B14F-4D97-AF65-F5344CB8AC3E}">
        <p14:creationId xmlns:p14="http://schemas.microsoft.com/office/powerpoint/2010/main" val="11074762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Knowledge Check</a:t>
            </a:r>
            <a:endParaRPr lang="en-US" dirty="0"/>
          </a:p>
        </p:txBody>
      </p:sp>
      <p:sp>
        <p:nvSpPr>
          <p:cNvPr id="3" name="Content Placeholder 2"/>
          <p:cNvSpPr>
            <a:spLocks noGrp="1"/>
          </p:cNvSpPr>
          <p:nvPr>
            <p:ph idx="1"/>
          </p:nvPr>
        </p:nvSpPr>
        <p:spPr>
          <a:xfrm>
            <a:off x="990600" y="1420896"/>
            <a:ext cx="7315200" cy="3346112"/>
          </a:xfrm>
        </p:spPr>
        <p:txBody>
          <a:bodyPr>
            <a:normAutofit/>
          </a:bodyPr>
          <a:lstStyle/>
          <a:p>
            <a:pPr marL="514350" indent="-514350">
              <a:buFont typeface="+mj-lt"/>
              <a:buAutoNum type="arabicPeriod" startAt="8"/>
            </a:pPr>
            <a:r>
              <a:rPr lang="en-US" dirty="0" smtClean="0"/>
              <a:t>Which of the following is not considered PPE?</a:t>
            </a:r>
          </a:p>
          <a:p>
            <a:pPr marL="914400" lvl="1" indent="-514350">
              <a:buFont typeface="+mj-lt"/>
              <a:buAutoNum type="alphaLcPeriod"/>
            </a:pPr>
            <a:r>
              <a:rPr lang="en-US" dirty="0" smtClean="0"/>
              <a:t>Rubber gloves</a:t>
            </a:r>
          </a:p>
          <a:p>
            <a:pPr marL="914400" lvl="1" indent="-514350">
              <a:buFont typeface="+mj-lt"/>
              <a:buAutoNum type="alphaLcPeriod"/>
            </a:pPr>
            <a:r>
              <a:rPr lang="en-US" dirty="0" smtClean="0"/>
              <a:t>Glasses meeting ANSI Z87</a:t>
            </a:r>
          </a:p>
          <a:p>
            <a:pPr marL="914400" lvl="1" indent="-514350">
              <a:buFont typeface="+mj-lt"/>
              <a:buAutoNum type="alphaLcPeriod"/>
            </a:pPr>
            <a:r>
              <a:rPr lang="en-US" dirty="0" smtClean="0"/>
              <a:t>Sports shoes </a:t>
            </a:r>
          </a:p>
          <a:p>
            <a:pPr marL="914400" lvl="1" indent="-514350">
              <a:buFont typeface="+mj-lt"/>
              <a:buAutoNum type="alphaLcPeriod"/>
            </a:pPr>
            <a:r>
              <a:rPr lang="en-US" dirty="0" smtClean="0"/>
              <a:t>Hearing muffs</a:t>
            </a:r>
            <a:endParaRPr lang="en-US" dirty="0"/>
          </a:p>
        </p:txBody>
      </p:sp>
      <p:sp>
        <p:nvSpPr>
          <p:cNvPr id="7" name="Content Placeholder 2"/>
          <p:cNvSpPr txBox="1">
            <a:spLocks/>
          </p:cNvSpPr>
          <p:nvPr/>
        </p:nvSpPr>
        <p:spPr>
          <a:xfrm>
            <a:off x="457200" y="5029199"/>
            <a:ext cx="8229600" cy="82573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b="1" dirty="0" smtClean="0"/>
              <a:t>c. Sports shoes</a:t>
            </a:r>
            <a:endParaRPr lang="en-US" b="1" dirty="0"/>
          </a:p>
        </p:txBody>
      </p:sp>
    </p:spTree>
    <p:extLst>
      <p:ext uri="{BB962C8B-B14F-4D97-AF65-F5344CB8AC3E}">
        <p14:creationId xmlns:p14="http://schemas.microsoft.com/office/powerpoint/2010/main" val="26247203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heme/theme1.xml><?xml version="1.0" encoding="utf-8"?>
<a:theme xmlns:a="http://schemas.openxmlformats.org/drawingml/2006/main" name="1_ppt53C6.tmp">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ppt1CD2.tmp</Template>
  <TotalTime>2534</TotalTime>
  <Words>3597</Words>
  <Application>Microsoft Office PowerPoint</Application>
  <PresentationFormat>On-screen Show (4:3)</PresentationFormat>
  <Paragraphs>554</Paragraphs>
  <Slides>45</Slides>
  <Notes>45</Notes>
  <HiddenSlides>0</HiddenSlides>
  <MMClips>0</MMClips>
  <ScaleCrop>false</ScaleCrop>
  <HeadingPairs>
    <vt:vector size="4" baseType="variant">
      <vt:variant>
        <vt:lpstr>Theme</vt:lpstr>
      </vt:variant>
      <vt:variant>
        <vt:i4>1</vt:i4>
      </vt:variant>
      <vt:variant>
        <vt:lpstr>Slide Titles</vt:lpstr>
      </vt:variant>
      <vt:variant>
        <vt:i4>45</vt:i4>
      </vt:variant>
    </vt:vector>
  </HeadingPairs>
  <TitlesOfParts>
    <vt:vector size="46" baseType="lpstr">
      <vt:lpstr>1_ppt53C6.tmp</vt:lpstr>
      <vt:lpstr>Personal Protective Equipment</vt:lpstr>
      <vt:lpstr>Personal Protective Equipment</vt:lpstr>
      <vt:lpstr>Personal Protective Equipment</vt:lpstr>
      <vt:lpstr>Protecting Employees</vt:lpstr>
      <vt:lpstr>Protecting Employees</vt:lpstr>
      <vt:lpstr>Engineering Controls</vt:lpstr>
      <vt:lpstr>Administrative Controls</vt:lpstr>
      <vt:lpstr>Administrative Controls</vt:lpstr>
      <vt:lpstr>Types of PPE</vt:lpstr>
      <vt:lpstr>Head Protection</vt:lpstr>
      <vt:lpstr>Classes of Hard Hats</vt:lpstr>
      <vt:lpstr>Classes of Hard Hats</vt:lpstr>
      <vt:lpstr>Classes of Hard Hats</vt:lpstr>
      <vt:lpstr>Eye and Face Protection</vt:lpstr>
      <vt:lpstr>Safety Glasses</vt:lpstr>
      <vt:lpstr>Safety Glasses</vt:lpstr>
      <vt:lpstr>Goggles</vt:lpstr>
      <vt:lpstr>Welding Shields</vt:lpstr>
      <vt:lpstr>Face Shields</vt:lpstr>
      <vt:lpstr>Warning: Employees Who Wear Corrective Lenses </vt:lpstr>
      <vt:lpstr>Respiratory Protection </vt:lpstr>
      <vt:lpstr>Hearing Protection </vt:lpstr>
      <vt:lpstr>Hearing Protection</vt:lpstr>
      <vt:lpstr>Hand and Arm Protection</vt:lpstr>
      <vt:lpstr> Types of Gloves</vt:lpstr>
      <vt:lpstr>Foot and Leg Protection</vt:lpstr>
      <vt:lpstr>Foot and Leg Protection</vt:lpstr>
      <vt:lpstr>Body Protection</vt:lpstr>
      <vt:lpstr>Body Protection</vt:lpstr>
      <vt:lpstr>Training</vt:lpstr>
      <vt:lpstr>Responsibilities </vt:lpstr>
      <vt:lpstr>Responsibilities</vt:lpstr>
      <vt:lpstr>Hazard Recognition</vt:lpstr>
      <vt:lpstr>Hazard Recognition</vt:lpstr>
      <vt:lpstr>Hazard Recognition</vt:lpstr>
      <vt:lpstr>Hazard Recognition</vt:lpstr>
      <vt:lpstr>Always Remember</vt:lpstr>
      <vt:lpstr>Knowledge Check</vt:lpstr>
      <vt:lpstr>Knowledge Check</vt:lpstr>
      <vt:lpstr>Knowledge Check</vt:lpstr>
      <vt:lpstr>Knowledge Check</vt:lpstr>
      <vt:lpstr>Knowledge Check</vt:lpstr>
      <vt:lpstr>Knowledge Check</vt:lpstr>
      <vt:lpstr>Knowledge Check</vt:lpstr>
      <vt:lpstr>Knowledge Check</vt:lpstr>
    </vt:vector>
  </TitlesOfParts>
  <Company>OTIEC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unknown</dc:creator>
  <cp:lastModifiedBy>Braam, Annette - OSHA</cp:lastModifiedBy>
  <cp:revision>146</cp:revision>
  <cp:lastPrinted>2015-06-11T20:28:02Z</cp:lastPrinted>
  <dcterms:created xsi:type="dcterms:W3CDTF">2009-02-10T20:09:14Z</dcterms:created>
  <dcterms:modified xsi:type="dcterms:W3CDTF">2015-06-29T15:31:50Z</dcterms:modified>
</cp:coreProperties>
</file>