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50"/>
  </p:notesMasterIdLst>
  <p:handoutMasterIdLst>
    <p:handoutMasterId r:id="rId51"/>
  </p:handoutMasterIdLst>
  <p:sldIdLst>
    <p:sldId id="256" r:id="rId2"/>
    <p:sldId id="257" r:id="rId3"/>
    <p:sldId id="261" r:id="rId4"/>
    <p:sldId id="259" r:id="rId5"/>
    <p:sldId id="260" r:id="rId6"/>
    <p:sldId id="267" r:id="rId7"/>
    <p:sldId id="269" r:id="rId8"/>
    <p:sldId id="270" r:id="rId9"/>
    <p:sldId id="272" r:id="rId10"/>
    <p:sldId id="262" r:id="rId11"/>
    <p:sldId id="273" r:id="rId12"/>
    <p:sldId id="277" r:id="rId13"/>
    <p:sldId id="279" r:id="rId14"/>
    <p:sldId id="274" r:id="rId15"/>
    <p:sldId id="275" r:id="rId16"/>
    <p:sldId id="280" r:id="rId17"/>
    <p:sldId id="281" r:id="rId18"/>
    <p:sldId id="282" r:id="rId19"/>
    <p:sldId id="283" r:id="rId20"/>
    <p:sldId id="284" r:id="rId21"/>
    <p:sldId id="285" r:id="rId22"/>
    <p:sldId id="287" r:id="rId23"/>
    <p:sldId id="263" r:id="rId24"/>
    <p:sldId id="290" r:id="rId25"/>
    <p:sldId id="291" r:id="rId26"/>
    <p:sldId id="295" r:id="rId27"/>
    <p:sldId id="296" r:id="rId28"/>
    <p:sldId id="264" r:id="rId29"/>
    <p:sldId id="320" r:id="rId30"/>
    <p:sldId id="298" r:id="rId31"/>
    <p:sldId id="299" r:id="rId32"/>
    <p:sldId id="300" r:id="rId33"/>
    <p:sldId id="301" r:id="rId34"/>
    <p:sldId id="265" r:id="rId35"/>
    <p:sldId id="302" r:id="rId36"/>
    <p:sldId id="304" r:id="rId37"/>
    <p:sldId id="306" r:id="rId38"/>
    <p:sldId id="266" r:id="rId39"/>
    <p:sldId id="308" r:id="rId40"/>
    <p:sldId id="307" r:id="rId41"/>
    <p:sldId id="311" r:id="rId42"/>
    <p:sldId id="312" r:id="rId43"/>
    <p:sldId id="314" r:id="rId44"/>
    <p:sldId id="315" r:id="rId45"/>
    <p:sldId id="316" r:id="rId46"/>
    <p:sldId id="317" r:id="rId47"/>
    <p:sldId id="313" r:id="rId48"/>
    <p:sldId id="318" r:id="rId49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  <a:srgbClr val="808080"/>
    <a:srgbClr val="969696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431" autoAdjust="0"/>
  </p:normalViewPr>
  <p:slideViewPr>
    <p:cSldViewPr>
      <p:cViewPr>
        <p:scale>
          <a:sx n="50" d="100"/>
          <a:sy n="50" d="100"/>
        </p:scale>
        <p:origin x="-2460" y="-9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80" d="100"/>
          <a:sy n="80" d="100"/>
        </p:scale>
        <p:origin x="-1092" y="-7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73152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30" tIns="48315" rIns="96630" bIns="48315" numCol="1" anchor="t" anchorCtr="0" compatLnSpc="1">
            <a:prstTxWarp prst="textNoShape">
              <a:avLst/>
            </a:prstTxWarp>
          </a:bodyPr>
          <a:lstStyle>
            <a:lvl1pPr algn="ctr" defTabSz="946033">
              <a:defRPr sz="1300" cap="small"/>
            </a:lvl1pPr>
          </a:lstStyle>
          <a:p>
            <a:pPr>
              <a:defRPr/>
            </a:pPr>
            <a:endParaRPr lang="en-US" cap="none"/>
          </a:p>
          <a:p>
            <a:pPr>
              <a:defRPr/>
            </a:pPr>
            <a:r>
              <a:rPr lang="en-US"/>
              <a:t>Introduction to OSHA Presentation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30" tIns="48315" rIns="96630" bIns="48315" numCol="1" anchor="b" anchorCtr="0" compatLnSpc="1">
            <a:prstTxWarp prst="textNoShape">
              <a:avLst/>
            </a:prstTxWarp>
          </a:bodyPr>
          <a:lstStyle>
            <a:lvl1pPr defTabSz="944563">
              <a:defRPr sz="1000"/>
            </a:lvl1pPr>
          </a:lstStyle>
          <a:p>
            <a:pPr>
              <a:defRPr/>
            </a:pPr>
            <a:r>
              <a:rPr lang="en-US" altLang="en-US"/>
              <a:t>04.2010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30" tIns="48315" rIns="96630" bIns="48315" numCol="1" anchor="b" anchorCtr="0" compatLnSpc="1">
            <a:prstTxWarp prst="textNoShape">
              <a:avLst/>
            </a:prstTxWarp>
          </a:bodyPr>
          <a:lstStyle>
            <a:lvl1pPr algn="r" defTabSz="946033">
              <a:defRPr sz="1000"/>
            </a:lvl1pPr>
          </a:lstStyle>
          <a:p>
            <a:pPr>
              <a:defRPr/>
            </a:pPr>
            <a:fld id="{B78FDAE9-68B5-4F04-8A4B-926A65A036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498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73152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30" tIns="48315" rIns="96630" bIns="48315" numCol="1" anchor="t" anchorCtr="0" compatLnSpc="1">
            <a:prstTxWarp prst="textNoShape">
              <a:avLst/>
            </a:prstTxWarp>
          </a:bodyPr>
          <a:lstStyle>
            <a:lvl1pPr algn="ctr" defTabSz="944563">
              <a:defRPr sz="1300"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  <a:p>
            <a:pPr>
              <a:defRPr/>
            </a:pPr>
            <a:r>
              <a:rPr lang="en-US" altLang="en-US"/>
              <a:t>INTRODUCTION TO OSHA Instructor Slides with Notes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8888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48" tIns="46674" rIns="93348" bIns="46674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31838" y="4559300"/>
            <a:ext cx="5851525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30" tIns="48315" rIns="96630" bIns="483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30" tIns="48315" rIns="96630" bIns="48315" numCol="1" anchor="b" anchorCtr="0" compatLnSpc="1">
            <a:prstTxWarp prst="textNoShape">
              <a:avLst/>
            </a:prstTxWarp>
          </a:bodyPr>
          <a:lstStyle>
            <a:lvl1pPr defTabSz="944563">
              <a:defRPr sz="1000">
                <a:cs typeface="Arial" charset="0"/>
              </a:defRPr>
            </a:lvl1pPr>
          </a:lstStyle>
          <a:p>
            <a:pPr>
              <a:defRPr/>
            </a:pPr>
            <a:r>
              <a:rPr lang="en-US" altLang="en-US"/>
              <a:t>04.2010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6630" tIns="48315" rIns="96630" bIns="48315" numCol="1" anchor="b" anchorCtr="0" compatLnSpc="1">
            <a:prstTxWarp prst="textNoShape">
              <a:avLst/>
            </a:prstTxWarp>
          </a:bodyPr>
          <a:lstStyle>
            <a:lvl1pPr algn="r" defTabSz="946033">
              <a:defRPr sz="1000">
                <a:latin typeface="Calibri" pitchFamily="34" charset="0"/>
              </a:defRPr>
            </a:lvl1pPr>
          </a:lstStyle>
          <a:p>
            <a:pPr>
              <a:defRPr/>
            </a:pPr>
            <a:fld id="{4B882C8C-50BE-44D1-954D-C05D058BAA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79252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Header Placeholder 1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1pPr>
            <a:lvl2pPr marL="742950" indent="-28575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4pPr>
            <a:lvl5pPr marL="2057400" indent="-230188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5pPr>
            <a:lvl6pPr marL="2514600" indent="-230188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6pPr>
            <a:lvl7pPr marL="2971800" indent="-230188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7pPr>
            <a:lvl8pPr marL="3429000" indent="-230188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8pPr>
            <a:lvl9pPr marL="3886200" indent="-230188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en-US" altLang="en-US" sz="1300" smtClean="0">
              <a:latin typeface="Arial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1300" smtClean="0">
                <a:latin typeface="Arial" charset="0"/>
              </a:rPr>
              <a:t>INTRODUCTION TO OSHA</a:t>
            </a:r>
          </a:p>
        </p:txBody>
      </p:sp>
      <p:sp>
        <p:nvSpPr>
          <p:cNvPr id="53251" name="Footer Placeholder 5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1pPr>
            <a:lvl2pPr marL="742950" indent="-28575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4pPr>
            <a:lvl5pPr marL="2057400" indent="-230188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5pPr>
            <a:lvl6pPr marL="2514600" indent="-230188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6pPr>
            <a:lvl7pPr marL="2971800" indent="-230188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7pPr>
            <a:lvl8pPr marL="3429000" indent="-230188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8pPr>
            <a:lvl9pPr marL="3886200" indent="-230188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000" smtClean="0">
                <a:latin typeface="Arial" charset="0"/>
              </a:rPr>
              <a:t>02.12.10</a:t>
            </a:r>
          </a:p>
        </p:txBody>
      </p:sp>
      <p:sp>
        <p:nvSpPr>
          <p:cNvPr id="53252" name="Slide Number Placeholder 6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1pPr>
            <a:lvl2pPr marL="742950" indent="-28575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2pPr>
            <a:lvl3pPr marL="11430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3pPr>
            <a:lvl4pPr marL="1600200" indent="-228600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4pPr>
            <a:lvl5pPr marL="2057400" indent="-230188" defTabSz="9445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5pPr>
            <a:lvl6pPr marL="2514600" indent="-230188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6pPr>
            <a:lvl7pPr marL="2971800" indent="-230188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7pPr>
            <a:lvl8pPr marL="3429000" indent="-230188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8pPr>
            <a:lvl9pPr marL="3886200" indent="-230188" defTabSz="9445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3CDC3FD-EF69-45D5-9297-948C61BE9196}" type="slidenum">
              <a:rPr lang="en-US" altLang="en-US" sz="1000" smtClean="0"/>
              <a:pPr eaLnBrk="1" hangingPunct="1">
                <a:spcBef>
                  <a:spcPct val="0"/>
                </a:spcBef>
              </a:pPr>
              <a:t>1</a:t>
            </a:fld>
            <a:endParaRPr lang="en-US" altLang="en-US" sz="1000" smtClean="0"/>
          </a:p>
        </p:txBody>
      </p:sp>
      <p:sp>
        <p:nvSpPr>
          <p:cNvPr id="5325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4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"/>
          <p:cNvGrpSpPr>
            <a:grpSpLocks/>
          </p:cNvGrpSpPr>
          <p:nvPr userDrawn="1"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6" name="Freeform 18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9108074 w 5760"/>
                <a:gd name="T3" fmla="*/ 0 h 528"/>
                <a:gd name="T4" fmla="*/ 9108074 w 5760"/>
                <a:gd name="T5" fmla="*/ 838869 h 528"/>
                <a:gd name="T6" fmla="*/ 75901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7" name="Freeform 19"/>
            <p:cNvGrpSpPr>
              <a:grpSpLocks/>
            </p:cNvGrpSpPr>
            <p:nvPr/>
          </p:nvGrpSpPr>
          <p:grpSpPr bwMode="auto">
            <a:xfrm>
              <a:off x="-6687" y="4875024"/>
              <a:ext cx="9156783" cy="1996274"/>
              <a:chOff x="-6096" y="4992624"/>
              <a:chExt cx="9156192" cy="1877568"/>
            </a:xfrm>
          </p:grpSpPr>
          <p:pic>
            <p:nvPicPr>
              <p:cNvPr id="9" name="Freeform 19"/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6096" y="4992624"/>
                <a:ext cx="9156192" cy="18775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1" y="5000626"/>
                <a:ext cx="0" cy="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05" charset="-128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05" charset="-128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05" charset="-128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05" charset="-128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05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05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05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05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ＭＳ Ｐゴシック" pitchFamily="-105" charset="-128"/>
                  </a:defRPr>
                </a:lvl9pPr>
              </a:lstStyle>
              <a:p>
                <a:pPr algn="ctr" eaLnBrk="1" hangingPunct="1">
                  <a:defRPr/>
                </a:pPr>
                <a:endParaRPr lang="en-US" altLang="en-US" smtClean="0">
                  <a:solidFill>
                    <a:srgbClr val="FFFFFF"/>
                  </a:solidFill>
                  <a:latin typeface="Lucida Sans Unicode" pitchFamily="34" charset="0"/>
                </a:endParaRPr>
              </a:p>
            </p:txBody>
          </p:sp>
        </p:grpSp>
        <p:cxnSp>
          <p:nvCxnSpPr>
            <p:cNvPr id="8" name="Straight Connector 7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ight Triangle 10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15" descr="Classic White Template A-21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t="27779" r="18750" b="25000"/>
          <a:stretch>
            <a:fillRect/>
          </a:stretch>
        </p:blipFill>
        <p:spPr bwMode="auto">
          <a:xfrm>
            <a:off x="6477000" y="706438"/>
            <a:ext cx="1981200" cy="112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3" name="Text Placeholder 29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109538" indent="0" algn="ctr">
              <a:buFont typeface="Wingdings 3" pitchFamily="18" charset="2"/>
              <a:buNone/>
              <a:defRPr smtClean="0"/>
            </a:lvl1pPr>
          </a:lstStyle>
          <a:p>
            <a:r>
              <a:rPr lang="en-US" smtClean="0"/>
              <a:t>Click to edit Master subtitle style</a:t>
            </a:r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mtClean="0"/>
            </a:lvl1pPr>
          </a:lstStyle>
          <a:p>
            <a:r>
              <a:rPr lang="en-US" smtClean="0"/>
              <a:t>Click to edit Master title style</a:t>
            </a:r>
          </a:p>
        </p:txBody>
      </p:sp>
      <p:sp>
        <p:nvSpPr>
          <p:cNvPr id="13" name="Date Placeholder 29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7024E293-C15E-4562-A9E7-792AC618CAF8}" type="datetime1">
              <a:rPr lang="en-US"/>
              <a:pPr>
                <a:defRPr/>
              </a:pPr>
              <a:t>2/18/2014</a:t>
            </a:fld>
            <a:endParaRPr lang="en-US" dirty="0"/>
          </a:p>
        </p:txBody>
      </p:sp>
      <p:sp>
        <p:nvSpPr>
          <p:cNvPr id="14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accent1">
                    <a:tint val="20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Slide Number Placeholder 2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 algn="r"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8049A71E-DD11-4024-B543-7A7F05EB63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984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994B5-C755-429D-9134-99C10C868CC0}" type="datetime1">
              <a:rPr lang="en-US"/>
              <a:pPr>
                <a:defRPr/>
              </a:pPr>
              <a:t>2/18/2014</a:t>
            </a:fld>
            <a:endParaRPr lang="en-US" dirty="0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31B91-8C56-4EAA-AF8E-30B1502FBF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02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E03DB-1262-4621-B36A-0756E7909965}" type="datetime1">
              <a:rPr lang="en-US"/>
              <a:pPr>
                <a:defRPr/>
              </a:pPr>
              <a:t>2/18/2014</a:t>
            </a:fld>
            <a:endParaRPr lang="en-US" dirty="0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110DD-E48B-4611-88B6-0FF7CAC4C2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663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1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1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45547-18BD-4668-8ECC-0807CB8D9090}" type="datetime1">
              <a:rPr lang="en-US"/>
              <a:pPr>
                <a:defRPr/>
              </a:pPr>
              <a:t>2/18/2014</a:t>
            </a:fld>
            <a:endParaRPr lang="en-US" dirty="0"/>
          </a:p>
        </p:txBody>
      </p:sp>
      <p:sp>
        <p:nvSpPr>
          <p:cNvPr id="6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597FA-4993-4E23-BDFA-F66BADB2EC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301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6F6C9B-17F2-433C-9F72-A27C3288AD53}" type="datetime1">
              <a:rPr lang="en-US"/>
              <a:pPr>
                <a:defRPr/>
              </a:pPr>
              <a:t>2/18/2014</a:t>
            </a:fld>
            <a:endParaRPr lang="en-US" dirty="0"/>
          </a:p>
        </p:txBody>
      </p:sp>
      <p:sp>
        <p:nvSpPr>
          <p:cNvPr id="8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AC9C7-46DA-47D7-B12D-E3CEE72C2C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667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28E06-169A-494D-8D8A-B9A73DF2167F}" type="datetime1">
              <a:rPr lang="en-US"/>
              <a:pPr>
                <a:defRPr/>
              </a:pPr>
              <a:t>2/18/2014</a:t>
            </a:fld>
            <a:endParaRPr lang="en-US" dirty="0"/>
          </a:p>
        </p:txBody>
      </p:sp>
      <p:sp>
        <p:nvSpPr>
          <p:cNvPr id="4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8B78D-F402-4FF2-93F6-077F5C0A5E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140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F0670-7F9D-464A-9B31-168FF43424CB}" type="datetime1">
              <a:rPr lang="en-US"/>
              <a:pPr>
                <a:defRPr/>
              </a:pPr>
              <a:t>2/18/2014</a:t>
            </a:fld>
            <a:endParaRPr lang="en-US" dirty="0"/>
          </a:p>
        </p:txBody>
      </p:sp>
      <p:sp>
        <p:nvSpPr>
          <p:cNvPr id="3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736D3-FC6F-46CB-8966-A1908B3DC1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748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3B189-5D1A-4971-894D-0A9C827B3188}" type="datetime1">
              <a:rPr lang="en-US"/>
              <a:pPr>
                <a:defRPr/>
              </a:pPr>
              <a:t>2/18/2014</a:t>
            </a:fld>
            <a:endParaRPr lang="en-US" dirty="0"/>
          </a:p>
        </p:txBody>
      </p:sp>
      <p:sp>
        <p:nvSpPr>
          <p:cNvPr id="6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1FB5F-E701-44AC-BA1E-13AC05A34D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542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E6B1E-7F33-493C-946E-A905BF0FF57D}" type="datetime1">
              <a:rPr lang="en-US"/>
              <a:pPr>
                <a:defRPr/>
              </a:pPr>
              <a:t>2/18/2014</a:t>
            </a:fld>
            <a:endParaRPr lang="en-US" dirty="0"/>
          </a:p>
        </p:txBody>
      </p:sp>
      <p:sp>
        <p:nvSpPr>
          <p:cNvPr id="6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6A776-57D5-4853-BBBB-F1F88142D6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78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0C366-9EEC-452D-87BE-D073A45BCC95}" type="datetime1">
              <a:rPr lang="en-US"/>
              <a:pPr>
                <a:defRPr/>
              </a:pPr>
              <a:t>2/18/2014</a:t>
            </a:fld>
            <a:endParaRPr lang="en-US" dirty="0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7BBFE-E131-485D-9420-416C384756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378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7324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7324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DC9318-D7FA-4007-B2EA-58CB36C48192}" type="datetime1">
              <a:rPr lang="en-US"/>
              <a:pPr>
                <a:defRPr/>
              </a:pPr>
              <a:t>2/18/2014</a:t>
            </a:fld>
            <a:endParaRPr lang="en-US" dirty="0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0F66A-23FB-497C-A873-385566EF7B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749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27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" name="Date Placeholder 2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D6433938-4437-4F12-B783-41685EAA28AD}" type="datetime1">
              <a:rPr lang="en-US"/>
              <a:pPr>
                <a:defRPr/>
              </a:pPr>
              <a:t>2/18/2014</a:t>
            </a:fld>
            <a:endParaRPr lang="en-US" dirty="0"/>
          </a:p>
        </p:txBody>
      </p:sp>
      <p:sp>
        <p:nvSpPr>
          <p:cNvPr id="25" name="Footer Placeholder 18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accent1">
                    <a:tint val="20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" name="Slide Number Placeholder 26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018C5B51-6460-4E38-A2C9-89F970979E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cxnSp>
        <p:nvCxnSpPr>
          <p:cNvPr id="16" name="Straight Connector 15"/>
          <p:cNvCxnSpPr>
            <a:cxnSpLocks noChangeShapeType="1"/>
          </p:cNvCxnSpPr>
          <p:nvPr/>
        </p:nvCxnSpPr>
        <p:spPr bwMode="auto">
          <a:xfrm>
            <a:off x="533400" y="1268413"/>
            <a:ext cx="8077200" cy="1587"/>
          </a:xfrm>
          <a:prstGeom prst="line">
            <a:avLst/>
          </a:prstGeom>
          <a:noFill/>
          <a:ln w="55000" cmpd="thickThin">
            <a:solidFill>
              <a:schemeClr val="accent1"/>
            </a:solidFill>
            <a:round/>
            <a:headEnd/>
            <a:tailEnd/>
          </a:ln>
          <a:effectLst>
            <a:outerShdw blurRad="63500" dist="38100" dir="5400000" rotWithShape="0">
              <a:srgbClr val="000000">
                <a:alpha val="34999"/>
              </a:srgbClr>
            </a:outerShdw>
          </a:effectLst>
        </p:spPr>
      </p:cxnSp>
      <p:grpSp>
        <p:nvGrpSpPr>
          <p:cNvPr id="1033" name="Group 9"/>
          <p:cNvGrpSpPr>
            <a:grpSpLocks/>
          </p:cNvGrpSpPr>
          <p:nvPr userDrawn="1"/>
        </p:nvGrpSpPr>
        <p:grpSpPr bwMode="auto">
          <a:xfrm>
            <a:off x="-19050" y="5772150"/>
            <a:ext cx="5459413" cy="1109663"/>
            <a:chOff x="-12" y="3636"/>
            <a:chExt cx="3439" cy="699"/>
          </a:xfrm>
        </p:grpSpPr>
        <p:sp>
          <p:nvSpPr>
            <p:cNvPr id="13" name="Freeform 12"/>
            <p:cNvSpPr>
              <a:spLocks/>
            </p:cNvSpPr>
            <p:nvPr userDrawn="1"/>
          </p:nvSpPr>
          <p:spPr bwMode="auto">
            <a:xfrm>
              <a:off x="315" y="3745"/>
              <a:ext cx="3112" cy="58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7485" h="337">
                  <a:moveTo>
                    <a:pt x="0" y="2"/>
                  </a:moveTo>
                  <a:lnTo>
                    <a:pt x="7485" y="337"/>
                  </a:lnTo>
                  <a:lnTo>
                    <a:pt x="5558" y="337"/>
                  </a:lnTo>
                  <a:lnTo>
                    <a:pt x="1" y="0"/>
                  </a:lnTo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ea typeface="+mn-ea"/>
              </a:endParaRPr>
            </a:p>
          </p:txBody>
        </p:sp>
        <p:sp>
          <p:nvSpPr>
            <p:cNvPr id="1036" name="Freeform 11"/>
            <p:cNvSpPr>
              <a:spLocks/>
            </p:cNvSpPr>
            <p:nvPr/>
          </p:nvSpPr>
          <p:spPr bwMode="auto">
            <a:xfrm>
              <a:off x="306" y="3741"/>
              <a:ext cx="2325" cy="588"/>
            </a:xfrm>
            <a:custGeom>
              <a:avLst/>
              <a:gdLst>
                <a:gd name="T0" fmla="*/ 0 w 5591"/>
                <a:gd name="T1" fmla="*/ 0 h 588"/>
                <a:gd name="T2" fmla="*/ 2395 w 5591"/>
                <a:gd name="T3" fmla="*/ 0 h 588"/>
                <a:gd name="T4" fmla="*/ 2395 w 5591"/>
                <a:gd name="T5" fmla="*/ 528 h 588"/>
                <a:gd name="T6" fmla="*/ 20 w 5591"/>
                <a:gd name="T7" fmla="*/ 0 h 5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591"/>
                <a:gd name="T13" fmla="*/ 0 h 588"/>
                <a:gd name="T14" fmla="*/ 5591 w 5591"/>
                <a:gd name="T15" fmla="*/ 588 h 5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591" h="588">
                  <a:moveTo>
                    <a:pt x="0" y="0"/>
                  </a:moveTo>
                  <a:lnTo>
                    <a:pt x="5591" y="585"/>
                  </a:lnTo>
                  <a:lnTo>
                    <a:pt x="4415" y="588"/>
                  </a:lnTo>
                  <a:lnTo>
                    <a:pt x="12" y="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Right Triangle 13"/>
            <p:cNvSpPr>
              <a:spLocks/>
            </p:cNvSpPr>
            <p:nvPr/>
          </p:nvSpPr>
          <p:spPr bwMode="auto">
            <a:xfrm>
              <a:off x="-4" y="3648"/>
              <a:ext cx="2143" cy="681"/>
            </a:xfrm>
            <a:prstGeom prst="rtTriangle">
              <a:avLst/>
            </a:prstGeom>
            <a:blipFill>
              <a:blip r:embed="rId13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5" name="Straight Connector 14"/>
            <p:cNvCxnSpPr/>
            <p:nvPr userDrawn="1"/>
          </p:nvCxnSpPr>
          <p:spPr>
            <a:xfrm>
              <a:off x="-6" y="3646"/>
              <a:ext cx="2145" cy="68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34" name="Picture 15" descr="Classic White Template A-21"/>
          <p:cNvPicPr>
            <a:picLocks noChangeAspect="1" noChangeArrowheads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t="27779" r="18750" b="47221"/>
          <a:stretch>
            <a:fillRect/>
          </a:stretch>
        </p:blipFill>
        <p:spPr bwMode="auto">
          <a:xfrm>
            <a:off x="180975" y="6280150"/>
            <a:ext cx="14478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Lucida Sans Unicode" pitchFamily="34" charset="0"/>
          <a:ea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Lucida Sans Unicode" pitchFamily="34" charset="0"/>
          <a:ea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Lucida Sans Unicode" pitchFamily="34" charset="0"/>
          <a:ea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Lucida Sans Unicode" pitchFamily="34" charset="0"/>
          <a:ea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Lucida Sans Unicode" pitchFamily="34" charset="0"/>
          <a:ea typeface="ＭＳ Ｐゴシック" pitchFamily="-105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Lucida Sans Unicode" pitchFamily="34" charset="0"/>
          <a:ea typeface="ＭＳ Ｐゴシック" pitchFamily="-105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Lucida Sans Unicode" pitchFamily="34" charset="0"/>
          <a:ea typeface="ＭＳ Ｐゴシック" pitchFamily="-105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Lucida Sans Unicode" pitchFamily="34" charset="0"/>
          <a:ea typeface="ＭＳ Ｐゴシック" pitchFamily="-105" charset="-128"/>
        </a:defRPr>
      </a:lvl9pPr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>
          <a:solidFill>
            <a:schemeClr val="tx1"/>
          </a:solidFill>
          <a:latin typeface="+mn-lt"/>
          <a:ea typeface="+mn-ea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>
          <a:solidFill>
            <a:schemeClr val="tx1"/>
          </a:solidFill>
          <a:latin typeface="+mn-lt"/>
          <a:ea typeface="+mn-ea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>
          <a:solidFill>
            <a:schemeClr val="tx1"/>
          </a:solidFill>
          <a:latin typeface="+mn-lt"/>
          <a:ea typeface="+mn-ea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>
          <a:solidFill>
            <a:schemeClr val="tx1"/>
          </a:solidFill>
          <a:latin typeface="+mn-lt"/>
          <a:ea typeface="+mn-ea"/>
        </a:defRPr>
      </a:lvl5pPr>
      <a:lvl6pPr marL="18288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>
          <a:solidFill>
            <a:schemeClr val="tx1"/>
          </a:solidFill>
          <a:latin typeface="+mn-lt"/>
          <a:ea typeface="+mn-ea"/>
        </a:defRPr>
      </a:lvl6pPr>
      <a:lvl7pPr marL="2286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>
          <a:solidFill>
            <a:schemeClr val="tx1"/>
          </a:solidFill>
          <a:latin typeface="+mn-lt"/>
          <a:ea typeface="+mn-ea"/>
        </a:defRPr>
      </a:lvl7pPr>
      <a:lvl8pPr marL="27432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>
          <a:solidFill>
            <a:schemeClr val="tx1"/>
          </a:solidFill>
          <a:latin typeface="+mn-lt"/>
          <a:ea typeface="+mn-ea"/>
        </a:defRPr>
      </a:lvl8pPr>
      <a:lvl9pPr marL="32004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osha.gov/pls/imis/citedstandard.html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sha.gov/" TargetMode="Externa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71513" y="2130425"/>
            <a:ext cx="7772400" cy="1470025"/>
          </a:xfrm>
        </p:spPr>
        <p:txBody>
          <a:bodyPr>
            <a:normAutofit/>
          </a:bodyPr>
          <a:lstStyle/>
          <a:p>
            <a:pPr algn="r" eaLnBrk="1" hangingPunct="1">
              <a:defRPr/>
            </a:pPr>
            <a:r>
              <a:rPr lang="es-PR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Introducción</a:t>
            </a:r>
            <a:br>
              <a:rPr lang="es-PR" altLang="en-US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s-PR" alt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a OSHA</a:t>
            </a:r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2011363" y="3886200"/>
            <a:ext cx="6400800" cy="1752600"/>
          </a:xfrm>
        </p:spPr>
        <p:txBody>
          <a:bodyPr lIns="45720" rIns="45720"/>
          <a:lstStyle/>
          <a:p>
            <a:pPr marL="0" algn="r" eaLnBrk="1" hangingPunct="1"/>
            <a:r>
              <a:rPr lang="es-PR" altLang="en-US" sz="2400">
                <a:solidFill>
                  <a:schemeClr val="tx2"/>
                </a:solidFill>
              </a:rPr>
              <a:t>Lección de 2 horas</a:t>
            </a:r>
          </a:p>
        </p:txBody>
      </p:sp>
      <p:sp>
        <p:nvSpPr>
          <p:cNvPr id="3076" name="TextBox 3"/>
          <p:cNvSpPr txBox="1">
            <a:spLocks noChangeArrowheads="1"/>
          </p:cNvSpPr>
          <p:nvPr/>
        </p:nvSpPr>
        <p:spPr bwMode="auto">
          <a:xfrm>
            <a:off x="747713" y="5791200"/>
            <a:ext cx="36449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1400">
                <a:latin typeface="Arial" charset="0"/>
              </a:rPr>
              <a:t>Directorado de Adiestramiento y Educación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1400">
                <a:latin typeface="Arial" charset="0"/>
              </a:rPr>
              <a:t>Instituto de Capacitación de OSHA </a:t>
            </a:r>
          </a:p>
        </p:txBody>
      </p:sp>
      <p:pic>
        <p:nvPicPr>
          <p:cNvPr id="307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4800"/>
            <a:ext cx="3633788" cy="470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altLang="en-US" smtClean="0"/>
              <a:t>Información General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lnSpc>
                <a:spcPct val="90000"/>
              </a:lnSpc>
              <a:buFont typeface="Wingdings 3" pitchFamily="18" charset="2"/>
              <a:buNone/>
            </a:pPr>
            <a:r>
              <a:rPr lang="es-PR" altLang="en-US" b="1" u="sng" smtClean="0"/>
              <a:t>Propósito:</a:t>
            </a:r>
          </a:p>
          <a:p>
            <a:pPr marL="514350" indent="-514350" eaLnBrk="1" hangingPunct="1">
              <a:lnSpc>
                <a:spcPct val="90000"/>
              </a:lnSpc>
            </a:pPr>
            <a:r>
              <a:rPr lang="es-PR" altLang="en-US" smtClean="0"/>
              <a:t>Proveer a los trabajadores información básica sobre OSHA </a:t>
            </a:r>
          </a:p>
          <a:p>
            <a:pPr marL="514350" indent="-514350" eaLnBrk="1" hangingPunct="1">
              <a:lnSpc>
                <a:spcPct val="90000"/>
              </a:lnSpc>
              <a:buFont typeface="Wingdings 3" pitchFamily="18" charset="2"/>
              <a:buNone/>
            </a:pPr>
            <a:r>
              <a:rPr lang="es-PR" altLang="en-US" b="1" u="sng" smtClean="0"/>
              <a:t>Tópicos:</a:t>
            </a:r>
          </a:p>
          <a:p>
            <a:pPr marL="1066800" lvl="1" indent="-438150" eaLnBrk="1" hangingPunct="1">
              <a:lnSpc>
                <a:spcPct val="90000"/>
              </a:lnSpc>
              <a:buFont typeface="Lucida Sans Unicode" pitchFamily="34" charset="0"/>
              <a:buAutoNum type="arabicPeriod"/>
            </a:pPr>
            <a:r>
              <a:rPr lang="es-PR" altLang="en-US" smtClean="0"/>
              <a:t>¿Porqué OSHA es importante para usted?</a:t>
            </a:r>
          </a:p>
          <a:p>
            <a:pPr marL="1066800" lvl="1" indent="-438150" eaLnBrk="1" hangingPunct="1">
              <a:lnSpc>
                <a:spcPct val="90000"/>
              </a:lnSpc>
              <a:buFont typeface="Lucida Sans Unicode" pitchFamily="34" charset="0"/>
              <a:buAutoNum type="arabicPeriod"/>
            </a:pPr>
            <a:r>
              <a:rPr lang="es-PR" altLang="en-US" smtClean="0"/>
              <a:t>¿Qué derechos tiene bajo OSHA?</a:t>
            </a:r>
          </a:p>
          <a:p>
            <a:pPr marL="1066800" lvl="1" indent="-438150" eaLnBrk="1" hangingPunct="1">
              <a:lnSpc>
                <a:spcPct val="90000"/>
              </a:lnSpc>
              <a:buFont typeface="Lucida Sans Unicode" pitchFamily="34" charset="0"/>
              <a:buAutoNum type="arabicPeriod"/>
            </a:pPr>
            <a:r>
              <a:rPr lang="es-PR" altLang="en-US" smtClean="0"/>
              <a:t>¿Qué responsabilidades tiene su patrono bajo OSHA?</a:t>
            </a:r>
          </a:p>
          <a:p>
            <a:pPr marL="1066800" lvl="1" indent="-438150" eaLnBrk="1" hangingPunct="1">
              <a:lnSpc>
                <a:spcPct val="90000"/>
              </a:lnSpc>
              <a:buFont typeface="Lucida Sans Unicode" pitchFamily="34" charset="0"/>
              <a:buAutoNum type="arabicPeriod"/>
            </a:pPr>
            <a:r>
              <a:rPr lang="es-PR" altLang="en-US" smtClean="0"/>
              <a:t>¿Qué dicen las normas de OSHA?</a:t>
            </a:r>
          </a:p>
          <a:p>
            <a:pPr marL="1066800" lvl="1" indent="-438150" eaLnBrk="1" hangingPunct="1">
              <a:lnSpc>
                <a:spcPct val="90000"/>
              </a:lnSpc>
              <a:buFont typeface="Lucida Sans Unicode" pitchFamily="34" charset="0"/>
              <a:buAutoNum type="arabicPeriod"/>
            </a:pPr>
            <a:r>
              <a:rPr lang="es-PR" altLang="en-US" smtClean="0"/>
              <a:t>¿Cómo se realizan las inspecciones de OSHA?</a:t>
            </a:r>
          </a:p>
          <a:p>
            <a:pPr marL="1066800" lvl="1" indent="-438150" eaLnBrk="1" hangingPunct="1">
              <a:lnSpc>
                <a:spcPct val="90000"/>
              </a:lnSpc>
              <a:buFont typeface="Lucida Sans Unicode" pitchFamily="34" charset="0"/>
              <a:buAutoNum type="arabicPeriod"/>
            </a:pPr>
            <a:r>
              <a:rPr lang="es-PR" altLang="en-US" smtClean="0"/>
              <a:t> ¿Dónde puede conseguir ayuda?</a:t>
            </a:r>
          </a:p>
        </p:txBody>
      </p:sp>
      <p:sp>
        <p:nvSpPr>
          <p:cNvPr id="2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48639512-5864-43CC-B08C-FE9469B527F5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2</a:t>
            </a:fld>
            <a:endParaRPr lang="en-US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PR" altLang="en-US" smtClean="0"/>
              <a:t>OSHA comenzó porque, hasta el 1970, no habían leyes nacionales sobre riesgos de seguridad y salud.</a:t>
            </a:r>
          </a:p>
          <a:p>
            <a:pPr eaLnBrk="1" hangingPunct="1"/>
            <a:r>
              <a:rPr lang="es-PR" altLang="en-US" smtClean="0"/>
              <a:t>En promedio, 15 trabajadores mueren cada día por lesiones en el lugar de trabajo. </a:t>
            </a:r>
          </a:p>
          <a:p>
            <a:pPr eaLnBrk="1" hangingPunct="1"/>
            <a:r>
              <a:rPr lang="es-PR" altLang="en-US" smtClean="0"/>
              <a:t>Sobre 5,600 trabajadores mueren anualmente debido a lesiones en el lugar de trabajo.</a:t>
            </a:r>
          </a:p>
          <a:p>
            <a:pPr eaLnBrk="1" hangingPunct="1"/>
            <a:r>
              <a:rPr lang="es-PR" altLang="en-US" smtClean="0"/>
              <a:t>Se reportan sobre 4 millones de lesiones y enfermedades no fatales en los lugares de trabajo.</a:t>
            </a:r>
          </a:p>
        </p:txBody>
      </p:sp>
      <p:sp>
        <p:nvSpPr>
          <p:cNvPr id="5124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A1D85F25-3D97-467A-A835-7968E2EAE9CE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2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/>
          <a:lstStyle/>
          <a:p>
            <a:r>
              <a:rPr lang="es-PR" altLang="en-US" sz="3200" smtClean="0"/>
              <a:t>Tópico 1:</a:t>
            </a:r>
            <a:br>
              <a:rPr lang="es-PR" altLang="en-US" sz="3200" smtClean="0"/>
            </a:br>
            <a:r>
              <a:rPr lang="es-PR" altLang="en-US" sz="3200" smtClean="0"/>
              <a:t>¿Porqué OSHA es importante para usted?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altLang="en-US" smtClean="0"/>
              <a:t>Preguntas para Discusión</a:t>
            </a:r>
          </a:p>
        </p:txBody>
      </p:sp>
      <p:sp>
        <p:nvSpPr>
          <p:cNvPr id="6147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PR" altLang="en-US" smtClean="0"/>
              <a:t>¿Cuándo, a lo largo de su experiencia laboral, escuchó usted por primera vez sobre OSHA?</a:t>
            </a:r>
          </a:p>
          <a:p>
            <a:pPr eaLnBrk="1" hangingPunct="1"/>
            <a:endParaRPr lang="es-PR" altLang="en-US" smtClean="0"/>
          </a:p>
          <a:p>
            <a:pPr eaLnBrk="1" hangingPunct="1"/>
            <a:r>
              <a:rPr lang="es-PR" altLang="en-US" smtClean="0"/>
              <a:t>¿Qué pensó sobre OSHA en ese momento? </a:t>
            </a:r>
          </a:p>
          <a:p>
            <a:pPr eaLnBrk="1" hangingPunct="1"/>
            <a:endParaRPr lang="es-PR" altLang="en-US" smtClean="0"/>
          </a:p>
          <a:p>
            <a:pPr eaLnBrk="1" hangingPunct="1"/>
            <a:r>
              <a:rPr lang="es-PR" altLang="en-US" smtClean="0"/>
              <a:t>¿Cuál cree usted que es el trabajo de OSHA?</a:t>
            </a:r>
          </a:p>
        </p:txBody>
      </p:sp>
      <p:sp>
        <p:nvSpPr>
          <p:cNvPr id="2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21CC2567-1332-4456-8691-6CF85A900137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4</a:t>
            </a:fld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6149" name="Picture 4" descr="C:\Documents and Settings\jtaylor.OSHA\Local Settings\Temporary Internet Files\Content.IE5\FSRY5FTZ\MCj0442000000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28600"/>
            <a:ext cx="989013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7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/>
          <a:lstStyle/>
          <a:p>
            <a:r>
              <a:rPr lang="es-PR" altLang="en-US" sz="3200" smtClean="0"/>
              <a:t>Actividad en Grupo: Informe de FAT/CAT </a:t>
            </a:r>
          </a:p>
        </p:txBody>
      </p:sp>
      <p:sp>
        <p:nvSpPr>
          <p:cNvPr id="7171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r>
              <a:rPr lang="es-PR" altLang="en-US" b="1" smtClean="0"/>
              <a:t>Hoja Suelta #1: Informe Semanal de Fatalidades/Catástrofes </a:t>
            </a:r>
          </a:p>
          <a:p>
            <a:pPr algn="ctr" eaLnBrk="1" hangingPunct="1">
              <a:buFont typeface="Wingdings 3" pitchFamily="18" charset="2"/>
              <a:buNone/>
            </a:pPr>
            <a:endParaRPr lang="es-PR" altLang="en-US" b="1" smtClean="0"/>
          </a:p>
          <a:p>
            <a:pPr eaLnBrk="1" hangingPunct="1"/>
            <a:r>
              <a:rPr lang="es-PR" altLang="en-US" smtClean="0"/>
              <a:t>Cada grupo revisará la hoja suelta y seleccionará un incidente para analizar</a:t>
            </a:r>
          </a:p>
          <a:p>
            <a:pPr eaLnBrk="1" hangingPunct="1"/>
            <a:r>
              <a:rPr lang="es-PR" altLang="en-US" smtClean="0"/>
              <a:t>La clase completa compartirá lo que analicen en sus respectivos grupos </a:t>
            </a:r>
          </a:p>
        </p:txBody>
      </p:sp>
      <p:sp>
        <p:nvSpPr>
          <p:cNvPr id="7172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0A118AF9-E1D7-4116-ACA1-6641FC88165E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5</a:t>
            </a:fld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7173" name="Picture 6" descr="handout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447800"/>
            <a:ext cx="762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8" descr="C:\Documents and Settings\jtaylor.OSHA\Local Settings\Temporary Internet Files\Content.IE5\FSRY5FTZ\MCj04398570000[1].wmf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1524000"/>
            <a:ext cx="838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slide 5 workerfatal.jp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895396" y="4744663"/>
            <a:ext cx="2035629" cy="181171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1"/>
          <p:cNvSpPr>
            <a:spLocks noGrp="1"/>
          </p:cNvSpPr>
          <p:nvPr>
            <p:ph sz="half" idx="1"/>
          </p:nvPr>
        </p:nvSpPr>
        <p:spPr>
          <a:xfrm>
            <a:off x="381000" y="1371600"/>
            <a:ext cx="5181600" cy="3090863"/>
          </a:xfrm>
        </p:spPr>
        <p:txBody>
          <a:bodyPr/>
          <a:lstStyle/>
          <a:p>
            <a:pPr eaLnBrk="1" hangingPunct="1"/>
            <a:r>
              <a:rPr lang="es-PR" altLang="en-US" sz="2200" smtClean="0"/>
              <a:t>OSHA es el acrónimo de “</a:t>
            </a:r>
            <a:r>
              <a:rPr lang="es-PR" altLang="en-US" sz="2200" b="1" smtClean="0"/>
              <a:t>O</a:t>
            </a:r>
            <a:r>
              <a:rPr lang="es-PR" altLang="en-US" sz="2200" smtClean="0"/>
              <a:t>ccupational </a:t>
            </a:r>
            <a:r>
              <a:rPr lang="es-PR" altLang="en-US" sz="2200" b="1" smtClean="0"/>
              <a:t>S</a:t>
            </a:r>
            <a:r>
              <a:rPr lang="es-PR" altLang="en-US" sz="2200" smtClean="0"/>
              <a:t>afety and Health Administration (Administración de Seguridad y Salud Ocupacional), una agencia del Departamento de Trabajo de E. U.  </a:t>
            </a:r>
          </a:p>
          <a:p>
            <a:pPr eaLnBrk="1" hangingPunct="1"/>
            <a:r>
              <a:rPr lang="es-PR" altLang="en-US" sz="2200" smtClean="0"/>
              <a:t>La responsabilidad de OSHA es la protección de la seguridad y salud de los trabajadores.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CC7B3DA4-C7E7-43A9-A45C-33DDC2D980A1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6</a:t>
            </a:fld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5" name="Content Placeholder 5" descr="Act_1970_ne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800" y="1676400"/>
            <a:ext cx="3043238" cy="23622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8197" name="TextBox 6"/>
          <p:cNvSpPr txBox="1">
            <a:spLocks noChangeArrowheads="1"/>
          </p:cNvSpPr>
          <p:nvPr/>
        </p:nvSpPr>
        <p:spPr bwMode="auto">
          <a:xfrm>
            <a:off x="381000" y="4495800"/>
            <a:ext cx="7772400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255588"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/>
            <a:r>
              <a:rPr lang="es-PR" altLang="en-US" sz="2200"/>
              <a:t>El 29 de diciembre de 1970, el presidente Nixon firmó la Ley OSH.</a:t>
            </a:r>
          </a:p>
          <a:p>
            <a:pPr eaLnBrk="1" hangingPunct="1"/>
            <a:r>
              <a:rPr lang="es-PR" altLang="en-US" sz="2200"/>
              <a:t>La Ley creó a OSHA, la agencia, que oficialmente se forma el 28 de abril de 1971.</a:t>
            </a:r>
            <a:endParaRPr lang="es-PR" altLang="en-US" sz="2200">
              <a:latin typeface="Arial" charset="0"/>
            </a:endParaRPr>
          </a:p>
        </p:txBody>
      </p:sp>
      <p:sp>
        <p:nvSpPr>
          <p:cNvPr id="819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altLang="en-US" smtClean="0"/>
              <a:t>Historia de OSHA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altLang="en-US" smtClean="0"/>
              <a:t>¿A Quién cubre OSHA?</a:t>
            </a:r>
          </a:p>
        </p:txBody>
      </p:sp>
      <p:sp>
        <p:nvSpPr>
          <p:cNvPr id="923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5292A844-06F7-4D7A-9B71-AD208BE4E618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7</a:t>
            </a:fld>
            <a:endParaRPr lang="en-US" smtClean="0">
              <a:solidFill>
                <a:schemeClr val="tx1"/>
              </a:solidFill>
            </a:endParaRPr>
          </a:p>
        </p:txBody>
      </p:sp>
      <p:graphicFrame>
        <p:nvGraphicFramePr>
          <p:cNvPr id="9249" name="Group 33"/>
          <p:cNvGraphicFramePr>
            <a:graphicFrameLocks noGrp="1"/>
          </p:cNvGraphicFramePr>
          <p:nvPr>
            <p:ph idx="4294967295"/>
          </p:nvPr>
        </p:nvGraphicFramePr>
        <p:xfrm>
          <a:off x="1524000" y="1600200"/>
          <a:ext cx="6172200" cy="4383087"/>
        </p:xfrm>
        <a:graphic>
          <a:graphicData uri="http://schemas.openxmlformats.org/drawingml/2006/table">
            <a:tbl>
              <a:tblPr/>
              <a:tblGrid>
                <a:gridCol w="1563688"/>
                <a:gridCol w="4608512"/>
              </a:tblGrid>
              <a:tr h="865097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5" charset="-128"/>
                        </a:rPr>
                        <a:t>¿Cubierto por OSHA?</a:t>
                      </a:r>
                      <a:endParaRPr kumimoji="0" lang="es-P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105" charset="-128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5" charset="-128"/>
                        </a:rPr>
                        <a:t>Trabajador</a:t>
                      </a:r>
                      <a:endParaRPr kumimoji="0" lang="es-P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105" charset="-128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FBFBF"/>
                    </a:solidFill>
                  </a:tcPr>
                </a:tc>
              </a:tr>
              <a:tr h="884145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5" charset="-128"/>
                        </a:rPr>
                        <a:t>SI	NO</a:t>
                      </a:r>
                      <a:endParaRPr kumimoji="0" lang="es-P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105" charset="-128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Lucida Sans Unicode" pitchFamily="34" charset="0"/>
                        <a:buAutoNum type="arabicPeriod"/>
                        <a:tabLst/>
                      </a:pPr>
                      <a:r>
                        <a:rPr kumimoji="0" lang="es-P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5" charset="-128"/>
                        </a:rPr>
                        <a:t>Harry Adams, un minero en Below Ground, Inc. </a:t>
                      </a:r>
                      <a:endParaRPr kumimoji="0" lang="es-P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105" charset="-128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05239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tabLst>
                          <a:tab pos="1306513" algn="r"/>
                        </a:tabLst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tabLst>
                          <a:tab pos="1306513" algn="r"/>
                        </a:tabLst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tabLst>
                          <a:tab pos="1306513" algn="r"/>
                        </a:tabLst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tabLst>
                          <a:tab pos="1306513" algn="r"/>
                        </a:tabLst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tabLst>
                          <a:tab pos="1306513" algn="r"/>
                        </a:tabLst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tabLst>
                          <a:tab pos="1306513" algn="r"/>
                        </a:tabLst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tabLst>
                          <a:tab pos="1306513" algn="r"/>
                        </a:tabLst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tabLst>
                          <a:tab pos="1306513" algn="r"/>
                        </a:tabLst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tabLst>
                          <a:tab pos="1306513" algn="r"/>
                        </a:tabLst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06513" algn="r"/>
                        </a:tabLst>
                      </a:pPr>
                      <a:r>
                        <a:rPr kumimoji="0" lang="es-P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5" charset="-128"/>
                        </a:rPr>
                        <a:t>SI	NO</a:t>
                      </a:r>
                      <a:endParaRPr kumimoji="0" lang="es-P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105" charset="-128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Lucida Sans Unicode" pitchFamily="34" charset="0"/>
                        <a:buAutoNum type="arabicPeriod" startAt="2"/>
                        <a:tabLst/>
                      </a:pPr>
                      <a:r>
                        <a:rPr kumimoji="0" lang="es-P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5" charset="-128"/>
                        </a:rPr>
                        <a:t>Adrian Smith, 1 de 3 empleados de la compañía de paisajismos ABC Landscaping. </a:t>
                      </a:r>
                      <a:endParaRPr kumimoji="0" lang="es-P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105" charset="-128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509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5" charset="-128"/>
                        </a:rPr>
                        <a:t>SI	NO</a:t>
                      </a:r>
                      <a:endParaRPr kumimoji="0" lang="es-P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105" charset="-128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Lucida Sans Unicode" pitchFamily="34" charset="0"/>
                        <a:buAutoNum type="arabicPeriod" startAt="3"/>
                        <a:tabLst/>
                      </a:pPr>
                      <a:r>
                        <a:rPr kumimoji="0" lang="es-P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5" charset="-128"/>
                        </a:rPr>
                        <a:t>Taylor Dell, un contable en negocios por sí solo.</a:t>
                      </a:r>
                      <a:endParaRPr kumimoji="0" lang="es-P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105" charset="-128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5097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tabLst>
                          <a:tab pos="1306513" algn="r"/>
                        </a:tabLst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tabLst>
                          <a:tab pos="1306513" algn="r"/>
                        </a:tabLst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tabLst>
                          <a:tab pos="1306513" algn="r"/>
                        </a:tabLst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tabLst>
                          <a:tab pos="1306513" algn="r"/>
                        </a:tabLst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tabLst>
                          <a:tab pos="1306513" algn="r"/>
                        </a:tabLst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tabLst>
                          <a:tab pos="1306513" algn="r"/>
                        </a:tabLst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tabLst>
                          <a:tab pos="1306513" algn="r"/>
                        </a:tabLst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tabLst>
                          <a:tab pos="1306513" algn="r"/>
                        </a:tabLst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tabLst>
                          <a:tab pos="1306513" algn="r"/>
                        </a:tabLst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306513" algn="r"/>
                        </a:tabLst>
                      </a:pPr>
                      <a:r>
                        <a:rPr kumimoji="0" lang="es-P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5" charset="-128"/>
                        </a:rPr>
                        <a:t>SI	NO</a:t>
                      </a:r>
                      <a:endParaRPr kumimoji="0" lang="es-P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105" charset="-128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Lucida Sans Unicode" pitchFamily="34" charset="0"/>
                        <a:buAutoNum type="arabicPeriod" startAt="4"/>
                        <a:tabLst/>
                      </a:pPr>
                      <a:r>
                        <a:rPr kumimoji="0" lang="es-PR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pitchFamily="-105" charset="-128"/>
                        </a:rPr>
                        <a:t>Rob Jones, 1 de 10 carpinteros trabajando para Woody, Inc.</a:t>
                      </a:r>
                      <a:endParaRPr kumimoji="0" lang="es-PR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ＭＳ Ｐゴシック" pitchFamily="-105" charset="-128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240" name="Picture 5" descr="C:\Documents and Settings\jtaylor.OSHA\Local Settings\Temporary Internet Files\Content.IE5\FSRY5FTZ\MCBD06630_00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04800"/>
            <a:ext cx="990600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R" altLang="en-US" smtClean="0"/>
              <a:t>Misión de OSHA</a:t>
            </a:r>
          </a:p>
        </p:txBody>
      </p:sp>
      <p:sp>
        <p:nvSpPr>
          <p:cNvPr id="10243" name="Content Placeholder 1"/>
          <p:cNvSpPr>
            <a:spLocks noGrp="1"/>
          </p:cNvSpPr>
          <p:nvPr>
            <p:ph idx="1"/>
          </p:nvPr>
        </p:nvSpPr>
        <p:spPr>
          <a:xfrm>
            <a:off x="457200" y="1481138"/>
            <a:ext cx="8382000" cy="4525962"/>
          </a:xfrm>
        </p:spPr>
        <p:txBody>
          <a:bodyPr/>
          <a:lstStyle/>
          <a:p>
            <a:pPr eaLnBrk="1" hangingPunct="1"/>
            <a:r>
              <a:rPr lang="es-PR" altLang="en-US" sz="2400" smtClean="0"/>
              <a:t>La misión de OSHA es salvar vidas, prevenir lesiones y proteger la salud de los trabajadores en E.U. y sus territorios. </a:t>
            </a:r>
          </a:p>
          <a:p>
            <a:pPr eaLnBrk="1" hangingPunct="1"/>
            <a:r>
              <a:rPr lang="es-PR" altLang="en-US" sz="2400" smtClean="0"/>
              <a:t>Algunas de las cosas que OSHA realiza para llevar a cabo su misión son:</a:t>
            </a:r>
          </a:p>
          <a:p>
            <a:pPr lvl="1" eaLnBrk="1" hangingPunct="1"/>
            <a:r>
              <a:rPr lang="es-PR" altLang="en-US" sz="2200" smtClean="0"/>
              <a:t>Desarrollar normas de seguridad y salud para el lugar de trabajo y hacerlas cumplir a través de inspecciones,</a:t>
            </a:r>
          </a:p>
          <a:p>
            <a:pPr lvl="1" eaLnBrk="1" hangingPunct="1"/>
            <a:r>
              <a:rPr lang="es-PR" altLang="en-US" sz="2200" smtClean="0"/>
              <a:t>Mantener un sistema de registro e informe para darle seguimiento a las lesiones y enfermedades en el lugar de trabajo, y </a:t>
            </a:r>
          </a:p>
          <a:p>
            <a:pPr lvl="1" eaLnBrk="1" hangingPunct="1"/>
            <a:r>
              <a:rPr lang="es-PR" altLang="en-US" sz="2200" smtClean="0"/>
              <a:t>Proveer programas de adiestramiento para incrementar el conocimiento sobre seguridad y salud ocupacional. </a:t>
            </a:r>
            <a:endParaRPr lang="es-PR" altLang="en-US" smtClean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AA53C87E-D4F9-4D94-BD8F-D493B63B6036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8</a:t>
            </a:fld>
            <a:endParaRPr lang="en-US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s-PR" altLang="en-US" smtClean="0"/>
              <a:t>¿Porqué fue necesaria OSHA?</a:t>
            </a:r>
          </a:p>
          <a:p>
            <a:pPr eaLnBrk="1" hangingPunct="1"/>
            <a:endParaRPr lang="es-PR" altLang="en-US" smtClean="0"/>
          </a:p>
          <a:p>
            <a:pPr eaLnBrk="1" hangingPunct="1"/>
            <a:r>
              <a:rPr lang="es-PR" altLang="en-US" smtClean="0"/>
              <a:t>¿Cuál es la misión de OSHA?</a:t>
            </a:r>
          </a:p>
          <a:p>
            <a:pPr eaLnBrk="1" hangingPunct="1"/>
            <a:endParaRPr lang="es-PR" altLang="en-US" smtClean="0"/>
          </a:p>
          <a:p>
            <a:pPr eaLnBrk="1" hangingPunct="1"/>
            <a:r>
              <a:rPr lang="es-PR" altLang="en-US" smtClean="0"/>
              <a:t>¿Porqué este adiestramiento es importante?</a:t>
            </a: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E7EAA690-67F4-4205-BACE-A65955C2F35F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9</a:t>
            </a:fld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2" name="Picture 4" descr="C:\Documents and Settings\jtaylor.OSHA\Local Settings\Temporary Internet Files\Content.IE5\FSRY5FTZ\MCj0442000000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28600"/>
            <a:ext cx="989013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 Box 8"/>
          <p:cNvSpPr txBox="1">
            <a:spLocks noChangeArrowheads="1"/>
          </p:cNvSpPr>
          <p:nvPr/>
        </p:nvSpPr>
        <p:spPr bwMode="auto">
          <a:xfrm>
            <a:off x="457200" y="533400"/>
            <a:ext cx="6324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s-PR" altLang="en-US" sz="3600" b="1"/>
              <a:t>Preguntas de Repaso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4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s-PR" altLang="en-US" sz="3200" smtClean="0"/>
              <a:t>Tópico 2:</a:t>
            </a:r>
            <a:br>
              <a:rPr lang="es-PR" altLang="en-US" sz="3200" smtClean="0"/>
            </a:br>
            <a:r>
              <a:rPr lang="es-PR" altLang="en-US" sz="3200" smtClean="0"/>
              <a:t>¿Qué Derechos tiene usted bajo OSHA? </a:t>
            </a:r>
          </a:p>
        </p:txBody>
      </p:sp>
      <p:sp>
        <p:nvSpPr>
          <p:cNvPr id="12291" name="Content Placeholder 1"/>
          <p:cNvSpPr>
            <a:spLocks noGrp="1"/>
          </p:cNvSpPr>
          <p:nvPr>
            <p:ph idx="1"/>
          </p:nvPr>
        </p:nvSpPr>
        <p:spPr>
          <a:xfrm>
            <a:off x="457200" y="1481138"/>
            <a:ext cx="8686800" cy="4919662"/>
          </a:xfrm>
        </p:spPr>
        <p:txBody>
          <a:bodyPr/>
          <a:lstStyle/>
          <a:p>
            <a:pPr eaLnBrk="1" hangingPunct="1"/>
            <a:r>
              <a:rPr lang="es-PR" altLang="en-US" sz="2500" smtClean="0"/>
              <a:t>Usted tiene el derecho a:</a:t>
            </a:r>
          </a:p>
          <a:p>
            <a:pPr lvl="1" eaLnBrk="1" hangingPunct="1"/>
            <a:r>
              <a:rPr lang="es-PR" altLang="en-US" sz="2200" smtClean="0"/>
              <a:t>Un lugar de trabajo seguro y salubre  </a:t>
            </a:r>
            <a:endParaRPr lang="es-PR" altLang="en-US" sz="2200" b="1" smtClean="0"/>
          </a:p>
          <a:p>
            <a:pPr lvl="1" eaLnBrk="1" hangingPunct="1"/>
            <a:r>
              <a:rPr lang="es-PR" altLang="en-US" sz="2200" smtClean="0"/>
              <a:t>Conocer sobre químicos peligrosos </a:t>
            </a:r>
            <a:endParaRPr lang="es-PR" altLang="en-US" sz="2200" b="1" smtClean="0"/>
          </a:p>
          <a:p>
            <a:pPr lvl="1" eaLnBrk="1" hangingPunct="1"/>
            <a:r>
              <a:rPr lang="es-PR" altLang="en-US" sz="2200" smtClean="0"/>
              <a:t>Tener información sobre lesiones y enfermedades que ocurren en su lugar de trabajo</a:t>
            </a:r>
            <a:endParaRPr lang="es-PR" altLang="en-US" sz="2200" b="1" smtClean="0"/>
          </a:p>
          <a:p>
            <a:pPr lvl="1" eaLnBrk="1" hangingPunct="1"/>
            <a:r>
              <a:rPr lang="es-PR" altLang="en-US" sz="2200" smtClean="0"/>
              <a:t>Querellarse o solicitar corrección de riesgos a su patrono  </a:t>
            </a:r>
            <a:endParaRPr lang="es-PR" altLang="en-US" sz="2200" b="1" smtClean="0"/>
          </a:p>
          <a:p>
            <a:pPr lvl="1" eaLnBrk="1" hangingPunct="1"/>
            <a:r>
              <a:rPr lang="es-PR" altLang="en-US" sz="2200" smtClean="0"/>
              <a:t>Adiestramiento </a:t>
            </a:r>
            <a:endParaRPr lang="es-PR" altLang="en-US" sz="2200" b="1" smtClean="0"/>
          </a:p>
          <a:p>
            <a:pPr lvl="1" eaLnBrk="1" hangingPunct="1"/>
            <a:r>
              <a:rPr lang="es-PR" altLang="en-US" sz="2200" smtClean="0"/>
              <a:t>Obtener registros médicos y de exposición a riesgos</a:t>
            </a:r>
            <a:endParaRPr lang="es-PR" altLang="en-US" sz="2200" b="1" smtClean="0"/>
          </a:p>
          <a:p>
            <a:pPr lvl="1" eaLnBrk="1" hangingPunct="1"/>
            <a:r>
              <a:rPr lang="es-PR" altLang="en-US" sz="2200" smtClean="0"/>
              <a:t>Someter una querella a OSHA </a:t>
            </a:r>
            <a:endParaRPr lang="es-PR" altLang="en-US" sz="2200" b="1" smtClean="0"/>
          </a:p>
          <a:p>
            <a:pPr lvl="1" eaLnBrk="1" hangingPunct="1"/>
            <a:r>
              <a:rPr lang="es-PR" altLang="en-US" sz="2200" smtClean="0"/>
              <a:t>Participar en una inspección de OSHA</a:t>
            </a:r>
            <a:endParaRPr lang="es-PR" altLang="en-US" sz="2200" b="1" smtClean="0"/>
          </a:p>
          <a:p>
            <a:pPr lvl="1" eaLnBrk="1" hangingPunct="1"/>
            <a:r>
              <a:rPr lang="es-PR" altLang="en-US" sz="2200" smtClean="0"/>
              <a:t>No ser objeto de retaliación por hacer valer sus derechos de seguridad y salud</a:t>
            </a:r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AE541E45-B373-4118-98A8-C063F6E5FD77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10</a:t>
            </a:fld>
            <a:endParaRPr lang="en-US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s-PR" altLang="en-US" smtClean="0"/>
              <a:t>Derechos del Trabajador</a:t>
            </a:r>
          </a:p>
        </p:txBody>
      </p:sp>
      <p:sp>
        <p:nvSpPr>
          <p:cNvPr id="13315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r>
              <a:rPr lang="es-PR" altLang="en-US" b="1" smtClean="0"/>
              <a:t>Hoja Suelta #2: </a:t>
            </a:r>
          </a:p>
          <a:p>
            <a:pPr algn="ctr" eaLnBrk="1" hangingPunct="1">
              <a:buFont typeface="Wingdings 3" pitchFamily="18" charset="2"/>
              <a:buNone/>
            </a:pPr>
            <a:r>
              <a:rPr lang="es-PR" altLang="en-US" b="1" smtClean="0"/>
              <a:t>Cartelón de OSHA</a:t>
            </a:r>
          </a:p>
          <a:p>
            <a:pPr eaLnBrk="1" hangingPunct="1">
              <a:buFont typeface="Wingdings 3" pitchFamily="18" charset="2"/>
              <a:buNone/>
            </a:pPr>
            <a:endParaRPr lang="es-PR" altLang="en-US" smtClean="0"/>
          </a:p>
          <a:p>
            <a:pPr eaLnBrk="1" hangingPunct="1"/>
            <a:r>
              <a:rPr lang="es-PR" altLang="en-US" smtClean="0"/>
              <a:t>¿Ha visto este cartelón en su lugar de trabajo?</a:t>
            </a:r>
          </a:p>
          <a:p>
            <a:pPr eaLnBrk="1" hangingPunct="1"/>
            <a:r>
              <a:rPr lang="es-PR" altLang="en-US" smtClean="0"/>
              <a:t>La creación de OSHA proveyó a los trabajadores el derecho a un lugar de trabajo seguro y salubre </a:t>
            </a: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622E76FC-F967-4EB1-BEA8-BE40FF80ECE7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11</a:t>
            </a:fld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13317" name="Picture 6" descr="handout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47800"/>
            <a:ext cx="762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7" descr="C:\Documents and Settings\jtaylor.OSHA\Local Settings\Temporary Internet Files\Content.IE5\FSRY5FTZ\MCj0442000000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600200"/>
            <a:ext cx="838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1"/>
          <p:cNvSpPr>
            <a:spLocks noGrp="1"/>
          </p:cNvSpPr>
          <p:nvPr>
            <p:ph idx="4294967295"/>
          </p:nvPr>
        </p:nvSpPr>
        <p:spPr>
          <a:xfrm>
            <a:off x="304800" y="1524000"/>
            <a:ext cx="6248400" cy="1643063"/>
          </a:xfrm>
        </p:spPr>
        <p:txBody>
          <a:bodyPr/>
          <a:lstStyle/>
          <a:p>
            <a:pPr eaLnBrk="1" hangingPunct="1"/>
            <a:r>
              <a:rPr lang="es-PR" altLang="en-US" smtClean="0"/>
              <a:t>La creación de OSHA proveyó a los trabajadores el derecho a un lugar de trabajo seguro y salubre.</a:t>
            </a: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BD1406BC-64E5-401F-B0AA-97B3C24C5DB5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12</a:t>
            </a:fld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14343" name="Picture 7" descr="Q:\Vertex\TASK ORDER #20\IntroToOSHA-working\Rev_03.10.10\Possible photos\Act_1970_n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0" y="1752600"/>
            <a:ext cx="2452688" cy="190341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4341" name="TextBox 6"/>
          <p:cNvSpPr txBox="1">
            <a:spLocks noChangeArrowheads="1"/>
          </p:cNvSpPr>
          <p:nvPr/>
        </p:nvSpPr>
        <p:spPr bwMode="auto">
          <a:xfrm>
            <a:off x="304800" y="2895600"/>
            <a:ext cx="6858000" cy="297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255588"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/>
            <a:r>
              <a:rPr lang="es-PR" altLang="en-US"/>
              <a:t>La Sección 5(a)(1) de la Ley OSH indica: “Cada patrono tiene que proveer a cada uno de sus empleados trabajo y un lugar de trabajo libre de riesgos reconocidos que estén causando o puedan causar muerte o daño físico serio a sus empleados.”</a:t>
            </a:r>
            <a:endParaRPr lang="es-PR" altLang="en-US">
              <a:latin typeface="Arial" charset="0"/>
            </a:endParaRPr>
          </a:p>
        </p:txBody>
      </p:sp>
      <p:sp>
        <p:nvSpPr>
          <p:cNvPr id="14342" name="TextBox 4"/>
          <p:cNvSpPr txBox="1">
            <a:spLocks noChangeArrowheads="1"/>
          </p:cNvSpPr>
          <p:nvPr/>
        </p:nvSpPr>
        <p:spPr bwMode="auto">
          <a:xfrm>
            <a:off x="457200" y="228600"/>
            <a:ext cx="175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1800" i="1">
                <a:solidFill>
                  <a:schemeClr val="tx2"/>
                </a:solidFill>
                <a:latin typeface="Arial" charset="0"/>
              </a:rPr>
              <a:t>Tu derecho a…</a:t>
            </a:r>
          </a:p>
        </p:txBody>
      </p:sp>
      <p:sp>
        <p:nvSpPr>
          <p:cNvPr id="2" name="Text Box 11"/>
          <p:cNvSpPr txBox="1">
            <a:spLocks noChangeArrowheads="1"/>
          </p:cNvSpPr>
          <p:nvPr/>
        </p:nvSpPr>
        <p:spPr bwMode="auto">
          <a:xfrm>
            <a:off x="457200" y="609600"/>
            <a:ext cx="81692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Lugar de Trabajo Seguro y Salubre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1"/>
          <p:cNvSpPr>
            <a:spLocks noGrp="1"/>
          </p:cNvSpPr>
          <p:nvPr>
            <p:ph idx="4294967295"/>
          </p:nvPr>
        </p:nvSpPr>
        <p:spPr>
          <a:xfrm>
            <a:off x="457200" y="1481138"/>
            <a:ext cx="8229600" cy="1490662"/>
          </a:xfrm>
        </p:spPr>
        <p:txBody>
          <a:bodyPr/>
          <a:lstStyle/>
          <a:p>
            <a:pPr eaLnBrk="1" hangingPunct="1"/>
            <a:r>
              <a:rPr lang="es-PR" altLang="en-US" sz="2400" smtClean="0"/>
              <a:t>Los patronos tienen que tener un programa de comunicación de riesgos, escrito y completo, que incluya información sobre:</a:t>
            </a: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FFD3B1D3-D658-41DA-8BDF-5BEF3182A04D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13</a:t>
            </a:fld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457200" y="228600"/>
            <a:ext cx="175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1800" i="1">
                <a:solidFill>
                  <a:schemeClr val="tx2"/>
                </a:solidFill>
                <a:latin typeface="Arial" charset="0"/>
              </a:rPr>
              <a:t>Tu derecho a…</a:t>
            </a:r>
          </a:p>
        </p:txBody>
      </p:sp>
      <p:sp>
        <p:nvSpPr>
          <p:cNvPr id="15365" name="Text Box 9"/>
          <p:cNvSpPr txBox="1">
            <a:spLocks noChangeArrowheads="1"/>
          </p:cNvSpPr>
          <p:nvPr/>
        </p:nvSpPr>
        <p:spPr bwMode="auto">
          <a:xfrm>
            <a:off x="304800" y="2667000"/>
            <a:ext cx="7391400" cy="327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1363" indent="-22860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lvl="1" eaLnBrk="1" hangingPunct="1">
              <a:spcBef>
                <a:spcPts val="400"/>
              </a:spcBef>
              <a:buSzPct val="68000"/>
              <a:buFont typeface="Wingdings 3" pitchFamily="18" charset="2"/>
              <a:buChar char=""/>
            </a:pPr>
            <a:r>
              <a:rPr lang="es-PR" altLang="en-US" sz="2000"/>
              <a:t>Etiquetado de envases,</a:t>
            </a:r>
          </a:p>
          <a:p>
            <a:pPr lvl="1" eaLnBrk="1" hangingPunct="1">
              <a:spcBef>
                <a:spcPts val="400"/>
              </a:spcBef>
              <a:buSzPct val="68000"/>
              <a:buFont typeface="Wingdings 3" pitchFamily="18" charset="2"/>
              <a:buChar char=""/>
            </a:pPr>
            <a:r>
              <a:rPr lang="es-PR" altLang="en-US" sz="2000"/>
              <a:t>Fichas de datos de Seguridad de Material (FDS), y</a:t>
            </a:r>
          </a:p>
          <a:p>
            <a:pPr lvl="1" eaLnBrk="1" hangingPunct="1">
              <a:spcBef>
                <a:spcPts val="400"/>
              </a:spcBef>
              <a:buSzPct val="68000"/>
              <a:buFont typeface="Wingdings 3" pitchFamily="18" charset="2"/>
              <a:buChar char=""/>
            </a:pPr>
            <a:r>
              <a:rPr lang="es-PR" altLang="en-US" sz="2000"/>
              <a:t>Adiestramiento al trabajador.  El adiestramiento tiene que incluir los riesgos físicos y a la salud de los químicos y cómo los trabajadores se pueden proteger a sí mismos; incluyendo los procedimientos específicos que el patrono ha implementado para proteger a los trabajadores, procedimientos de emergencia, y equipo de protección personal. </a:t>
            </a:r>
          </a:p>
        </p:txBody>
      </p:sp>
      <p:sp>
        <p:nvSpPr>
          <p:cNvPr id="15366" name="Text Box 10"/>
          <p:cNvSpPr txBox="1">
            <a:spLocks noChangeArrowheads="1"/>
          </p:cNvSpPr>
          <p:nvPr/>
        </p:nvSpPr>
        <p:spPr bwMode="auto">
          <a:xfrm>
            <a:off x="457200" y="609600"/>
            <a:ext cx="81692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Conocer Sobre Químicos Peligrosos</a:t>
            </a:r>
          </a:p>
        </p:txBody>
      </p:sp>
      <p:pic>
        <p:nvPicPr>
          <p:cNvPr id="1536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3657600"/>
            <a:ext cx="18859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r>
              <a:rPr lang="es-PR" altLang="en-US" sz="2800" b="1" smtClean="0"/>
              <a:t>Hoja Suelta #3: </a:t>
            </a:r>
          </a:p>
          <a:p>
            <a:pPr algn="ctr" eaLnBrk="1" hangingPunct="1">
              <a:buFont typeface="Wingdings 3" pitchFamily="18" charset="2"/>
              <a:buNone/>
            </a:pPr>
            <a:r>
              <a:rPr lang="es-PR" altLang="en-US" sz="2800" b="1" smtClean="0"/>
              <a:t>Ejemplo de FSDS</a:t>
            </a:r>
          </a:p>
          <a:p>
            <a:pPr eaLnBrk="1" hangingPunct="1"/>
            <a:endParaRPr lang="es-PR" altLang="en-US" sz="2800" smtClean="0"/>
          </a:p>
          <a:p>
            <a:pPr eaLnBrk="1" hangingPunct="1"/>
            <a:r>
              <a:rPr lang="es-PR" altLang="en-US" sz="2600" smtClean="0"/>
              <a:t>¿Qué información provee el FDS? </a:t>
            </a:r>
          </a:p>
          <a:p>
            <a:pPr eaLnBrk="1" hangingPunct="1"/>
            <a:r>
              <a:rPr lang="es-PR" altLang="en-US" sz="2600" smtClean="0"/>
              <a:t>¿Ha visto alguno de ustedes un FDS en su lugar de trabajo? </a:t>
            </a:r>
          </a:p>
          <a:p>
            <a:pPr eaLnBrk="1" hangingPunct="1"/>
            <a:r>
              <a:rPr lang="es-PR" altLang="en-US" sz="2600" smtClean="0"/>
              <a:t>¿Se siguieron las instrucciones del FSDS en su trabajo? </a:t>
            </a:r>
          </a:p>
          <a:p>
            <a:pPr eaLnBrk="1" hangingPunct="1"/>
            <a:r>
              <a:rPr lang="es-PR" altLang="en-US" sz="2600" smtClean="0"/>
              <a:t>¿Ha trabajado alguno de ustedes con un químico peligroso sin tener un FDS? 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063A6002-ABF8-4A55-A9AC-E499E8312AB0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14</a:t>
            </a:fld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2" name="Picture 5" descr="handout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447800"/>
            <a:ext cx="762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 descr="C:\Documents and Settings\jtaylor.OSHA\Local Settings\Temporary Internet Files\Content.IE5\FSRY5FTZ\MCBD06630_000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600200"/>
            <a:ext cx="990600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Text Box 9"/>
          <p:cNvSpPr txBox="1">
            <a:spLocks noChangeArrowheads="1"/>
          </p:cNvSpPr>
          <p:nvPr/>
        </p:nvSpPr>
        <p:spPr bwMode="auto">
          <a:xfrm>
            <a:off x="457200" y="609600"/>
            <a:ext cx="81692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Ejercicio: FDS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1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6248400" cy="1871663"/>
          </a:xfrm>
        </p:spPr>
        <p:txBody>
          <a:bodyPr/>
          <a:lstStyle/>
          <a:p>
            <a:pPr eaLnBrk="1" hangingPunct="1"/>
            <a:r>
              <a:rPr lang="es-PR" altLang="en-US" sz="2400" smtClean="0"/>
              <a:t>La regulación de OSHA sobre Lesiones y Enfermedades requiere que patronos con más de 10 empleados mantengan un registro de éstas</a:t>
            </a: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49A32D5A-652F-4F6E-B4F2-A8CC49A28EEA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15</a:t>
            </a:fld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457200" y="381000"/>
            <a:ext cx="1758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1800" i="1">
                <a:solidFill>
                  <a:schemeClr val="tx2"/>
                </a:solidFill>
                <a:latin typeface="Arial" charset="0"/>
              </a:rPr>
              <a:t>Tu derecho a…</a:t>
            </a:r>
          </a:p>
        </p:txBody>
      </p:sp>
      <p:pic>
        <p:nvPicPr>
          <p:cNvPr id="17413" name="Picture 7" descr="slide 15 first a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676400"/>
            <a:ext cx="2362200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457200" y="3124200"/>
            <a:ext cx="6324600" cy="306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255588"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/>
            <a:r>
              <a:rPr lang="es-PR" altLang="en-US" sz="2400"/>
              <a:t>Los trabajadores tienen el derecho de revisar los registros del año corriente, así como los registros de los últimos 5 años. </a:t>
            </a:r>
          </a:p>
          <a:p>
            <a:pPr eaLnBrk="1" hangingPunct="1"/>
            <a:r>
              <a:rPr lang="es-PR" altLang="en-US" sz="2400"/>
              <a:t>Los trabajadores también tienen el derecho de ver el resumen de lesiones y enfermedades que se coloca anualmente (OSHA 300A).</a:t>
            </a:r>
          </a:p>
        </p:txBody>
      </p:sp>
      <p:sp>
        <p:nvSpPr>
          <p:cNvPr id="17415" name="Text Box 10"/>
          <p:cNvSpPr txBox="1">
            <a:spLocks noChangeArrowheads="1"/>
          </p:cNvSpPr>
          <p:nvPr/>
        </p:nvSpPr>
        <p:spPr bwMode="auto">
          <a:xfrm>
            <a:off x="457200" y="762000"/>
            <a:ext cx="86868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000" b="1">
                <a:solidFill>
                  <a:schemeClr val="tx2"/>
                </a:solidFill>
              </a:rPr>
              <a:t>Información sobre Lesiones y Enfermedades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1"/>
          <p:cNvSpPr>
            <a:spLocks noGrp="1"/>
          </p:cNvSpPr>
          <p:nvPr>
            <p:ph idx="4294967295"/>
          </p:nvPr>
        </p:nvSpPr>
        <p:spPr>
          <a:xfrm>
            <a:off x="457200" y="1481138"/>
            <a:ext cx="8305800" cy="4525962"/>
          </a:xfrm>
        </p:spPr>
        <p:txBody>
          <a:bodyPr/>
          <a:lstStyle/>
          <a:p>
            <a:pPr eaLnBrk="1" hangingPunct="1"/>
            <a:r>
              <a:rPr lang="es-PR" altLang="en-US" sz="2600" smtClean="0"/>
              <a:t>Los trabajadores pueden traer preocupaciones de seguridad y salud en el lugar de trabajo a sus patronos sin temor a discriminación o a ser suspendidos, después de que la querella sea hecha en buena fe. </a:t>
            </a:r>
          </a:p>
          <a:p>
            <a:pPr eaLnBrk="1" hangingPunct="1"/>
            <a:r>
              <a:rPr lang="es-PR" altLang="en-US" sz="2600" smtClean="0"/>
              <a:t>Las regulaciones de OSHA [29CFR 1977.9(c)] protegen a trabajadores que se querellan a su patrono por condiciones inseguras o insalubres en el lugar del trabajo.  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E2A8B991-3448-4374-8FBE-D141928A4132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16</a:t>
            </a:fld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457200" y="304800"/>
            <a:ext cx="1822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1800" i="1">
                <a:solidFill>
                  <a:schemeClr val="tx2"/>
                </a:solidFill>
                <a:latin typeface="Arial" charset="0"/>
              </a:rPr>
              <a:t>Tu derecho a… </a:t>
            </a:r>
          </a:p>
        </p:txBody>
      </p:sp>
      <p:sp>
        <p:nvSpPr>
          <p:cNvPr id="18437" name="Text Box 8"/>
          <p:cNvSpPr txBox="1">
            <a:spLocks noChangeArrowheads="1"/>
          </p:cNvSpPr>
          <p:nvPr/>
        </p:nvSpPr>
        <p:spPr bwMode="auto">
          <a:xfrm>
            <a:off x="457200" y="685800"/>
            <a:ext cx="845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Querellas o Petición de Corrección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1"/>
          <p:cNvSpPr>
            <a:spLocks noGrp="1"/>
          </p:cNvSpPr>
          <p:nvPr>
            <p:ph sz="half" idx="1"/>
          </p:nvPr>
        </p:nvSpPr>
        <p:spPr>
          <a:xfrm>
            <a:off x="304800" y="1447800"/>
            <a:ext cx="4343400" cy="2481263"/>
          </a:xfrm>
        </p:spPr>
        <p:txBody>
          <a:bodyPr/>
          <a:lstStyle/>
          <a:p>
            <a:pPr eaLnBrk="1" hangingPunct="1"/>
            <a:r>
              <a:rPr lang="es-PR" altLang="en-US" sz="2200" smtClean="0"/>
              <a:t>Los trabajadores tienen derecho a recibir adiestramiento por parte  de sus patronos sobre una variedad de riesgos de salud y seguridad, y sobre las normas que los patronos tienen que seguir.  </a:t>
            </a:r>
          </a:p>
        </p:txBody>
      </p:sp>
      <p:pic>
        <p:nvPicPr>
          <p:cNvPr id="19459" name="Content Placeholder 6" descr="Slide 17 trg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0600" y="1600200"/>
            <a:ext cx="3830638" cy="2544763"/>
          </a:xfrm>
        </p:spPr>
      </p:pic>
      <p:sp>
        <p:nvSpPr>
          <p:cNvPr id="1946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B103EC7C-8335-408A-9E8D-DE086518F6EC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17</a:t>
            </a:fld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2" name="TextBox 7"/>
          <p:cNvSpPr txBox="1">
            <a:spLocks noChangeArrowheads="1"/>
          </p:cNvSpPr>
          <p:nvPr/>
        </p:nvSpPr>
        <p:spPr bwMode="auto">
          <a:xfrm>
            <a:off x="228600" y="4267200"/>
            <a:ext cx="82296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255588"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/>
            <a:r>
              <a:rPr lang="es-PR" altLang="en-US" sz="2200"/>
              <a:t>Algunos de los adiestramientos cubren tópicos como candado/etiquetado, patógenos de la sangre, espacios confinados, riesgos de caídas en construcción, EPP, así como otros temas.  </a:t>
            </a:r>
          </a:p>
        </p:txBody>
      </p:sp>
      <p:sp>
        <p:nvSpPr>
          <p:cNvPr id="19462" name="TextBox 4"/>
          <p:cNvSpPr txBox="1">
            <a:spLocks noChangeArrowheads="1"/>
          </p:cNvSpPr>
          <p:nvPr/>
        </p:nvSpPr>
        <p:spPr bwMode="auto">
          <a:xfrm>
            <a:off x="457200" y="304800"/>
            <a:ext cx="1822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1800" i="1">
                <a:solidFill>
                  <a:schemeClr val="tx2"/>
                </a:solidFill>
                <a:latin typeface="Arial" charset="0"/>
              </a:rPr>
              <a:t>Tu derecho a… </a:t>
            </a:r>
          </a:p>
        </p:txBody>
      </p:sp>
      <p:sp>
        <p:nvSpPr>
          <p:cNvPr id="19463" name="Text Box 11"/>
          <p:cNvSpPr txBox="1">
            <a:spLocks noChangeArrowheads="1"/>
          </p:cNvSpPr>
          <p:nvPr/>
        </p:nvSpPr>
        <p:spPr bwMode="auto">
          <a:xfrm>
            <a:off x="457200" y="685800"/>
            <a:ext cx="845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Adiestramiento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s-PR" altLang="en-US" smtClean="0"/>
              <a:t>1910.1020: derecho a examinar y copiar registros </a:t>
            </a:r>
          </a:p>
          <a:p>
            <a:pPr eaLnBrk="1" hangingPunct="1"/>
            <a:r>
              <a:rPr lang="es-PR" altLang="en-US" smtClean="0"/>
              <a:t>Algunos ejemplos de sustancias tóxicas y agentes físicos dañinos son: </a:t>
            </a:r>
          </a:p>
          <a:p>
            <a:pPr lvl="1" eaLnBrk="1" hangingPunct="1"/>
            <a:r>
              <a:rPr lang="es-PR" altLang="en-US" sz="2400" smtClean="0"/>
              <a:t>Metales y polvos, tales como plomo, cadmio y sílice.</a:t>
            </a:r>
          </a:p>
          <a:p>
            <a:pPr lvl="1" eaLnBrk="1" hangingPunct="1"/>
            <a:r>
              <a:rPr lang="es-PR" altLang="en-US" sz="2400" smtClean="0"/>
              <a:t>Agentes biológicos, tales como bacterias, virus y hongos. </a:t>
            </a:r>
          </a:p>
          <a:p>
            <a:pPr lvl="1" eaLnBrk="1" hangingPunct="1"/>
            <a:r>
              <a:rPr lang="es-PR" altLang="en-US" sz="2400" smtClean="0"/>
              <a:t>Tensión física, tales como ruido, calor, frío, vibración, movimiento repetitivo, y radiación ionizante y no-ionizante. </a:t>
            </a: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17C1E85E-CF33-44AE-89AB-F3F087A2EC32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18</a:t>
            </a:fld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457200" y="381000"/>
            <a:ext cx="1822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1800" i="1">
                <a:solidFill>
                  <a:schemeClr val="tx2"/>
                </a:solidFill>
                <a:latin typeface="Arial" charset="0"/>
              </a:rPr>
              <a:t>Tu derecho a… </a:t>
            </a:r>
          </a:p>
        </p:txBody>
      </p:sp>
      <p:sp>
        <p:nvSpPr>
          <p:cNvPr id="20485" name="Text Box 9"/>
          <p:cNvSpPr txBox="1">
            <a:spLocks noChangeArrowheads="1"/>
          </p:cNvSpPr>
          <p:nvPr/>
        </p:nvSpPr>
        <p:spPr bwMode="auto">
          <a:xfrm>
            <a:off x="457200" y="762000"/>
            <a:ext cx="84582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000" b="1">
                <a:solidFill>
                  <a:schemeClr val="tx2"/>
                </a:solidFill>
              </a:rPr>
              <a:t>Examinar Registros Médicos y de Exposición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s-PR" altLang="en-US" smtClean="0"/>
              <a:t>Los trabajadores pueden someter una querella con OSHA si creen que una violación de una norma de seguridad o salud, o una situación de peligro inminente, existe en el lugar de trabajo. </a:t>
            </a:r>
          </a:p>
          <a:p>
            <a:pPr eaLnBrk="1" hangingPunct="1"/>
            <a:r>
              <a:rPr lang="es-PR" altLang="en-US" smtClean="0"/>
              <a:t>Los trabajadores pueden solicitar que su nombre no sea revelado al patrono. </a:t>
            </a:r>
          </a:p>
          <a:p>
            <a:pPr eaLnBrk="1" hangingPunct="1"/>
            <a:r>
              <a:rPr lang="es-PR" altLang="en-US" smtClean="0"/>
              <a:t>Si un trabajador somete una querella, éste tiene el derecho a conocer la acción que OSHA haya tomado y solicitar una revisión si no se hace una inspección. </a:t>
            </a: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71D56BAA-4197-4EB7-92DE-2F751091A972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19</a:t>
            </a:fld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457200" y="381000"/>
            <a:ext cx="18224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1800" i="1">
                <a:solidFill>
                  <a:schemeClr val="tx2"/>
                </a:solidFill>
                <a:latin typeface="Arial" charset="0"/>
              </a:rPr>
              <a:t>Tu derecho a… </a:t>
            </a:r>
          </a:p>
        </p:txBody>
      </p:sp>
      <p:sp>
        <p:nvSpPr>
          <p:cNvPr id="21509" name="Text Box 9"/>
          <p:cNvSpPr txBox="1">
            <a:spLocks noChangeArrowheads="1"/>
          </p:cNvSpPr>
          <p:nvPr/>
        </p:nvSpPr>
        <p:spPr bwMode="auto">
          <a:xfrm>
            <a:off x="457200" y="762000"/>
            <a:ext cx="845820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Someter una Querella en OSHA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s-PR" altLang="en-US" sz="2400" smtClean="0"/>
              <a:t>Un representante de empleados puede acompañar al inspector de OSHA.</a:t>
            </a:r>
          </a:p>
          <a:p>
            <a:pPr eaLnBrk="1" hangingPunct="1"/>
            <a:r>
              <a:rPr lang="es-PR" altLang="en-US" sz="2400" smtClean="0"/>
              <a:t>Los trabajadores pueden hablar en privado con el inspector. </a:t>
            </a:r>
          </a:p>
          <a:p>
            <a:pPr eaLnBrk="1" hangingPunct="1"/>
            <a:r>
              <a:rPr lang="es-PR" altLang="en-US" sz="2400" smtClean="0"/>
              <a:t>Los trabajadores pueden señalar riesgos, describir lesiones, enfermedades o incidentes debido a esos riesgos, y describir cualquier preocupación que tenga sobre asuntos de seguridad y salud. </a:t>
            </a:r>
          </a:p>
          <a:p>
            <a:pPr eaLnBrk="1" hangingPunct="1"/>
            <a:r>
              <a:rPr lang="es-PR" altLang="en-US" sz="2400" smtClean="0"/>
              <a:t>Los trabajadores pueden conocer los resultados de inspecciones, las medidas de corrección y oponerse a las fechas establecidas para violaciones que tienen que ser corregidas.</a:t>
            </a: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53522470-F136-48BC-83B1-8AB637701AA9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20</a:t>
            </a:fld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457200" y="304800"/>
            <a:ext cx="1822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1800" i="1">
                <a:solidFill>
                  <a:schemeClr val="tx2"/>
                </a:solidFill>
                <a:latin typeface="Arial" charset="0"/>
              </a:rPr>
              <a:t>Tu derecho a… </a:t>
            </a:r>
          </a:p>
        </p:txBody>
      </p:sp>
      <p:sp>
        <p:nvSpPr>
          <p:cNvPr id="22533" name="Text Box 9"/>
          <p:cNvSpPr txBox="1">
            <a:spLocks noChangeArrowheads="1"/>
          </p:cNvSpPr>
          <p:nvPr/>
        </p:nvSpPr>
        <p:spPr bwMode="auto">
          <a:xfrm>
            <a:off x="457200" y="685800"/>
            <a:ext cx="8686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Participar en una inspección de OSHA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s-PR" altLang="en-US" sz="2500" smtClean="0"/>
              <a:t>Los trabajadores tienen el derecho a no ser objeto de retaliación por ejercer derechos sobre salud y seguridad. </a:t>
            </a:r>
          </a:p>
          <a:p>
            <a:pPr eaLnBrk="1" hangingPunct="1"/>
            <a:r>
              <a:rPr lang="es-PR" altLang="en-US" sz="2500" smtClean="0"/>
              <a:t>Los trabajadores tienen el derecho de tener salud y seguridad en el lugar de trabajo sin temor a sanciones. </a:t>
            </a:r>
          </a:p>
          <a:p>
            <a:pPr eaLnBrk="1" hangingPunct="1"/>
            <a:r>
              <a:rPr lang="es-PR" altLang="en-US" sz="2500" smtClean="0"/>
              <a:t>Este derecho está explicado en la Sección 11(c) de la Ley OSH. </a:t>
            </a:r>
          </a:p>
          <a:p>
            <a:pPr eaLnBrk="1" hangingPunct="1"/>
            <a:r>
              <a:rPr lang="es-PR" altLang="en-US" sz="2500" smtClean="0"/>
              <a:t>Los trabajadores tienen 30 días para comunicarse con OSHA si creen que han sido sancionados por ejercer sus derechos sobre salud y seguridad. 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9B7169AC-390D-4C19-A6B0-E497C204E3C1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21</a:t>
            </a:fld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457200" y="304800"/>
            <a:ext cx="1822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1800" i="1">
                <a:solidFill>
                  <a:schemeClr val="tx2"/>
                </a:solidFill>
                <a:latin typeface="Arial" charset="0"/>
              </a:rPr>
              <a:t>Tu derecho a… </a:t>
            </a:r>
          </a:p>
        </p:txBody>
      </p:sp>
      <p:sp>
        <p:nvSpPr>
          <p:cNvPr id="23557" name="Text Box 9"/>
          <p:cNvSpPr txBox="1">
            <a:spLocks noChangeArrowheads="1"/>
          </p:cNvSpPr>
          <p:nvPr/>
        </p:nvSpPr>
        <p:spPr bwMode="auto">
          <a:xfrm>
            <a:off x="457200" y="685800"/>
            <a:ext cx="845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No ser Objeto de Retaliación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s-PR" altLang="en-US" smtClean="0"/>
              <a:t>¿Qué información le provee un FDS? </a:t>
            </a:r>
          </a:p>
          <a:p>
            <a:pPr eaLnBrk="1" hangingPunct="1">
              <a:buFont typeface="Wingdings 3" pitchFamily="18" charset="2"/>
              <a:buNone/>
            </a:pPr>
            <a:endParaRPr lang="es-PR" altLang="en-US" smtClean="0"/>
          </a:p>
          <a:p>
            <a:pPr eaLnBrk="1" hangingPunct="1"/>
            <a:r>
              <a:rPr lang="es-PR" altLang="en-US" smtClean="0"/>
              <a:t>¿Cuáles son algunos derechos de los trabajadores en relación a informar lesiones y enfermedades?</a:t>
            </a:r>
          </a:p>
          <a:p>
            <a:pPr eaLnBrk="1" hangingPunct="1">
              <a:buFont typeface="Wingdings 3" pitchFamily="18" charset="2"/>
              <a:buNone/>
            </a:pPr>
            <a:endParaRPr lang="es-PR" altLang="en-US" smtClean="0"/>
          </a:p>
          <a:p>
            <a:pPr eaLnBrk="1" hangingPunct="1"/>
            <a:r>
              <a:rPr lang="es-PR" altLang="en-US" smtClean="0"/>
              <a:t>Mencione algunas normas o riesgos en los cuales los trabajadores deben ser adiestrados. 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308D78F7-A2A0-4477-9281-6FE02A7EB78D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22</a:t>
            </a:fld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2" name="Picture 4" descr="C:\Documents and Settings\jtaylor.OSHA\Local Settings\Temporary Internet Files\Content.IE5\FSRY5FTZ\MCj0442000000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28600"/>
            <a:ext cx="989013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Text Box 9"/>
          <p:cNvSpPr txBox="1">
            <a:spLocks noChangeArrowheads="1"/>
          </p:cNvSpPr>
          <p:nvPr/>
        </p:nvSpPr>
        <p:spPr bwMode="auto">
          <a:xfrm>
            <a:off x="457200" y="609600"/>
            <a:ext cx="845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Preguntas de Repaso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s-PR" altLang="en-US" sz="2200" smtClean="0"/>
              <a:t>Proveer un lugar de trabajo libre de riesgos reconocidos y cumplir con las normas de OSHA. </a:t>
            </a:r>
            <a:endParaRPr lang="es-PR" altLang="en-US" sz="2200" b="1" smtClean="0"/>
          </a:p>
          <a:p>
            <a:pPr eaLnBrk="1" hangingPunct="1"/>
            <a:r>
              <a:rPr lang="es-PR" altLang="en-US" sz="2200" smtClean="0"/>
              <a:t>Proveer el adiestramiento requerido por las normas de OSHA. </a:t>
            </a:r>
            <a:endParaRPr lang="es-PR" altLang="en-US" sz="2200" b="1" smtClean="0"/>
          </a:p>
          <a:p>
            <a:pPr eaLnBrk="1" hangingPunct="1"/>
            <a:r>
              <a:rPr lang="es-PR" altLang="en-US" sz="2200" smtClean="0"/>
              <a:t>Proveer exámenes médicos cuando sean requeridos por las normas de OSHA y proveer acceso a los trabajadores a los registros médicos y de exposición. </a:t>
            </a:r>
            <a:endParaRPr lang="es-PR" altLang="en-US" sz="2200" b="1" smtClean="0"/>
          </a:p>
          <a:p>
            <a:pPr eaLnBrk="1" hangingPunct="1"/>
            <a:r>
              <a:rPr lang="es-PR" altLang="en-US" sz="2200" smtClean="0"/>
              <a:t>No discriminar contra trabajadores que ejerzan sus derechos bajo la Ley (Sección 11(c))</a:t>
            </a:r>
            <a:endParaRPr lang="es-PR" altLang="en-US" sz="2200" b="1" smtClean="0"/>
          </a:p>
          <a:p>
            <a:pPr eaLnBrk="1" hangingPunct="1"/>
            <a:r>
              <a:rPr lang="es-PR" altLang="en-US" sz="2200" smtClean="0"/>
              <a:t>Colocar los avisos sobre citaciones de OSHA y de verificación de corrección. </a:t>
            </a:r>
            <a:endParaRPr lang="es-PR" altLang="en-US" sz="2200" b="1" smtClean="0"/>
          </a:p>
          <a:p>
            <a:pPr eaLnBrk="1" hangingPunct="1"/>
            <a:r>
              <a:rPr lang="es-PR" altLang="en-US" sz="2200" smtClean="0"/>
              <a:t>Proveer y pagar por el Equipo de Protección Personal (EPP). 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C6EB4DF-AD68-4CF0-B166-FCF10F7E968E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23</a:t>
            </a:fld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685800" y="228600"/>
            <a:ext cx="84582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Tópico 3: ¿Qué Responsabilidades tiene su Patrono bajo OSHA?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1"/>
          <p:cNvSpPr>
            <a:spLocks noGrp="1"/>
          </p:cNvSpPr>
          <p:nvPr>
            <p:ph idx="4294967295"/>
          </p:nvPr>
        </p:nvSpPr>
        <p:spPr>
          <a:xfrm>
            <a:off x="457200" y="1524000"/>
            <a:ext cx="8382000" cy="4297363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es-PR" altLang="en-US" sz="2400" b="1" smtClean="0"/>
              <a:t>MANTENER REGISTROS DE LESIONES Y ENFERMEDADES</a:t>
            </a:r>
          </a:p>
          <a:p>
            <a:pPr eaLnBrk="1" hangingPunct="1"/>
            <a:endParaRPr lang="es-PR" altLang="en-US" sz="2400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E2FF629E-FCDE-452C-ADF2-972AAD637A69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24</a:t>
            </a:fld>
            <a:endParaRPr lang="en-US" smtClean="0">
              <a:solidFill>
                <a:schemeClr val="tx1"/>
              </a:solidFill>
            </a:endParaRPr>
          </a:p>
        </p:txBody>
      </p:sp>
      <p:graphicFrame>
        <p:nvGraphicFramePr>
          <p:cNvPr id="26667" name="Group 43"/>
          <p:cNvGraphicFramePr>
            <a:graphicFrameLocks noGrp="1"/>
          </p:cNvGraphicFramePr>
          <p:nvPr/>
        </p:nvGraphicFramePr>
        <p:xfrm>
          <a:off x="762000" y="1905000"/>
          <a:ext cx="7543800" cy="4038600"/>
        </p:xfrm>
        <a:graphic>
          <a:graphicData uri="http://schemas.openxmlformats.org/drawingml/2006/table">
            <a:tbl>
              <a:tblPr/>
              <a:tblGrid>
                <a:gridCol w="7543800"/>
              </a:tblGrid>
              <a:tr h="403225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Lucida Sans Unicode" pitchFamily="34" charset="0"/>
                          <a:ea typeface="ＭＳ Ｐゴシック" pitchFamily="-105" charset="-128"/>
                        </a:rPr>
                        <a:t>LISTA DE COTEJO DE INFORME Y REGISTRO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635375">
                <a:tc>
                  <a:txBody>
                    <a:bodyPr/>
                    <a:lstStyle>
                      <a:lvl1pPr marL="457200" indent="-346075"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457200" marR="0" lvl="0" indent="-3460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21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ＭＳ Ｐゴシック" pitchFamily="-105" charset="-128"/>
                        </a:rPr>
                        <a:t>Los patronos tienen que:</a:t>
                      </a:r>
                      <a:endParaRPr kumimoji="0" lang="es-PR" altLang="en-US" sz="2100" b="0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ucida Sans Unicode" pitchFamily="34" charset="0"/>
                        <a:ea typeface="ＭＳ Ｐゴシック" pitchFamily="-105" charset="-128"/>
                      </a:endParaRPr>
                    </a:p>
                    <a:p>
                      <a:pPr marL="457200" marR="0" lvl="0" indent="-3460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s-PR" alt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ＭＳ Ｐゴシック" pitchFamily="-105" charset="-128"/>
                        </a:rPr>
                        <a:t>Informar cada muerte de un trabajador</a:t>
                      </a:r>
                    </a:p>
                    <a:p>
                      <a:pPr marL="457200" marR="0" lvl="0" indent="-3460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s-PR" alt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ＭＳ Ｐゴシック" pitchFamily="-105" charset="-128"/>
                        </a:rPr>
                        <a:t>Informar cada incidente que resulte en la hospitalización de 3 ó más trabajadores</a:t>
                      </a:r>
                    </a:p>
                    <a:p>
                      <a:pPr marL="457200" marR="0" lvl="0" indent="-3460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s-PR" alt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ＭＳ Ｐゴシック" pitchFamily="-105" charset="-128"/>
                        </a:rPr>
                        <a:t>Mantener registros de lesiones y enfermedades</a:t>
                      </a:r>
                    </a:p>
                    <a:p>
                      <a:pPr marL="457200" marR="0" lvl="0" indent="-3460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s-PR" alt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ＭＳ Ｐゴシック" pitchFamily="-105" charset="-128"/>
                        </a:rPr>
                        <a:t>Instruir a los trabajadores en cómo informar una lesión o enfermedad al patrono </a:t>
                      </a:r>
                    </a:p>
                    <a:p>
                      <a:pPr marL="457200" marR="0" lvl="0" indent="-3460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s-PR" alt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ＭＳ Ｐゴシック" pitchFamily="-105" charset="-128"/>
                        </a:rPr>
                        <a:t>Tener los registros disponibles para los trabajadores </a:t>
                      </a:r>
                    </a:p>
                    <a:p>
                      <a:pPr marL="457200" marR="0" lvl="0" indent="-3460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s-PR" alt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ＭＳ Ｐゴシック" pitchFamily="-105" charset="-128"/>
                        </a:rPr>
                        <a:t>Permitir a OSHA acceso a los registros</a:t>
                      </a:r>
                    </a:p>
                    <a:p>
                      <a:pPr marL="457200" marR="0" lvl="0" indent="-3460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s-PR" altLang="en-US" sz="2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ucida Sans Unicode" pitchFamily="34" charset="0"/>
                          <a:ea typeface="ＭＳ Ｐゴシック" pitchFamily="-105" charset="-128"/>
                        </a:rPr>
                        <a:t>Colocar el resumen anual de lesiones y enfermedades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sp>
        <p:nvSpPr>
          <p:cNvPr id="26636" name="Text Box 16"/>
          <p:cNvSpPr txBox="1">
            <a:spLocks noChangeArrowheads="1"/>
          </p:cNvSpPr>
          <p:nvPr/>
        </p:nvSpPr>
        <p:spPr bwMode="auto">
          <a:xfrm>
            <a:off x="457200" y="609600"/>
            <a:ext cx="845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Se le Requiere al Patrono: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r>
              <a:rPr lang="es-PR" altLang="en-US" sz="2800" b="1" smtClean="0"/>
              <a:t>Hoja Suelta #6: </a:t>
            </a:r>
          </a:p>
          <a:p>
            <a:pPr algn="ctr" eaLnBrk="1" hangingPunct="1">
              <a:buFont typeface="Wingdings 3" pitchFamily="18" charset="2"/>
              <a:buNone/>
            </a:pPr>
            <a:r>
              <a:rPr lang="es-PR" altLang="en-US" sz="2800" b="1" smtClean="0"/>
              <a:t>Registro OSHA 300</a:t>
            </a:r>
          </a:p>
          <a:p>
            <a:pPr algn="ctr" eaLnBrk="1" hangingPunct="1">
              <a:buFont typeface="Wingdings 3" pitchFamily="18" charset="2"/>
              <a:buNone/>
            </a:pPr>
            <a:endParaRPr lang="es-PR" altLang="en-US" sz="2800" smtClean="0"/>
          </a:p>
          <a:p>
            <a:pPr eaLnBrk="1" hangingPunct="1"/>
            <a:r>
              <a:rPr lang="es-PR" altLang="en-US" sz="2800" smtClean="0"/>
              <a:t>Número de trabajadores que se están lesionando o enfermando </a:t>
            </a:r>
          </a:p>
          <a:p>
            <a:pPr eaLnBrk="1" hangingPunct="1"/>
            <a:r>
              <a:rPr lang="es-PR" altLang="en-US" sz="2800" smtClean="0"/>
              <a:t>Los tipos de lesiones y enfermedades informados </a:t>
            </a:r>
          </a:p>
          <a:p>
            <a:pPr eaLnBrk="1" hangingPunct="1"/>
            <a:r>
              <a:rPr lang="es-PR" altLang="en-US" sz="2800" smtClean="0"/>
              <a:t>Los trabajos y departamentos donde están ocurriendo las lesiones o enfermedades más severas. </a:t>
            </a:r>
            <a:endParaRPr lang="es-PR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7B3F6D1D-EF01-4693-B193-CA217BB11EFF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25</a:t>
            </a:fld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2" name="Picture 5" descr="handout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762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5" descr="C:\Documents and Settings\jtaylor.OSHA\Local Settings\Temporary Internet Files\Content.IE5\FSRY5FTZ\MCBD06630_000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752600"/>
            <a:ext cx="990600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Text Box 10"/>
          <p:cNvSpPr txBox="1">
            <a:spLocks noChangeArrowheads="1"/>
          </p:cNvSpPr>
          <p:nvPr/>
        </p:nvSpPr>
        <p:spPr bwMode="auto">
          <a:xfrm>
            <a:off x="457200" y="609600"/>
            <a:ext cx="845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Ejercicio: OSHA 300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8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s-PR" altLang="en-US" smtClean="0"/>
              <a:t>Se le Requiere al Patrono:</a:t>
            </a:r>
            <a:endParaRPr lang="es-PR" altLang="en-US" b="0" smtClean="0"/>
          </a:p>
        </p:txBody>
      </p:sp>
      <p:sp>
        <p:nvSpPr>
          <p:cNvPr id="28675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indent="-11113" eaLnBrk="1" hangingPunct="1">
              <a:buFont typeface="Wingdings 3" pitchFamily="18" charset="2"/>
              <a:buNone/>
            </a:pPr>
            <a:r>
              <a:rPr lang="es-PR" altLang="en-US" sz="2400" b="1" u="sng" smtClean="0"/>
              <a:t>PROVEER Y PAGAR POR EPP</a:t>
            </a:r>
          </a:p>
          <a:p>
            <a:pPr indent="-11113" algn="ctr" eaLnBrk="1" hangingPunct="1">
              <a:buFont typeface="Wingdings 3" pitchFamily="18" charset="2"/>
              <a:buNone/>
            </a:pPr>
            <a:r>
              <a:rPr lang="es-PR" altLang="en-US" b="1" smtClean="0"/>
              <a:t>Hoja Suelta #7: Patronos </a:t>
            </a:r>
          </a:p>
          <a:p>
            <a:pPr indent="-11113" algn="ctr" eaLnBrk="1" hangingPunct="1">
              <a:buFont typeface="Wingdings 3" pitchFamily="18" charset="2"/>
              <a:buNone/>
            </a:pPr>
            <a:r>
              <a:rPr lang="es-PR" altLang="en-US" b="1" smtClean="0"/>
              <a:t>Tienen que Proveer y Pagar por EPP</a:t>
            </a:r>
          </a:p>
          <a:p>
            <a:pPr indent="-11113" eaLnBrk="1" hangingPunct="1">
              <a:buFont typeface="Wingdings 3" pitchFamily="18" charset="2"/>
              <a:buNone/>
            </a:pPr>
            <a:endParaRPr lang="es-PR" altLang="en-US" smtClean="0"/>
          </a:p>
          <a:p>
            <a:pPr indent="-11113" eaLnBrk="1" hangingPunct="1"/>
            <a:r>
              <a:rPr lang="es-PR" altLang="en-US" smtClean="0"/>
              <a:t>¿Usa alguno de ustedes EPP en su trabajo? </a:t>
            </a:r>
          </a:p>
          <a:p>
            <a:pPr indent="-11113" eaLnBrk="1" hangingPunct="1"/>
            <a:r>
              <a:rPr lang="es-PR" altLang="en-US" smtClean="0"/>
              <a:t>Se le requiere a los patronos determinar si EPP debe usarse para proteger a sus trabajadores.  </a:t>
            </a:r>
          </a:p>
          <a:p>
            <a:pPr indent="-11113" eaLnBrk="1" hangingPunct="1"/>
            <a:r>
              <a:rPr lang="es-PR" altLang="en-US" smtClean="0"/>
              <a:t>La regulación fue efectiva en Febrero 13, 2008 e implementada para Mayo 15, 2008. 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EDAF5080-F28E-4747-82F0-FD967A02A227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26</a:t>
            </a:fld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28677" name="Picture 6" descr="handout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09800"/>
            <a:ext cx="762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7" descr="C:\Documents and Settings\jtaylor.OSHA\Local Settings\Temporary Internet Files\Content.IE5\FSRY5FTZ\MCj0442000000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371600"/>
            <a:ext cx="838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s-PR" altLang="en-US" sz="2800" smtClean="0"/>
              <a:t>¿Cuáles son algunas de las responsabilidades que tienen los patronos relacionadas a la regulación de Registro de Lesiones y Enfermedades? </a:t>
            </a:r>
            <a:endParaRPr lang="es-PR" altLang="en-US" sz="2400" smtClean="0"/>
          </a:p>
          <a:p>
            <a:pPr eaLnBrk="1" hangingPunct="1"/>
            <a:r>
              <a:rPr lang="es-PR" altLang="en-US" sz="2800" smtClean="0"/>
              <a:t>¿Cuál sección de la Ley OSH prohíbe a los patronos discriminar contra trabajadores por ejercer sus derechos sobre salud y seguridad? </a:t>
            </a:r>
            <a:endParaRPr lang="es-PR" altLang="en-US" sz="2400" smtClean="0"/>
          </a:p>
          <a:p>
            <a:pPr eaLnBrk="1" hangingPunct="1"/>
            <a:r>
              <a:rPr lang="es-PR" altLang="en-US" sz="2800" smtClean="0"/>
              <a:t>¿Cuáles son algunos de los tipos de EPP por los que los patronos tienen que pagar? </a:t>
            </a:r>
            <a:endParaRPr lang="es-PR" alt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53A5D059-45EE-4F2B-87C8-8F4070A5575F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27</a:t>
            </a:fld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2" name="Picture 4" descr="C:\Documents and Settings\jtaylor.OSHA\Local Settings\Temporary Internet Files\Content.IE5\FSRY5FTZ\MCj0442000000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28600"/>
            <a:ext cx="989013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Text Box 9"/>
          <p:cNvSpPr txBox="1">
            <a:spLocks noChangeArrowheads="1"/>
          </p:cNvSpPr>
          <p:nvPr/>
        </p:nvSpPr>
        <p:spPr bwMode="auto">
          <a:xfrm>
            <a:off x="457200" y="609600"/>
            <a:ext cx="845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Preguntas de Repaso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4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PR" altLang="en-US" smtClean="0"/>
              <a:t>Tópico 4:</a:t>
            </a:r>
            <a:br>
              <a:rPr lang="es-PR" altLang="en-US" smtClean="0"/>
            </a:br>
            <a:r>
              <a:rPr lang="es-PR" altLang="en-US" smtClean="0"/>
              <a:t>¿Qué dicen las normas de OSHA? </a:t>
            </a:r>
          </a:p>
        </p:txBody>
      </p:sp>
      <p:sp>
        <p:nvSpPr>
          <p:cNvPr id="30723" name="Content Placeholder 1"/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3700462"/>
          </a:xfrm>
        </p:spPr>
        <p:txBody>
          <a:bodyPr/>
          <a:lstStyle/>
          <a:p>
            <a:pPr eaLnBrk="1" hangingPunct="1"/>
            <a:r>
              <a:rPr lang="es-PR" altLang="en-US" smtClean="0"/>
              <a:t>Las normas de OSHA caen en cuatro categorías: Industria General, Construcción, Marítima y Agricultura.</a:t>
            </a:r>
          </a:p>
          <a:p>
            <a:pPr eaLnBrk="1" hangingPunct="1"/>
            <a:r>
              <a:rPr lang="es-PR" altLang="en-US" smtClean="0"/>
              <a:t>OSHA promulga normas para una amplia variedad de riesgos en el lugar de trabajo. </a:t>
            </a:r>
          </a:p>
          <a:p>
            <a:pPr eaLnBrk="1" hangingPunct="1"/>
            <a:r>
              <a:rPr lang="es-PR" altLang="en-US" smtClean="0"/>
              <a:t>Cuando no hay una norma específica de OSHA, los patronos tienen que cumplir con la Cláusula de Deber General, Sección 5(a)(1)</a:t>
            </a: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8A365744-0115-4B84-869A-BF63546B7A31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28</a:t>
            </a:fld>
            <a:endParaRPr lang="en-US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1"/>
          <p:cNvSpPr>
            <a:spLocks noGrp="1"/>
          </p:cNvSpPr>
          <p:nvPr>
            <p:ph sz="half" idx="1"/>
          </p:nvPr>
        </p:nvSpPr>
        <p:spPr>
          <a:xfrm>
            <a:off x="381000" y="1371600"/>
            <a:ext cx="4495800" cy="4525963"/>
          </a:xfrm>
        </p:spPr>
        <p:txBody>
          <a:bodyPr/>
          <a:lstStyle/>
          <a:p>
            <a:pPr>
              <a:buFont typeface="Wingdings 3" pitchFamily="18" charset="2"/>
              <a:buNone/>
            </a:pPr>
            <a:r>
              <a:rPr lang="es-PR" altLang="en-US" sz="1600" smtClean="0"/>
              <a:t>Seleccione: </a:t>
            </a:r>
            <a:r>
              <a:rPr lang="es-PR" altLang="en-US" sz="1600" smtClean="0">
                <a:hlinkClick r:id="rId2"/>
              </a:rPr>
              <a:t>Most Frequently Cited (MFC) </a:t>
            </a:r>
            <a:r>
              <a:rPr lang="es-PR" altLang="en-US" sz="1600" smtClean="0"/>
              <a:t>para ver data actual </a:t>
            </a:r>
          </a:p>
          <a:p>
            <a:pPr>
              <a:buFont typeface="Wingdings 3" pitchFamily="18" charset="2"/>
              <a:buNone/>
            </a:pPr>
            <a:r>
              <a:rPr lang="es-PR" altLang="en-US" sz="1600" i="1" smtClean="0"/>
              <a:t>Para buscar datos MFC en esta página: </a:t>
            </a:r>
          </a:p>
          <a:p>
            <a:r>
              <a:rPr lang="es-PR" altLang="en-US" sz="1600" smtClean="0"/>
              <a:t>“Seleccione número de empleados en establecimiento,” seleccione </a:t>
            </a:r>
            <a:r>
              <a:rPr lang="es-PR" altLang="en-US" sz="1600" b="1" smtClean="0"/>
              <a:t>ALL </a:t>
            </a:r>
            <a:r>
              <a:rPr lang="es-PR" altLang="en-US" sz="1600" smtClean="0"/>
              <a:t>o una de las opciones mencionadas</a:t>
            </a:r>
          </a:p>
          <a:p>
            <a:r>
              <a:rPr lang="es-PR" altLang="en-US" sz="1600" smtClean="0"/>
              <a:t>“Jurisdicción Federal o Estatal,” seleccione</a:t>
            </a:r>
            <a:r>
              <a:rPr lang="es-PR" altLang="en-US" sz="1600" b="1" smtClean="0"/>
              <a:t> Federal </a:t>
            </a:r>
            <a:r>
              <a:rPr lang="es-PR" altLang="en-US" sz="1600" smtClean="0"/>
              <a:t>o, del menú, un estado específico</a:t>
            </a:r>
          </a:p>
          <a:p>
            <a:r>
              <a:rPr lang="es-PR" altLang="en-US" sz="1600" smtClean="0"/>
              <a:t>“SIC,” seleccione </a:t>
            </a:r>
            <a:r>
              <a:rPr lang="es-PR" altLang="en-US" sz="1600" b="1" smtClean="0"/>
              <a:t>ALL para todos los grupos de Industria, </a:t>
            </a:r>
            <a:r>
              <a:rPr lang="es-PR" altLang="en-US" sz="1600" smtClean="0"/>
              <a:t> </a:t>
            </a:r>
            <a:r>
              <a:rPr lang="es-PR" altLang="en-US" sz="1600" b="1" smtClean="0"/>
              <a:t>C para Construcción</a:t>
            </a:r>
            <a:r>
              <a:rPr lang="es-PR" altLang="en-US" sz="1600" smtClean="0"/>
              <a:t>, </a:t>
            </a:r>
            <a:r>
              <a:rPr lang="es-PR" altLang="en-US" sz="1600" b="1" smtClean="0"/>
              <a:t>D para Fabricación (Manufactura) </a:t>
            </a:r>
            <a:r>
              <a:rPr lang="es-PR" altLang="en-US" sz="1600" smtClean="0"/>
              <a:t>[Industria General], o </a:t>
            </a:r>
            <a:r>
              <a:rPr lang="es-PR" altLang="en-US" sz="1600" b="1" smtClean="0"/>
              <a:t>373 y</a:t>
            </a:r>
            <a:r>
              <a:rPr lang="es-PR" altLang="en-US" sz="1600" smtClean="0"/>
              <a:t> </a:t>
            </a:r>
            <a:r>
              <a:rPr lang="es-PR" altLang="en-US" sz="1600" b="1" smtClean="0"/>
              <a:t>449 para Marítima</a:t>
            </a:r>
            <a:endParaRPr lang="es-PR" altLang="en-US" sz="1600" smtClean="0"/>
          </a:p>
          <a:p>
            <a:r>
              <a:rPr lang="es-PR" altLang="en-US" sz="1600" smtClean="0"/>
              <a:t>Se muestran resultados para: Todo tamaño de establecimiento, en jurisdicción Federal, con códigos SIC  de Construcción.</a:t>
            </a:r>
            <a:endParaRPr lang="es-PR" alt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9028113" y="6492875"/>
            <a:ext cx="366712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55E09E85-33A5-453A-8CFC-52D1F27D1000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29</a:t>
            </a:fld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/>
          <a:srcRect t="17126" r="1724" b="16878"/>
          <a:stretch>
            <a:fillRect/>
          </a:stretch>
        </p:blipFill>
        <p:spPr bwMode="auto">
          <a:xfrm>
            <a:off x="5181600" y="1684338"/>
            <a:ext cx="3733800" cy="2193925"/>
          </a:xfrm>
          <a:prstGeom prst="rect">
            <a:avLst/>
          </a:prstGeom>
          <a:noFill/>
          <a:ln w="31750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3317875"/>
            <a:ext cx="4124325" cy="2709863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  <a:prstDash val="dashDot"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PR" altLang="en-US" smtClean="0"/>
              <a:t>Las Normas que se Citan</a:t>
            </a:r>
            <a:r>
              <a:rPr lang="es-PR" altLang="en-US" sz="32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s-PR" altLang="en-US" smtClean="0"/>
              <a:t>Más Frecuentemente</a:t>
            </a:r>
          </a:p>
        </p:txBody>
      </p:sp>
      <p:cxnSp>
        <p:nvCxnSpPr>
          <p:cNvPr id="10" name="Elbow Connector 9"/>
          <p:cNvCxnSpPr/>
          <p:nvPr/>
        </p:nvCxnSpPr>
        <p:spPr>
          <a:xfrm flipV="1">
            <a:off x="2895600" y="4038600"/>
            <a:ext cx="1981200" cy="1905000"/>
          </a:xfrm>
          <a:prstGeom prst="bentConnector3">
            <a:avLst>
              <a:gd name="adj1" fmla="val 92432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r>
              <a:rPr lang="es-PR" altLang="en-US" sz="2800" b="1" smtClean="0"/>
              <a:t>Hojas Sueltas #8a:</a:t>
            </a:r>
          </a:p>
          <a:p>
            <a:pPr algn="ctr" eaLnBrk="1" hangingPunct="1">
              <a:buFont typeface="Wingdings 3" pitchFamily="18" charset="2"/>
              <a:buNone/>
            </a:pPr>
            <a:r>
              <a:rPr lang="es-PR" altLang="en-US" sz="2800" smtClean="0"/>
              <a:t>Industria General</a:t>
            </a:r>
          </a:p>
          <a:p>
            <a:pPr eaLnBrk="1" hangingPunct="1"/>
            <a:endParaRPr lang="es-PR" altLang="en-US" sz="2800" smtClean="0"/>
          </a:p>
          <a:p>
            <a:pPr eaLnBrk="1" hangingPunct="1"/>
            <a:r>
              <a:rPr lang="es-PR" altLang="en-US" sz="2800" smtClean="0"/>
              <a:t>¿Cuál es la Subparte de Equipo de Protección Personal? </a:t>
            </a:r>
          </a:p>
          <a:p>
            <a:pPr eaLnBrk="1" hangingPunct="1"/>
            <a:r>
              <a:rPr lang="es-PR" altLang="en-US" sz="2800" smtClean="0"/>
              <a:t>¿Cuál es la Subparte de Resguardo de Máquinas y Maquinaria? </a:t>
            </a:r>
          </a:p>
          <a:p>
            <a:pPr eaLnBrk="1" hangingPunct="1"/>
            <a:r>
              <a:rPr lang="es-PR" altLang="en-US" sz="2800" smtClean="0"/>
              <a:t>¿Qué tópico cubre la Subparte H del 1910? </a:t>
            </a:r>
            <a:endParaRPr lang="es-PR" alt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E50A23A9-6479-436A-BC80-613E2921020E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30</a:t>
            </a:fld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32772" name="Picture 5" descr="handout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762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5" descr="C:\Documents and Settings\jtaylor.OSHA\Local Settings\Temporary Internet Files\Content.IE5\FSRY5FTZ\MCBD06630_000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752600"/>
            <a:ext cx="990600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Text Box 9"/>
          <p:cNvSpPr txBox="1">
            <a:spLocks noChangeArrowheads="1"/>
          </p:cNvSpPr>
          <p:nvPr/>
        </p:nvSpPr>
        <p:spPr bwMode="auto">
          <a:xfrm>
            <a:off x="457200" y="609600"/>
            <a:ext cx="845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Ejercicio: Normas de OSHA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r>
              <a:rPr lang="es-PR" altLang="en-US" sz="2800" b="1" smtClean="0"/>
              <a:t>Hoja Suelta #8b:</a:t>
            </a:r>
          </a:p>
          <a:p>
            <a:pPr algn="ctr" eaLnBrk="1" hangingPunct="1">
              <a:buFont typeface="Wingdings 3" pitchFamily="18" charset="2"/>
              <a:buNone/>
            </a:pPr>
            <a:r>
              <a:rPr lang="es-PR" altLang="en-US" sz="2800" smtClean="0"/>
              <a:t>Construcción</a:t>
            </a:r>
          </a:p>
          <a:p>
            <a:pPr eaLnBrk="1" hangingPunct="1"/>
            <a:endParaRPr lang="es-PR" altLang="en-US" sz="2800" smtClean="0"/>
          </a:p>
          <a:p>
            <a:pPr eaLnBrk="1" hangingPunct="1"/>
            <a:r>
              <a:rPr lang="es-PR" altLang="en-US" sz="2800" smtClean="0"/>
              <a:t>¿Cuál es la Subparte de Protección contra Caídas? </a:t>
            </a:r>
          </a:p>
          <a:p>
            <a:pPr eaLnBrk="1" hangingPunct="1"/>
            <a:r>
              <a:rPr lang="es-PR" altLang="en-US" sz="2800" smtClean="0"/>
              <a:t>¿Cuál es la Subparte para Protección contra Incendios y Prevención? </a:t>
            </a:r>
          </a:p>
          <a:p>
            <a:pPr eaLnBrk="1" hangingPunct="1"/>
            <a:r>
              <a:rPr lang="es-PR" altLang="en-US" sz="2800" smtClean="0"/>
              <a:t>¿Qué tópico cubre la Subparte K del 1926? </a:t>
            </a:r>
            <a:endParaRPr lang="es-PR" alt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5219A4F6-60C3-40B2-A369-30BC71673E75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31</a:t>
            </a:fld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33796" name="Picture 5" descr="handout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762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5" descr="C:\Documents and Settings\jtaylor.OSHA\Local Settings\Temporary Internet Files\Content.IE5\FSRY5FTZ\MCBD06630_000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752600"/>
            <a:ext cx="990600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Text Box 9"/>
          <p:cNvSpPr txBox="1">
            <a:spLocks noChangeArrowheads="1"/>
          </p:cNvSpPr>
          <p:nvPr/>
        </p:nvSpPr>
        <p:spPr bwMode="auto">
          <a:xfrm>
            <a:off x="457200" y="609600"/>
            <a:ext cx="845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Ejercicio: Normas de OSHA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r>
              <a:rPr lang="es-PR" altLang="en-US" sz="2800" b="1" smtClean="0"/>
              <a:t>Hoja Suelta #8c:</a:t>
            </a:r>
          </a:p>
          <a:p>
            <a:pPr algn="ctr" eaLnBrk="1" hangingPunct="1">
              <a:buFont typeface="Wingdings 3" pitchFamily="18" charset="2"/>
              <a:buNone/>
            </a:pPr>
            <a:r>
              <a:rPr lang="es-PR" altLang="en-US" sz="2800" smtClean="0"/>
              <a:t>Marítima</a:t>
            </a:r>
          </a:p>
          <a:p>
            <a:pPr eaLnBrk="1" hangingPunct="1"/>
            <a:endParaRPr lang="es-PR" altLang="en-US" sz="2800" smtClean="0"/>
          </a:p>
          <a:p>
            <a:pPr eaLnBrk="1" hangingPunct="1"/>
            <a:r>
              <a:rPr lang="es-PR" altLang="en-US" sz="2800" smtClean="0"/>
              <a:t>¿Cuál es la Subparte de Herramientas y Equipo Relacionado del 29 CFR 1915?</a:t>
            </a:r>
          </a:p>
          <a:p>
            <a:pPr eaLnBrk="1" hangingPunct="1"/>
            <a:r>
              <a:rPr lang="es-PR" altLang="en-US" sz="2800" smtClean="0"/>
              <a:t>¿Cuál es la Subparte de Protección Personal del 29 CFR 1917?</a:t>
            </a:r>
          </a:p>
          <a:p>
            <a:pPr eaLnBrk="1" hangingPunct="1"/>
            <a:r>
              <a:rPr lang="es-PR" altLang="en-US" sz="2800" smtClean="0"/>
              <a:t>¿Qué tópico cubre la Subparte H del 29 CFR 1918?</a:t>
            </a: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AAF669D2-D34F-44D1-A0CC-F881C57B8E18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32</a:t>
            </a:fld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34820" name="Picture 5" descr="handout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762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5" descr="C:\Documents and Settings\jtaylor.OSHA\Local Settings\Temporary Internet Files\Content.IE5\FSRY5FTZ\MCBD06630_000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752600"/>
            <a:ext cx="990600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Text Box 9"/>
          <p:cNvSpPr txBox="1">
            <a:spLocks noChangeArrowheads="1"/>
          </p:cNvSpPr>
          <p:nvPr/>
        </p:nvSpPr>
        <p:spPr bwMode="auto">
          <a:xfrm>
            <a:off x="457200" y="609600"/>
            <a:ext cx="845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Ejercicio: Normas de OSHA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s-PR" altLang="en-US" smtClean="0"/>
              <a:t>¿Cuál es otro nombre para las normas de OSHA para Construcción? </a:t>
            </a:r>
          </a:p>
          <a:p>
            <a:pPr eaLnBrk="1" hangingPunct="1"/>
            <a:endParaRPr lang="es-PR" altLang="en-US" smtClean="0"/>
          </a:p>
          <a:p>
            <a:pPr eaLnBrk="1" hangingPunct="1"/>
            <a:r>
              <a:rPr lang="es-PR" altLang="en-US" smtClean="0"/>
              <a:t>¿Cuál es otro nombre para las normas de OSHA para la Industria General? </a:t>
            </a:r>
          </a:p>
          <a:p>
            <a:pPr eaLnBrk="1" hangingPunct="1"/>
            <a:endParaRPr lang="es-PR" altLang="en-US" smtClean="0"/>
          </a:p>
          <a:p>
            <a:pPr eaLnBrk="1" hangingPunct="1"/>
            <a:r>
              <a:rPr lang="es-PR" altLang="en-US" smtClean="0"/>
              <a:t>¿Con qué otro nombre se conocen las Partes 1915, 1917 y 1918 del 29 CFR? 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29530AED-2564-486C-90F2-1636BCDBB8D7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33</a:t>
            </a:fld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35844" name="Picture 4" descr="C:\Documents and Settings\jtaylor.OSHA\Local Settings\Temporary Internet Files\Content.IE5\FSRY5FTZ\MCj0442000000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28600"/>
            <a:ext cx="989013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Text Box 8"/>
          <p:cNvSpPr txBox="1">
            <a:spLocks noChangeArrowheads="1"/>
          </p:cNvSpPr>
          <p:nvPr/>
        </p:nvSpPr>
        <p:spPr bwMode="auto">
          <a:xfrm>
            <a:off x="457200" y="609600"/>
            <a:ext cx="845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Preguntas de Repaso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Content Placeholder 1"/>
          <p:cNvSpPr>
            <a:spLocks noGrp="1"/>
          </p:cNvSpPr>
          <p:nvPr>
            <p:ph idx="4294967295"/>
          </p:nvPr>
        </p:nvSpPr>
        <p:spPr>
          <a:xfrm>
            <a:off x="457200" y="1371600"/>
            <a:ext cx="8382000" cy="4525963"/>
          </a:xfrm>
        </p:spPr>
        <p:txBody>
          <a:bodyPr/>
          <a:lstStyle/>
          <a:p>
            <a:pPr eaLnBrk="1" hangingPunct="1"/>
            <a:r>
              <a:rPr lang="es-PR" altLang="en-US" smtClean="0"/>
              <a:t>La Ley de OSH autoriza a los oficiales de cumplimiento (CSHOs) a llevar a cabo inspecciones de lugares de trabajo en un tiempo razonable. </a:t>
            </a:r>
          </a:p>
          <a:p>
            <a:pPr eaLnBrk="1" hangingPunct="1"/>
            <a:r>
              <a:rPr lang="es-PR" altLang="en-US" smtClean="0"/>
              <a:t>OSHA realiza inspecciones sin dar previo aviso, excepto en raras ocasiones (ej.: peligro inminente). </a:t>
            </a:r>
          </a:p>
          <a:p>
            <a:pPr eaLnBrk="1" hangingPunct="1"/>
            <a:r>
              <a:rPr lang="es-PR" altLang="en-US" smtClean="0"/>
              <a:t>De hecho, cualquier persona que por adelantado le avise a un patrono de una inspección de OSHA puede enfrentar multas, y tiempo en prisión.   </a:t>
            </a: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3BE11801-4B4E-428E-A912-A425C87E8411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34</a:t>
            </a:fld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36868" name="Text Box 7"/>
          <p:cNvSpPr txBox="1">
            <a:spLocks noChangeArrowheads="1"/>
          </p:cNvSpPr>
          <p:nvPr/>
        </p:nvSpPr>
        <p:spPr bwMode="auto">
          <a:xfrm>
            <a:off x="304800" y="228600"/>
            <a:ext cx="84582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Tópico 5: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¿Cómo se realizan las Inspecciones?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935" name="Group 47"/>
          <p:cNvGraphicFramePr>
            <a:graphicFrameLocks noGrp="1"/>
          </p:cNvGraphicFramePr>
          <p:nvPr>
            <p:ph idx="4294967295"/>
          </p:nvPr>
        </p:nvGraphicFramePr>
        <p:xfrm>
          <a:off x="609600" y="1447800"/>
          <a:ext cx="8077200" cy="4454525"/>
        </p:xfrm>
        <a:graphic>
          <a:graphicData uri="http://schemas.openxmlformats.org/drawingml/2006/table">
            <a:tbl>
              <a:tblPr/>
              <a:tblGrid>
                <a:gridCol w="1944688"/>
                <a:gridCol w="6132512"/>
              </a:tblGrid>
              <a:tr h="477752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Prioridad</a:t>
                      </a:r>
                      <a:endParaRPr kumimoji="0" lang="es-P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Categoría de Inspección</a:t>
                      </a:r>
                      <a:endParaRPr kumimoji="0" lang="es-PR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796781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1ra</a:t>
                      </a:r>
                      <a:endParaRPr kumimoji="0" lang="es-PR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Peligro Inmediato: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Certeza razonable de que existe un peligro inmediato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779323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2da</a:t>
                      </a:r>
                      <a:endParaRPr kumimoji="0" lang="es-PR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Fatalidad/Catástrofe: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Informado a OSHA, inspeccionado TPSP 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1247551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3ra</a:t>
                      </a:r>
                      <a:endParaRPr kumimoji="0" lang="es-PR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Querellas/Referidos: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Trabajador o representante del trabajador puede someter una querella sobre riesgos de salud o seguridad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1153117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4ta</a:t>
                      </a:r>
                      <a:endParaRPr kumimoji="0" lang="es-PR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Inspecciones Programadas: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Cubre industrias y patronos con tasas de lesiones y enfermedades altas, riesgos específicos u otras exposiciones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</a:tbl>
          </a:graphicData>
        </a:graphic>
      </p:graphicFrame>
      <p:sp>
        <p:nvSpPr>
          <p:cNvPr id="3688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5201D2CE-99C3-4A30-B503-008C53B201EB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35</a:t>
            </a:fld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37911" name="Text Box 26"/>
          <p:cNvSpPr txBox="1">
            <a:spLocks noChangeArrowheads="1"/>
          </p:cNvSpPr>
          <p:nvPr/>
        </p:nvSpPr>
        <p:spPr bwMode="auto">
          <a:xfrm>
            <a:off x="457200" y="304800"/>
            <a:ext cx="8458200" cy="102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Prioridades de OSHA para Inspecciones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65" name="Group 53"/>
          <p:cNvGraphicFramePr>
            <a:graphicFrameLocks noGrp="1"/>
          </p:cNvGraphicFramePr>
          <p:nvPr>
            <p:ph idx="4294967295"/>
          </p:nvPr>
        </p:nvGraphicFramePr>
        <p:xfrm>
          <a:off x="533400" y="1371600"/>
          <a:ext cx="8077200" cy="4570413"/>
        </p:xfrm>
        <a:graphic>
          <a:graphicData uri="http://schemas.openxmlformats.org/drawingml/2006/table">
            <a:tbl>
              <a:tblPr/>
              <a:tblGrid>
                <a:gridCol w="4860925"/>
                <a:gridCol w="3216275"/>
              </a:tblGrid>
              <a:tr h="371501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TIPO DE VIOLACION</a:t>
                      </a:r>
                      <a:endParaRPr kumimoji="0" lang="es-P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PENALIDAD</a:t>
                      </a:r>
                      <a:endParaRPr kumimoji="0" lang="es-PR" alt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226905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INTENCIONAL</a:t>
                      </a:r>
                      <a:endParaRPr kumimoji="0" lang="es-P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Una violación que el patrono comete de manera intencional y en conocimiento o una violación que el patrono comete en plena indiferencia a la ley</a:t>
                      </a:r>
                      <a:endParaRPr kumimoji="0" lang="es-P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>
                      <a:lvl1pPr marL="98425"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98425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OSHA  puede proponer penalidades hasta $70,000 por cada violación intencional, con una penalidad mínima de $5,000 por cada violación intencional. </a:t>
                      </a:r>
                      <a:endParaRPr kumimoji="0" lang="es-P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1143080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SERIA</a:t>
                      </a:r>
                      <a:endParaRPr kumimoji="0" lang="es-P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Una violación donde hay una probabilidad sustancial de que una muerte o daño físico serio puede ocurrir y que el patrono conocía del riesgo, o debió haber conocido.</a:t>
                      </a:r>
                      <a:endParaRPr kumimoji="0" lang="es-P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>
                      <a:lvl1pPr marL="98425"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98425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Hay una penalidad obligada para violaciones serias que puede llegar hasta $7,000.</a:t>
                      </a:r>
                      <a:endParaRPr kumimoji="0" lang="es-P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1066874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OTRA</a:t>
                      </a:r>
                      <a:endParaRPr kumimoji="0" lang="es-P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Una violación que tiene una relación directa a salud y seguridad, pero probablemente no causará muerte o daño físico. </a:t>
                      </a:r>
                      <a:endParaRPr kumimoji="0" lang="es-P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>
                      <a:lvl1pPr marL="98425"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98425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OSHA puede proponer una penalidad de hasta $7,000 por cada violación Otra.</a:t>
                      </a:r>
                      <a:endParaRPr kumimoji="0" lang="es-P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762053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REPETIDA</a:t>
                      </a:r>
                      <a:endParaRPr kumimoji="0" lang="es-P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Una violación que es la misma o similar a una violación previa. </a:t>
                      </a:r>
                      <a:endParaRPr kumimoji="0" lang="es-P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>
                      <a:lvl1pPr marL="98425"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  <a:ea typeface="ＭＳ Ｐゴシック" pitchFamily="-105" charset="-128"/>
                        </a:defRPr>
                      </a:lvl9pPr>
                    </a:lstStyle>
                    <a:p>
                      <a:pPr marL="98425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PR" alt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pitchFamily="34" charset="0"/>
                          <a:cs typeface="Times New Roman" pitchFamily="18" charset="0"/>
                        </a:rPr>
                        <a:t>OSHA puede proponer penalidades de hasta $70,000 por cada violación repetida. </a:t>
                      </a:r>
                      <a:endParaRPr kumimoji="0" lang="es-P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</a:tbl>
          </a:graphicData>
        </a:graphic>
      </p:graphicFrame>
      <p:sp>
        <p:nvSpPr>
          <p:cNvPr id="3791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F38E0E59-AE8C-452C-A081-0AA564CA3D7F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36</a:t>
            </a:fld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38935" name="Text Box 26"/>
          <p:cNvSpPr txBox="1">
            <a:spLocks noChangeArrowheads="1"/>
          </p:cNvSpPr>
          <p:nvPr/>
        </p:nvSpPr>
        <p:spPr bwMode="auto">
          <a:xfrm>
            <a:off x="457200" y="609600"/>
            <a:ext cx="845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Citaciones y penalidades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s-PR" altLang="en-US" smtClean="0"/>
              <a:t>Dé un ejemplo de una razón por la cual OSHA pudiera realizar una inspección en el lugar de trabajo.</a:t>
            </a:r>
          </a:p>
          <a:p>
            <a:pPr eaLnBrk="1" hangingPunct="1">
              <a:buFont typeface="Wingdings 3" pitchFamily="18" charset="2"/>
              <a:buNone/>
            </a:pPr>
            <a:endParaRPr lang="es-PR" altLang="en-US" smtClean="0"/>
          </a:p>
          <a:p>
            <a:pPr eaLnBrk="1" hangingPunct="1"/>
            <a:r>
              <a:rPr lang="es-PR" altLang="en-US" smtClean="0"/>
              <a:t>¿Cuáles son los tipos de violaciones de OSHA?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B0D64D19-A273-481F-AD33-EEE27A0656CE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37</a:t>
            </a:fld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39940" name="Picture 4" descr="C:\Documents and Settings\jtaylor.OSHA\Local Settings\Temporary Internet Files\Content.IE5\FSRY5FTZ\MCj0442000000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28600"/>
            <a:ext cx="989013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Text Box 8"/>
          <p:cNvSpPr txBox="1">
            <a:spLocks noChangeArrowheads="1"/>
          </p:cNvSpPr>
          <p:nvPr/>
        </p:nvSpPr>
        <p:spPr bwMode="auto">
          <a:xfrm>
            <a:off x="457200" y="609600"/>
            <a:ext cx="845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Preguntas de Repaso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s-PR" altLang="en-US" smtClean="0"/>
              <a:t>Fuentes dentro del lugar de trabajo</a:t>
            </a:r>
            <a:endParaRPr lang="es-PR" altLang="en-US" b="1" smtClean="0"/>
          </a:p>
          <a:p>
            <a:pPr eaLnBrk="1" hangingPunct="1"/>
            <a:r>
              <a:rPr lang="es-PR" altLang="en-US" smtClean="0"/>
              <a:t>Fuentes fuera del lugar de trabajo </a:t>
            </a:r>
            <a:endParaRPr lang="es-PR" altLang="en-US" b="1" smtClean="0"/>
          </a:p>
          <a:p>
            <a:pPr eaLnBrk="1" hangingPunct="1"/>
            <a:r>
              <a:rPr lang="es-PR" altLang="en-US" smtClean="0"/>
              <a:t>Cómo someter una querella con OSHA 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2FDED80-79FB-4BE2-B035-ABBD553761F9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38</a:t>
            </a:fld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40964" name="Text Box 7"/>
          <p:cNvSpPr txBox="1">
            <a:spLocks noChangeArrowheads="1"/>
          </p:cNvSpPr>
          <p:nvPr/>
        </p:nvSpPr>
        <p:spPr bwMode="auto">
          <a:xfrm>
            <a:off x="457200" y="228600"/>
            <a:ext cx="84582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Tópico 6: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¿Dónde puede encontrar ayuda?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Content Placeholder 1"/>
          <p:cNvSpPr>
            <a:spLocks noGrp="1"/>
          </p:cNvSpPr>
          <p:nvPr>
            <p:ph idx="4294967295"/>
          </p:nvPr>
        </p:nvSpPr>
        <p:spPr>
          <a:xfrm>
            <a:off x="457200" y="1481138"/>
            <a:ext cx="8229600" cy="4310062"/>
          </a:xfrm>
        </p:spPr>
        <p:txBody>
          <a:bodyPr/>
          <a:lstStyle/>
          <a:p>
            <a:pPr eaLnBrk="1" hangingPunct="1"/>
            <a:r>
              <a:rPr lang="es-PR" altLang="en-US" smtClean="0"/>
              <a:t>Patrono o supervisor, compañeros de trabajo y representantes de unión</a:t>
            </a:r>
          </a:p>
          <a:p>
            <a:pPr eaLnBrk="1" hangingPunct="1"/>
            <a:r>
              <a:rPr lang="es-PR" altLang="en-US" sz="2800" smtClean="0"/>
              <a:t>Fichas de datos de Seguridad de Material </a:t>
            </a:r>
            <a:r>
              <a:rPr lang="es-PR" altLang="en-US" smtClean="0"/>
              <a:t>(FDS) para información sobre químicos </a:t>
            </a:r>
            <a:endParaRPr lang="es-PR" altLang="en-US" b="1" smtClean="0"/>
          </a:p>
          <a:p>
            <a:pPr eaLnBrk="1" hangingPunct="1"/>
            <a:r>
              <a:rPr lang="es-PR" altLang="en-US" smtClean="0"/>
              <a:t>Etiquetas y letreros de advertencia </a:t>
            </a:r>
            <a:endParaRPr lang="es-PR" altLang="en-US" b="1" smtClean="0"/>
          </a:p>
          <a:p>
            <a:pPr eaLnBrk="1" hangingPunct="1"/>
            <a:r>
              <a:rPr lang="es-PR" altLang="en-US" smtClean="0"/>
              <a:t>Manuales de orientación al empleado u otros materiales de adiestramiento </a:t>
            </a:r>
          </a:p>
          <a:p>
            <a:pPr eaLnBrk="1" hangingPunct="1"/>
            <a:r>
              <a:rPr lang="es-PR" altLang="en-US" smtClean="0"/>
              <a:t>Tareas de trabajo e instrucciones de procedimientos </a:t>
            </a: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ED0C1E4C-5824-43A2-B378-2CA7666620D3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39</a:t>
            </a:fld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41988" name="Text Box 7"/>
          <p:cNvSpPr txBox="1">
            <a:spLocks noChangeArrowheads="1"/>
          </p:cNvSpPr>
          <p:nvPr/>
        </p:nvSpPr>
        <p:spPr bwMode="auto">
          <a:xfrm>
            <a:off x="457200" y="609600"/>
            <a:ext cx="845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Fuentes dentro del Lugar de Trabajo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Content Placeholder 1"/>
          <p:cNvSpPr>
            <a:spLocks noGrp="1"/>
          </p:cNvSpPr>
          <p:nvPr>
            <p:ph idx="4294967295"/>
          </p:nvPr>
        </p:nvSpPr>
        <p:spPr>
          <a:xfrm>
            <a:off x="457200" y="1447800"/>
            <a:ext cx="8458200" cy="4373563"/>
          </a:xfrm>
        </p:spPr>
        <p:txBody>
          <a:bodyPr/>
          <a:lstStyle/>
          <a:p>
            <a:pPr eaLnBrk="1" hangingPunct="1"/>
            <a:r>
              <a:rPr lang="es-PR" altLang="en-US" sz="2300" smtClean="0"/>
              <a:t>Pagina cibernética de OSHA: </a:t>
            </a:r>
            <a:r>
              <a:rPr lang="es-PR" altLang="en-US" sz="2300" smtClean="0">
                <a:solidFill>
                  <a:srgbClr val="0070C0"/>
                </a:solidFill>
                <a:hlinkClick r:id="rId2"/>
              </a:rPr>
              <a:t>http://www.osha.gov</a:t>
            </a:r>
            <a:r>
              <a:rPr lang="es-PR" altLang="en-US" sz="2300" smtClean="0">
                <a:solidFill>
                  <a:srgbClr val="0070C0"/>
                </a:solidFill>
              </a:rPr>
              <a:t> </a:t>
            </a:r>
            <a:r>
              <a:rPr lang="es-PR" altLang="en-US" sz="2300" smtClean="0"/>
              <a:t>y oficinas de OSHA (puede llamar o escribir) </a:t>
            </a:r>
          </a:p>
          <a:p>
            <a:pPr eaLnBrk="1" hangingPunct="1"/>
            <a:r>
              <a:rPr lang="es-PR" altLang="en-US" sz="2300" smtClean="0"/>
              <a:t>Especialistas en Asistencia en Cumplimiento en las oficinas de áreas</a:t>
            </a:r>
          </a:p>
          <a:p>
            <a:pPr eaLnBrk="1" hangingPunct="1"/>
            <a:r>
              <a:rPr lang="es-PR" altLang="en-US" sz="2300" smtClean="0"/>
              <a:t>Instituto Nacional para la Seguridad y Salud Ocupacional (NIOSH) – Agencia hermana de OSHA</a:t>
            </a:r>
          </a:p>
          <a:p>
            <a:pPr eaLnBrk="1" hangingPunct="1"/>
            <a:r>
              <a:rPr lang="es-PR" altLang="en-US" sz="2300" smtClean="0"/>
              <a:t>Centros de Educación del Instituto de Adiestramiento de OSHA</a:t>
            </a:r>
          </a:p>
          <a:p>
            <a:pPr eaLnBrk="1" hangingPunct="1"/>
            <a:r>
              <a:rPr lang="es-PR" altLang="en-US" sz="2300" smtClean="0"/>
              <a:t>Doctores, enfermeras, u otros proveedores de cuidado a la salud</a:t>
            </a:r>
          </a:p>
          <a:p>
            <a:pPr eaLnBrk="1" hangingPunct="1"/>
            <a:r>
              <a:rPr lang="es-PR" altLang="en-US" sz="2300" smtClean="0"/>
              <a:t>Bibliotecas públicas </a:t>
            </a:r>
          </a:p>
          <a:p>
            <a:pPr eaLnBrk="1" hangingPunct="1"/>
            <a:r>
              <a:rPr lang="es-PR" altLang="en-US" sz="2300" smtClean="0"/>
              <a:t>Otros recursos locales con base comunitaria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C4D9A59E-EC1F-4ED8-896A-3B9A2D29E8D9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40</a:t>
            </a:fld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43012" name="Text Box 7"/>
          <p:cNvSpPr txBox="1">
            <a:spLocks noChangeArrowheads="1"/>
          </p:cNvSpPr>
          <p:nvPr/>
        </p:nvSpPr>
        <p:spPr bwMode="auto">
          <a:xfrm>
            <a:off x="457200" y="609600"/>
            <a:ext cx="845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Fuentes fuera del Lugar de Trabajo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r>
              <a:rPr lang="es-PR" altLang="en-US" b="1" smtClean="0"/>
              <a:t>		Hoja Suelta #11: Identificando 	Problemas	de Seguridad y Salud 			en el Lugar de Trabajo </a:t>
            </a:r>
          </a:p>
          <a:p>
            <a:pPr algn="ctr" eaLnBrk="1" hangingPunct="1">
              <a:buFont typeface="Wingdings 3" pitchFamily="18" charset="2"/>
              <a:buNone/>
            </a:pPr>
            <a:endParaRPr lang="es-PR" altLang="en-US" smtClean="0"/>
          </a:p>
          <a:p>
            <a:pPr eaLnBrk="1" hangingPunct="1"/>
            <a:r>
              <a:rPr lang="es-PR" altLang="en-US" smtClean="0"/>
              <a:t>Repasar la hoja suelta para conocer más sobre riesgos del lugar de trabajo </a:t>
            </a:r>
          </a:p>
          <a:p>
            <a:pPr eaLnBrk="1" hangingPunct="1"/>
            <a:r>
              <a:rPr lang="es-PR" altLang="en-US" smtClean="0"/>
              <a:t>Discutir si alguien ha descubierto problemas de seguridad y/o salud en el lugar de trabajo </a:t>
            </a: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70188DA-1FBD-4E90-B70F-5538DB174E8D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41</a:t>
            </a:fld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44036" name="Picture 6" descr="handout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762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7" descr="C:\Documents and Settings\jtaylor.OSHA\Local Settings\Temporary Internet Files\Content.IE5\FSRY5FTZ\MCj0442000000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905000"/>
            <a:ext cx="838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8" name="Text Box 9"/>
          <p:cNvSpPr txBox="1">
            <a:spLocks noChangeArrowheads="1"/>
          </p:cNvSpPr>
          <p:nvPr/>
        </p:nvSpPr>
        <p:spPr bwMode="auto">
          <a:xfrm>
            <a:off x="457200" y="228600"/>
            <a:ext cx="86868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Cómo someter una querella con  OSHA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Content Placeholder 1"/>
          <p:cNvSpPr>
            <a:spLocks noGrp="1"/>
          </p:cNvSpPr>
          <p:nvPr>
            <p:ph idx="4294967295"/>
          </p:nvPr>
        </p:nvSpPr>
        <p:spPr>
          <a:xfrm>
            <a:off x="457200" y="1481138"/>
            <a:ext cx="8382000" cy="4310062"/>
          </a:xfrm>
        </p:spPr>
        <p:txBody>
          <a:bodyPr/>
          <a:lstStyle/>
          <a:p>
            <a:pPr eaLnBrk="1" hangingPunct="1"/>
            <a:r>
              <a:rPr lang="es-PR" altLang="en-US" sz="2400" smtClean="0"/>
              <a:t>Baje la </a:t>
            </a:r>
            <a:r>
              <a:rPr lang="en-US" altLang="en-US" sz="2400" smtClean="0"/>
              <a:t>Formulario de Quejas”</a:t>
            </a:r>
            <a:r>
              <a:rPr lang="es-PR" altLang="en-US" sz="2400" smtClean="0"/>
              <a:t>de la pagina cibernética de OSHA </a:t>
            </a:r>
          </a:p>
          <a:p>
            <a:pPr eaLnBrk="1" hangingPunct="1"/>
            <a:r>
              <a:rPr lang="es-PR" altLang="en-US" sz="2400" smtClean="0"/>
              <a:t>Someta la forma en-línea</a:t>
            </a:r>
            <a:r>
              <a:rPr lang="es-PR" altLang="en-US" sz="2000" smtClean="0"/>
              <a:t> </a:t>
            </a:r>
          </a:p>
          <a:p>
            <a:pPr lvl="1" eaLnBrk="1" hangingPunct="1"/>
            <a:r>
              <a:rPr lang="es-PR" altLang="en-US" sz="2000" smtClean="0"/>
              <a:t>Trabajadores pueden someter una querella </a:t>
            </a:r>
          </a:p>
          <a:p>
            <a:pPr lvl="1" eaLnBrk="1" hangingPunct="1"/>
            <a:r>
              <a:rPr lang="es-PR" altLang="en-US" sz="2000" smtClean="0"/>
              <a:t>Un representante del trabajador puede someter una querella</a:t>
            </a:r>
            <a:r>
              <a:rPr lang="es-PR" altLang="en-US" sz="1800" smtClean="0"/>
              <a:t> </a:t>
            </a:r>
          </a:p>
          <a:p>
            <a:pPr eaLnBrk="1" hangingPunct="1"/>
            <a:r>
              <a:rPr lang="es-PR" altLang="en-US" sz="2400" smtClean="0"/>
              <a:t>Contacte por teléfono o visite las oficinas regionales o locales para discutir sus preocupaciones </a:t>
            </a:r>
          </a:p>
          <a:p>
            <a:pPr eaLnBrk="1" hangingPunct="1"/>
            <a:r>
              <a:rPr lang="es-PR" altLang="en-US" sz="2400" smtClean="0"/>
              <a:t>Complete la forma – sea específico e incluya detalles apropiados </a:t>
            </a:r>
          </a:p>
          <a:p>
            <a:pPr eaLnBrk="1" hangingPunct="1"/>
            <a:r>
              <a:rPr lang="es-PR" altLang="en-US" sz="2400" smtClean="0"/>
              <a:t>OSHA determina si una inspección es necesaria </a:t>
            </a:r>
          </a:p>
          <a:p>
            <a:pPr eaLnBrk="1" hangingPunct="1"/>
            <a:r>
              <a:rPr lang="es-PR" altLang="en-US" sz="2400" smtClean="0"/>
              <a:t>Los trabajadores no tienen que revelar sus nombres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9C76E696-9BE6-41CB-B215-4163B44DD99F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42</a:t>
            </a:fld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45060" name="Text Box 7"/>
          <p:cNvSpPr txBox="1">
            <a:spLocks noChangeArrowheads="1"/>
          </p:cNvSpPr>
          <p:nvPr/>
        </p:nvSpPr>
        <p:spPr bwMode="auto">
          <a:xfrm>
            <a:off x="381000" y="228600"/>
            <a:ext cx="845820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Completando una Querella con OSHA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Content Placeholder 1"/>
          <p:cNvSpPr>
            <a:spLocks noGrp="1"/>
          </p:cNvSpPr>
          <p:nvPr>
            <p:ph idx="4294967295"/>
          </p:nvPr>
        </p:nvSpPr>
        <p:spPr>
          <a:xfrm>
            <a:off x="457200" y="1295400"/>
            <a:ext cx="8229600" cy="4800600"/>
          </a:xfrm>
        </p:spPr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endParaRPr lang="es-PR" altLang="en-US" b="1" smtClean="0"/>
          </a:p>
          <a:p>
            <a:pPr algn="ctr" eaLnBrk="1" hangingPunct="1">
              <a:buFont typeface="Wingdings 3" pitchFamily="18" charset="2"/>
              <a:buNone/>
            </a:pPr>
            <a:r>
              <a:rPr lang="es-PR" altLang="en-US" b="1" smtClean="0"/>
              <a:t>Hoja Suelta #12a: </a:t>
            </a:r>
          </a:p>
          <a:p>
            <a:pPr algn="ctr" eaLnBrk="1" hangingPunct="1">
              <a:buFont typeface="Wingdings 3" pitchFamily="18" charset="2"/>
              <a:buNone/>
            </a:pPr>
            <a:r>
              <a:rPr lang="es-PR" altLang="en-US" b="1" smtClean="0"/>
              <a:t>Industria General</a:t>
            </a:r>
          </a:p>
          <a:p>
            <a:pPr algn="ctr" eaLnBrk="1" hangingPunct="1">
              <a:buFont typeface="Wingdings 3" pitchFamily="18" charset="2"/>
              <a:buNone/>
            </a:pPr>
            <a:endParaRPr lang="es-PR" altLang="en-US" b="1" smtClean="0"/>
          </a:p>
          <a:p>
            <a:pPr eaLnBrk="1" hangingPunct="1"/>
            <a:r>
              <a:rPr lang="es-PR" altLang="en-US" sz="2500" smtClean="0"/>
              <a:t>Cada grupo repasará la hoja suelta y analizará los escenarios específicos a la industria</a:t>
            </a:r>
          </a:p>
          <a:p>
            <a:pPr eaLnBrk="1" hangingPunct="1"/>
            <a:r>
              <a:rPr lang="es-PR" altLang="en-US" sz="2500" smtClean="0"/>
              <a:t>Determinar qué información sería importante para incluir en la querella</a:t>
            </a:r>
          </a:p>
          <a:p>
            <a:pPr eaLnBrk="1" hangingPunct="1"/>
            <a:r>
              <a:rPr lang="es-PR" altLang="en-US" sz="2500" smtClean="0"/>
              <a:t>Análisis de resultados del grupo:</a:t>
            </a:r>
            <a:r>
              <a:rPr lang="es-PR" altLang="en-US" smtClean="0"/>
              <a:t> </a:t>
            </a:r>
          </a:p>
          <a:p>
            <a:pPr lvl="1" eaLnBrk="1" hangingPunct="1"/>
            <a:r>
              <a:rPr lang="es-PR" altLang="en-US" smtClean="0"/>
              <a:t>¿Qué fue incluido en la querella? </a:t>
            </a:r>
          </a:p>
          <a:p>
            <a:pPr lvl="1" eaLnBrk="1" hangingPunct="1"/>
            <a:r>
              <a:rPr lang="es-PR" altLang="en-US" smtClean="0"/>
              <a:t>¿Qué fue añadido a la querella? </a:t>
            </a:r>
          </a:p>
        </p:txBody>
      </p:sp>
      <p:sp>
        <p:nvSpPr>
          <p:cNvPr id="45060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E212A15-385F-4DC8-B65F-C16621A0CDCD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43</a:t>
            </a:fld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46084" name="Picture 6" descr="handout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762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8" descr="C:\Documents and Settings\jtaylor.OSHA\Local Settings\Temporary Internet Files\Content.IE5\FSRY5FTZ\MCj04398570000[1].wmf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981200"/>
            <a:ext cx="838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6" name="Text Box 9"/>
          <p:cNvSpPr txBox="1">
            <a:spLocks noChangeArrowheads="1"/>
          </p:cNvSpPr>
          <p:nvPr/>
        </p:nvSpPr>
        <p:spPr bwMode="auto">
          <a:xfrm>
            <a:off x="457200" y="609600"/>
            <a:ext cx="845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Ejercicio: Sometiendo una Querella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r>
              <a:rPr lang="es-PR" altLang="en-US" b="1" smtClean="0"/>
              <a:t>Hoja Suelta #12b: </a:t>
            </a:r>
          </a:p>
          <a:p>
            <a:pPr algn="ctr" eaLnBrk="1" hangingPunct="1">
              <a:buFont typeface="Wingdings 3" pitchFamily="18" charset="2"/>
              <a:buNone/>
            </a:pPr>
            <a:r>
              <a:rPr lang="es-PR" altLang="en-US" b="1" smtClean="0"/>
              <a:t>Construcción</a:t>
            </a:r>
          </a:p>
          <a:p>
            <a:pPr algn="ctr" eaLnBrk="1" hangingPunct="1">
              <a:buFont typeface="Wingdings 3" pitchFamily="18" charset="2"/>
              <a:buNone/>
            </a:pPr>
            <a:endParaRPr lang="es-PR" altLang="en-US" b="1" smtClean="0"/>
          </a:p>
          <a:p>
            <a:pPr eaLnBrk="1" hangingPunct="1"/>
            <a:r>
              <a:rPr lang="es-PR" altLang="en-US" sz="2500" smtClean="0"/>
              <a:t>Cada grupo repasará la hoja suelta y analizará los escenarios específicos a la industria</a:t>
            </a:r>
          </a:p>
          <a:p>
            <a:pPr eaLnBrk="1" hangingPunct="1"/>
            <a:r>
              <a:rPr lang="es-PR" altLang="en-US" sz="2500" smtClean="0"/>
              <a:t>Determinar qué información sería importante para incluir en la querella</a:t>
            </a:r>
          </a:p>
          <a:p>
            <a:pPr eaLnBrk="1" hangingPunct="1"/>
            <a:r>
              <a:rPr lang="es-PR" altLang="en-US" sz="2500" smtClean="0"/>
              <a:t>Análisis de resultados del grupo:</a:t>
            </a:r>
            <a:r>
              <a:rPr lang="es-PR" altLang="en-US" smtClean="0"/>
              <a:t> </a:t>
            </a:r>
          </a:p>
          <a:p>
            <a:pPr lvl="1" eaLnBrk="1" hangingPunct="1"/>
            <a:r>
              <a:rPr lang="es-PR" altLang="en-US" smtClean="0"/>
              <a:t>¿Qué fue incluido en la querella? </a:t>
            </a:r>
          </a:p>
          <a:p>
            <a:pPr lvl="1" eaLnBrk="1" hangingPunct="1"/>
            <a:r>
              <a:rPr lang="es-PR" altLang="en-US" smtClean="0"/>
              <a:t>¿Qué fue añadido a la querella? </a:t>
            </a:r>
          </a:p>
        </p:txBody>
      </p:sp>
      <p:sp>
        <p:nvSpPr>
          <p:cNvPr id="46084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5C92BF29-B5FE-4947-8F4A-8324E856D92C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44</a:t>
            </a:fld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47108" name="Picture 6" descr="handout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47800"/>
            <a:ext cx="762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8" descr="C:\Documents and Settings\jtaylor.OSHA\Local Settings\Temporary Internet Files\Content.IE5\FSRY5FTZ\MCj04398570000[1].wmf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676400"/>
            <a:ext cx="838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Text Box 9"/>
          <p:cNvSpPr txBox="1">
            <a:spLocks noChangeArrowheads="1"/>
          </p:cNvSpPr>
          <p:nvPr/>
        </p:nvSpPr>
        <p:spPr bwMode="auto">
          <a:xfrm>
            <a:off x="457200" y="609600"/>
            <a:ext cx="845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Ejercicio: Sometiendo una Querella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r>
              <a:rPr lang="es-PR" altLang="en-US" b="1" smtClean="0"/>
              <a:t>Hoja Suelta #12c: </a:t>
            </a:r>
          </a:p>
          <a:p>
            <a:pPr algn="ctr" eaLnBrk="1" hangingPunct="1">
              <a:buFont typeface="Wingdings 3" pitchFamily="18" charset="2"/>
              <a:buNone/>
            </a:pPr>
            <a:r>
              <a:rPr lang="es-PR" altLang="en-US" b="1" smtClean="0"/>
              <a:t>Marítima</a:t>
            </a:r>
          </a:p>
          <a:p>
            <a:pPr algn="ctr" eaLnBrk="1" hangingPunct="1">
              <a:buFont typeface="Wingdings 3" pitchFamily="18" charset="2"/>
              <a:buNone/>
            </a:pPr>
            <a:endParaRPr lang="es-PR" altLang="en-US" b="1" smtClean="0"/>
          </a:p>
          <a:p>
            <a:pPr eaLnBrk="1" hangingPunct="1"/>
            <a:r>
              <a:rPr lang="es-PR" altLang="en-US" sz="2500" smtClean="0"/>
              <a:t>Cada grupo repasará la hoja suelta y analizará los escenarios específicos a la industria</a:t>
            </a:r>
          </a:p>
          <a:p>
            <a:pPr eaLnBrk="1" hangingPunct="1"/>
            <a:r>
              <a:rPr lang="es-PR" altLang="en-US" sz="2500" smtClean="0"/>
              <a:t>Determinar qué información sería importante para incluir en la querella</a:t>
            </a:r>
          </a:p>
          <a:p>
            <a:pPr eaLnBrk="1" hangingPunct="1"/>
            <a:r>
              <a:rPr lang="es-PR" altLang="en-US" sz="2500" smtClean="0"/>
              <a:t>Análisis de resultados del grupo:</a:t>
            </a:r>
            <a:r>
              <a:rPr lang="es-PR" altLang="en-US" smtClean="0"/>
              <a:t> </a:t>
            </a:r>
          </a:p>
          <a:p>
            <a:pPr lvl="1" eaLnBrk="1" hangingPunct="1"/>
            <a:r>
              <a:rPr lang="es-PR" altLang="en-US" smtClean="0"/>
              <a:t>¿Qué fue incluido en la querella? </a:t>
            </a:r>
          </a:p>
          <a:p>
            <a:pPr lvl="1" eaLnBrk="1" hangingPunct="1"/>
            <a:r>
              <a:rPr lang="es-PR" altLang="en-US" smtClean="0"/>
              <a:t>¿Qué fue añadido a la querella? </a:t>
            </a:r>
          </a:p>
        </p:txBody>
      </p:sp>
      <p:sp>
        <p:nvSpPr>
          <p:cNvPr id="47108" name="Slide Number Placeholder 2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1324CF2B-00E2-43C5-9802-0BAAA33529E3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45</a:t>
            </a:fld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48132" name="Picture 6" descr="handout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47800"/>
            <a:ext cx="762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Picture 8" descr="C:\Documents and Settings\jtaylor.OSHA\Local Settings\Temporary Internet Files\Content.IE5\FSRY5FTZ\MCj04398570000[1].wmf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676400"/>
            <a:ext cx="838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4" name="Text Box 9"/>
          <p:cNvSpPr txBox="1">
            <a:spLocks noChangeArrowheads="1"/>
          </p:cNvSpPr>
          <p:nvPr/>
        </p:nvSpPr>
        <p:spPr bwMode="auto">
          <a:xfrm>
            <a:off x="457200" y="609600"/>
            <a:ext cx="845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Ejercicio: Sometiendo una Querella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Content Placeholder 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s-PR" altLang="en-US" smtClean="0"/>
              <a:t>¿Cuáles son algunos recursos dentro del lugar de trabajo que le ayudarán a encontrar información sobre asuntos de seguridad y salud?  </a:t>
            </a:r>
          </a:p>
          <a:p>
            <a:pPr eaLnBrk="1" hangingPunct="1"/>
            <a:r>
              <a:rPr lang="es-PR" altLang="en-US" smtClean="0"/>
              <a:t>¿Cuáles son algunos recursos fuera del lugar de trabajo que le ayudarán a encontrar información sobre asuntos de seguridad y salud? </a:t>
            </a: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0942C3DA-F356-4CD9-825C-218F2C5CEC5C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46</a:t>
            </a:fld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49156" name="Picture 4" descr="C:\Documents and Settings\jtaylor.OSHA\Local Settings\Temporary Internet Files\Content.IE5\FSRY5FTZ\MCj0442000000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28600"/>
            <a:ext cx="989013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Text Box 8"/>
          <p:cNvSpPr txBox="1">
            <a:spLocks noChangeArrowheads="1"/>
          </p:cNvSpPr>
          <p:nvPr/>
        </p:nvSpPr>
        <p:spPr bwMode="auto">
          <a:xfrm>
            <a:off x="457200" y="609600"/>
            <a:ext cx="845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Preguntas de Repaso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Content Placeholder 1"/>
          <p:cNvSpPr>
            <a:spLocks noGrp="1"/>
          </p:cNvSpPr>
          <p:nvPr>
            <p:ph idx="4294967295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es-PR" altLang="en-US" sz="2600" smtClean="0"/>
              <a:t>Esta lección cubrió:</a:t>
            </a:r>
          </a:p>
          <a:p>
            <a:pPr eaLnBrk="1" hangingPunct="1"/>
            <a:r>
              <a:rPr lang="es-PR" altLang="en-US" sz="2600" smtClean="0"/>
              <a:t>La importancia de OSHA, incluyendo el historial de las regulaciones de seguridad y salud que llevó a la creación de OSHA y la misión de OSHA;</a:t>
            </a:r>
          </a:p>
          <a:p>
            <a:pPr eaLnBrk="1" hangingPunct="1"/>
            <a:r>
              <a:rPr lang="es-PR" altLang="en-US" sz="2600" smtClean="0"/>
              <a:t>Derechos del trabajador bajo OSHA;</a:t>
            </a:r>
          </a:p>
          <a:p>
            <a:pPr eaLnBrk="1" hangingPunct="1"/>
            <a:r>
              <a:rPr lang="es-PR" altLang="en-US" sz="2600" smtClean="0"/>
              <a:t>Responsabilidades del patrono; </a:t>
            </a:r>
          </a:p>
          <a:p>
            <a:pPr eaLnBrk="1" hangingPunct="1"/>
            <a:r>
              <a:rPr lang="es-PR" altLang="en-US" sz="2600" smtClean="0"/>
              <a:t>Normas de OSHA;</a:t>
            </a:r>
          </a:p>
          <a:p>
            <a:pPr eaLnBrk="1" hangingPunct="1"/>
            <a:r>
              <a:rPr lang="es-PR" altLang="en-US" sz="2600" smtClean="0"/>
              <a:t>Inspecciones de OSHA; y </a:t>
            </a:r>
          </a:p>
          <a:p>
            <a:pPr eaLnBrk="1" hangingPunct="1"/>
            <a:r>
              <a:rPr lang="es-PR" altLang="en-US" sz="2600" smtClean="0"/>
              <a:t>Recursos de seguridad y salud, incluyendo como someter una querella.</a:t>
            </a: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647113" y="6408738"/>
            <a:ext cx="368300" cy="365125"/>
          </a:xfrm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E82F7CE-81CF-45BC-8B11-558C2F30298A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47</a:t>
            </a:fld>
            <a:endParaRPr lang="en-US" smtClean="0">
              <a:solidFill>
                <a:schemeClr val="tx1"/>
              </a:solidFill>
            </a:endParaRPr>
          </a:p>
        </p:txBody>
      </p:sp>
      <p:pic>
        <p:nvPicPr>
          <p:cNvPr id="50180" name="Picture 6" descr="handout"/>
          <p:cNvPicPr>
            <a:picLocks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3948113"/>
            <a:ext cx="762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8" descr="C:\Documents and Settings\jtaylor.OSHA\Local Settings\Temporary Internet Files\Content.IE5\FSRY5FTZ\MCj04398570000[1].wmf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4495800"/>
            <a:ext cx="838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2" name="Picture 4" descr="C:\Documents and Settings\jtaylor.OSHA\Local Settings\Temporary Internet Files\Content.IE5\FSRY5FTZ\MCj0442000000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3429000"/>
            <a:ext cx="989013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3" name="Text Box 10"/>
          <p:cNvSpPr txBox="1">
            <a:spLocks noChangeArrowheads="1"/>
          </p:cNvSpPr>
          <p:nvPr/>
        </p:nvSpPr>
        <p:spPr bwMode="auto">
          <a:xfrm>
            <a:off x="457200" y="609600"/>
            <a:ext cx="845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s-PR" altLang="en-US" sz="3600" b="1">
                <a:solidFill>
                  <a:schemeClr val="tx2"/>
                </a:solidFill>
              </a:rPr>
              <a:t>Resumen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subTitle" idx="1"/>
          </p:nvPr>
        </p:nvSpPr>
        <p:spPr>
          <a:xfrm>
            <a:off x="1981200" y="3886200"/>
            <a:ext cx="6400800" cy="1752600"/>
          </a:xfrm>
        </p:spPr>
        <p:txBody>
          <a:bodyPr lIns="45720" rIns="45720"/>
          <a:lstStyle/>
          <a:p>
            <a:pPr marL="0" algn="r" eaLnBrk="1" hangingPunct="1">
              <a:defRPr/>
            </a:pPr>
            <a:r>
              <a:rPr lang="en-US" altLang="en-US" sz="48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¡Gracias!</a:t>
            </a:r>
          </a:p>
        </p:txBody>
      </p:sp>
      <p:sp>
        <p:nvSpPr>
          <p:cNvPr id="51203" name="Text Box 6"/>
          <p:cNvSpPr txBox="1">
            <a:spLocks noChangeArrowheads="1"/>
          </p:cNvSpPr>
          <p:nvPr/>
        </p:nvSpPr>
        <p:spPr bwMode="auto">
          <a:xfrm>
            <a:off x="0" y="2286000"/>
            <a:ext cx="8382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  <a:defRPr sz="27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1pPr>
            <a:lvl2pPr marL="742950" indent="-285750" eaLnBrk="0" hangingPunct="0">
              <a:spcBef>
                <a:spcPts val="325"/>
              </a:spcBef>
              <a:buClr>
                <a:schemeClr val="accent1"/>
              </a:buClr>
              <a:buFont typeface="Verdana" pitchFamily="34" charset="0"/>
              <a:buChar char="◦"/>
              <a:defRPr sz="23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2pPr>
            <a:lvl3pPr marL="1143000" indent="-228600" eaLnBrk="0" hangingPunct="0">
              <a:spcBef>
                <a:spcPts val="350"/>
              </a:spcBef>
              <a:buClr>
                <a:schemeClr val="accent2"/>
              </a:buClr>
              <a:buSzPct val="100000"/>
              <a:buFont typeface="Wingdings 2" pitchFamily="18" charset="2"/>
              <a:buChar char=""/>
              <a:defRPr sz="21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3pPr>
            <a:lvl4pPr marL="16002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19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4pPr>
            <a:lvl5pPr marL="2057400" indent="-228600" eaLnBrk="0" hangingPunct="0">
              <a:spcBef>
                <a:spcPts val="350"/>
              </a:spcBef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000">
                <a:solidFill>
                  <a:schemeClr val="tx1"/>
                </a:solidFill>
                <a:latin typeface="Lucida Sans Unicode" pitchFamily="34" charset="0"/>
                <a:ea typeface="ＭＳ Ｐゴシック" pitchFamily="-105" charset="-128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 typeface="Wingdings" pitchFamily="2" charset="2"/>
              <a:buChar char="ü"/>
            </a:pPr>
            <a:r>
              <a:rPr lang="es-PR" altLang="en-US" sz="2000" b="1">
                <a:solidFill>
                  <a:srgbClr val="808080"/>
                </a:solidFill>
              </a:rPr>
              <a:t>Cotéjese: Prueba de Conocimiento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 typeface="Wingdings" pitchFamily="2" charset="2"/>
              <a:buChar char="ü"/>
            </a:pPr>
            <a:r>
              <a:rPr lang="es-PR" altLang="en-US" sz="2000" b="1">
                <a:solidFill>
                  <a:srgbClr val="808080"/>
                </a:solidFill>
              </a:rPr>
              <a:t>Próximo: Reconociendo Riesgos Específicos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Concourse">
  <a:themeElements>
    <a:clrScheme name="4_Concourse 1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FFFFFF"/>
      </a:accent3>
      <a:accent4>
        <a:srgbClr val="000000"/>
      </a:accent4>
      <a:accent5>
        <a:srgbClr val="ADCEDC"/>
      </a:accent5>
      <a:accent6>
        <a:srgbClr val="C51B23"/>
      </a:accent6>
      <a:hlink>
        <a:srgbClr val="FF8119"/>
      </a:hlink>
      <a:folHlink>
        <a:srgbClr val="44B9E8"/>
      </a:folHlink>
    </a:clrScheme>
    <a:fontScheme name="4_Concourse">
      <a:majorFont>
        <a:latin typeface="Lucida Sans Unicode"/>
        <a:ea typeface="ＭＳ Ｐゴシック"/>
        <a:cs typeface=""/>
      </a:majorFont>
      <a:minorFont>
        <a:latin typeface="Lucida Sans Unicode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oncourse 1">
        <a:dk1>
          <a:srgbClr val="000000"/>
        </a:dk1>
        <a:lt1>
          <a:srgbClr val="FFFFFF"/>
        </a:lt1>
        <a:dk2>
          <a:srgbClr val="464646"/>
        </a:dk2>
        <a:lt2>
          <a:srgbClr val="DEF5FA"/>
        </a:lt2>
        <a:accent1>
          <a:srgbClr val="2DA2BF"/>
        </a:accent1>
        <a:accent2>
          <a:srgbClr val="DA1F28"/>
        </a:accent2>
        <a:accent3>
          <a:srgbClr val="FFFFFF"/>
        </a:accent3>
        <a:accent4>
          <a:srgbClr val="000000"/>
        </a:accent4>
        <a:accent5>
          <a:srgbClr val="ADCEDC"/>
        </a:accent5>
        <a:accent6>
          <a:srgbClr val="C51B23"/>
        </a:accent6>
        <a:hlink>
          <a:srgbClr val="FF8119"/>
        </a:hlink>
        <a:folHlink>
          <a:srgbClr val="44B9E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1983</TotalTime>
  <Words>3102</Words>
  <Application>Microsoft Office PowerPoint</Application>
  <PresentationFormat>On-screen Show (4:3)</PresentationFormat>
  <Paragraphs>375</Paragraphs>
  <Slides>48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8" baseType="lpstr">
      <vt:lpstr>Arial</vt:lpstr>
      <vt:lpstr>ＭＳ Ｐゴシック</vt:lpstr>
      <vt:lpstr>Lucida Sans Unicode</vt:lpstr>
      <vt:lpstr>Wingdings 3</vt:lpstr>
      <vt:lpstr>Verdana</vt:lpstr>
      <vt:lpstr>Wingdings 2</vt:lpstr>
      <vt:lpstr>Calibri</vt:lpstr>
      <vt:lpstr>Wingdings</vt:lpstr>
      <vt:lpstr>Times New Roman</vt:lpstr>
      <vt:lpstr>4_Concourse</vt:lpstr>
      <vt:lpstr>Introducción a OSHA</vt:lpstr>
      <vt:lpstr>Información General</vt:lpstr>
      <vt:lpstr>Tópico 1: ¿Porqué OSHA es importante para usted?</vt:lpstr>
      <vt:lpstr>Preguntas para Discusión</vt:lpstr>
      <vt:lpstr>Actividad en Grupo: Informe de FAT/CAT </vt:lpstr>
      <vt:lpstr>Historia de OSHA</vt:lpstr>
      <vt:lpstr>¿A Quién cubre OSHA?</vt:lpstr>
      <vt:lpstr>Misión de OSHA</vt:lpstr>
      <vt:lpstr>PowerPoint Presentation</vt:lpstr>
      <vt:lpstr>Tópico 2: ¿Qué Derechos tiene usted bajo OSHA? </vt:lpstr>
      <vt:lpstr>Derechos del Trabajador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 le Requiere al Patrono:</vt:lpstr>
      <vt:lpstr>PowerPoint Presentation</vt:lpstr>
      <vt:lpstr>Tópico 4: ¿Qué dicen las normas de OSHA? </vt:lpstr>
      <vt:lpstr>Las Normas que se Citan Más Frecuentemente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dmichalski</dc:creator>
  <cp:lastModifiedBy>Michalski, Debbie - OSHA</cp:lastModifiedBy>
  <cp:revision>181</cp:revision>
  <dcterms:created xsi:type="dcterms:W3CDTF">2010-02-14T20:51:48Z</dcterms:created>
  <dcterms:modified xsi:type="dcterms:W3CDTF">2014-02-18T18:48:17Z</dcterms:modified>
</cp:coreProperties>
</file>