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7" r:id="rId2"/>
    <p:sldId id="295"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1" d="100"/>
          <a:sy n="91" d="100"/>
        </p:scale>
        <p:origin x="53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822B00-3471-475A-9F08-DED0FD85E1B9}" type="datetimeFigureOut">
              <a:rPr lang="en-US" smtClean="0"/>
              <a:t>7/11/2018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E73406-F731-4C94-9991-62A36DAE4DB1}" type="slidenum">
              <a:rPr lang="en-US" smtClean="0"/>
              <a:t>‹#›</a:t>
            </a:fld>
            <a:endParaRPr lang="en-US"/>
          </a:p>
        </p:txBody>
      </p:sp>
    </p:spTree>
    <p:extLst>
      <p:ext uri="{BB962C8B-B14F-4D97-AF65-F5344CB8AC3E}">
        <p14:creationId xmlns:p14="http://schemas.microsoft.com/office/powerpoint/2010/main" val="349162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Permissible </a:t>
            </a:r>
            <a:r>
              <a:rPr lang="fr-FR" dirty="0" err="1" smtClean="0"/>
              <a:t>Exposure</a:t>
            </a:r>
            <a:r>
              <a:rPr lang="fr-FR" dirty="0" smtClean="0"/>
              <a:t> </a:t>
            </a:r>
            <a:r>
              <a:rPr lang="fr-FR" dirty="0" err="1" smtClean="0"/>
              <a:t>Limit</a:t>
            </a:r>
            <a:r>
              <a:rPr lang="fr-FR" dirty="0" smtClean="0"/>
              <a:t> (PEL), 50um</a:t>
            </a:r>
            <a:r>
              <a:rPr lang="fr-FR" baseline="0" dirty="0" smtClean="0"/>
              <a:t>/m3 as an 8 </a:t>
            </a:r>
            <a:r>
              <a:rPr lang="fr-FR" baseline="0" dirty="0" err="1" smtClean="0"/>
              <a:t>hr</a:t>
            </a:r>
            <a:r>
              <a:rPr lang="fr-FR" baseline="0" dirty="0" smtClean="0"/>
              <a:t> TWA</a:t>
            </a:r>
            <a:endParaRPr lang="fr-FR" dirty="0" smtClean="0"/>
          </a:p>
          <a:p>
            <a:r>
              <a:rPr lang="fr-FR" dirty="0" smtClean="0"/>
              <a:t>Action </a:t>
            </a:r>
            <a:r>
              <a:rPr lang="fr-FR" dirty="0" err="1" smtClean="0"/>
              <a:t>Limit</a:t>
            </a:r>
            <a:r>
              <a:rPr lang="fr-FR" dirty="0" smtClean="0"/>
              <a:t> (AL) 25Um/m3 as 8 </a:t>
            </a:r>
            <a:r>
              <a:rPr lang="fr-FR" dirty="0" err="1" smtClean="0"/>
              <a:t>he</a:t>
            </a:r>
            <a:r>
              <a:rPr lang="fr-FR" smtClean="0"/>
              <a:t> TWA</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44A4C1-D2EF-4D07-A221-03C1CC30B9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8556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construction standard does not apply where exposures will remain low under any foreseeable</a:t>
            </a:r>
          </a:p>
          <a:p>
            <a:r>
              <a:rPr lang="en-US" dirty="0" smtClean="0"/>
              <a:t>conditions; for example, when only performing tasks such as mixing mortar; pouring concrete</a:t>
            </a:r>
          </a:p>
          <a:p>
            <a:r>
              <a:rPr lang="en-US" dirty="0" smtClean="0"/>
              <a:t>footers, slab foundation and foundation walls; and removing concrete formwork.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44A4C1-D2EF-4D07-A221-03C1CC30B9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5453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physical examination, with special emphasis on the respiratory system. The physical examination must be</a:t>
            </a:r>
          </a:p>
          <a:p>
            <a:r>
              <a:rPr lang="en-US" dirty="0" smtClean="0"/>
              <a:t>performed at the initial examination and every three years thereafter. </a:t>
            </a:r>
          </a:p>
          <a:p>
            <a:r>
              <a:rPr lang="en-US" dirty="0" smtClean="0"/>
              <a:t> The respirable crystalline silica standard requires the following: Baseline testing</a:t>
            </a:r>
          </a:p>
          <a:p>
            <a:r>
              <a:rPr lang="en-US" dirty="0" smtClean="0"/>
              <a:t>for TB on initial examination.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44A4C1-D2EF-4D07-A221-03C1CC30B9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6464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646323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lvl1pPr>
              <a:defRPr baseline="0">
                <a:latin typeface="+mj-l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667318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12913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1630874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87637D-622D-4EDD-9C95-F81545FE7E27}" type="datetimeFigureOut">
              <a:rPr lang="en-US" smtClean="0"/>
              <a:t>7/11/2018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977778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87637D-622D-4EDD-9C95-F81545FE7E27}" type="datetimeFigureOut">
              <a:rPr lang="en-US" smtClean="0"/>
              <a:t>7/11/2018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1308827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7637D-622D-4EDD-9C95-F81545FE7E27}" type="datetimeFigureOut">
              <a:rPr lang="en-US" smtClean="0"/>
              <a:t>7/11/2018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468652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371912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37539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64728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8366909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09986" y="277765"/>
            <a:ext cx="10972031" cy="1143541"/>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09986" y="1599984"/>
            <a:ext cx="10972031" cy="4530308"/>
          </a:xfrm>
        </p:spPr>
        <p:txBody>
          <a:bodyPr rtlCol="0">
            <a:normAutofit/>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4455C661-49B9-4349-A0BD-B3099CE9A373}" type="slidenum">
              <a:rPr lang="en-US" altLang="en-US"/>
              <a:pPr>
                <a:defRPr/>
              </a:pPr>
              <a:t>‹#›</a:t>
            </a:fld>
            <a:endParaRPr lang="en-US" altLang="en-US"/>
          </a:p>
        </p:txBody>
      </p:sp>
    </p:spTree>
    <p:extLst>
      <p:ext uri="{BB962C8B-B14F-4D97-AF65-F5344CB8AC3E}">
        <p14:creationId xmlns:p14="http://schemas.microsoft.com/office/powerpoint/2010/main" val="2837575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7637D-622D-4EDD-9C95-F81545FE7E27}" type="datetimeFigureOut">
              <a:rPr lang="en-US" smtClean="0"/>
              <a:t>7/11/2018</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74B28-81D4-430C-8A0A-55D942E6DC0D}" type="slidenum">
              <a:rPr lang="en-US" smtClean="0"/>
              <a:t>‹#›</a:t>
            </a:fld>
            <a:endParaRPr lang="en-US"/>
          </a:p>
        </p:txBody>
      </p:sp>
    </p:spTree>
    <p:extLst>
      <p:ext uri="{BB962C8B-B14F-4D97-AF65-F5344CB8AC3E}">
        <p14:creationId xmlns:p14="http://schemas.microsoft.com/office/powerpoint/2010/main" val="22940470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file:///C:\Users\Migdalia\Videos\Free%20YouTube%20Downloader\Silica%20Safety%20Awareness.mp4" TargetMode="External"/><Relationship Id="rId2" Type="http://schemas.openxmlformats.org/officeDocument/2006/relationships/hyperlink" Target="file:///C:\Users\Migdalia\Videos\Free%20YouTube%20Downloader\Silica%20Exposure.mp4" TargetMode="Externa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emf"/><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914400"/>
            <a:ext cx="3124200" cy="4451866"/>
          </a:xfrm>
        </p:spPr>
        <p:txBody>
          <a:bodyPr anchor="t">
            <a:normAutofit/>
          </a:bodyPr>
          <a:lstStyle/>
          <a:p>
            <a:r>
              <a:rPr lang="en-US" sz="4800" dirty="0"/>
              <a:t>Silica Exposure</a:t>
            </a:r>
          </a:p>
        </p:txBody>
      </p:sp>
      <p:pic>
        <p:nvPicPr>
          <p:cNvPr id="2050" name="Picture 2" descr="silica  impacting lungs" title="silica dust"/>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5099050" y="675582"/>
            <a:ext cx="5111750" cy="5079801"/>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a:xfrm>
            <a:off x="5867400" y="5791201"/>
            <a:ext cx="4267200" cy="759897"/>
          </a:xfrm>
        </p:spPr>
        <p:txBody>
          <a:bodyPr>
            <a:normAutofit/>
          </a:bodyPr>
          <a:lstStyle/>
          <a:p>
            <a:r>
              <a:rPr lang="en-US" sz="2800" dirty="0"/>
              <a:t>If its Silica,  </a:t>
            </a:r>
            <a:r>
              <a:rPr lang="en-US" sz="2800" dirty="0" smtClean="0"/>
              <a:t>it’s </a:t>
            </a:r>
            <a:r>
              <a:rPr lang="en-US" sz="2800" dirty="0"/>
              <a:t>not just dust</a:t>
            </a:r>
            <a:endParaRPr lang="es-PR" sz="2800" dirty="0"/>
          </a:p>
        </p:txBody>
      </p:sp>
      <p:sp>
        <p:nvSpPr>
          <p:cNvPr id="5" name="TextBox 4"/>
          <p:cNvSpPr txBox="1"/>
          <p:nvPr/>
        </p:nvSpPr>
        <p:spPr>
          <a:xfrm>
            <a:off x="9296401" y="5181600"/>
            <a:ext cx="1195663" cy="369332"/>
          </a:xfrm>
          <a:prstGeom prst="rect">
            <a:avLst/>
          </a:prstGeom>
          <a:noFill/>
        </p:spPr>
        <p:txBody>
          <a:bodyPr wrap="square" rtlCol="0">
            <a:spAutoFit/>
          </a:bodyPr>
          <a:lstStyle/>
          <a:p>
            <a:r>
              <a:rPr lang="en-US" dirty="0">
                <a:solidFill>
                  <a:prstClr val="black"/>
                </a:solidFill>
                <a:latin typeface="Calibri"/>
              </a:rPr>
              <a:t>osha.gov</a:t>
            </a:r>
          </a:p>
        </p:txBody>
      </p:sp>
    </p:spTree>
    <p:extLst>
      <p:ext uri="{BB962C8B-B14F-4D97-AF65-F5344CB8AC3E}">
        <p14:creationId xmlns:p14="http://schemas.microsoft.com/office/powerpoint/2010/main" val="5005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Disclaimer</a:t>
            </a:r>
            <a:endParaRPr lang="en-US" dirty="0"/>
          </a:p>
        </p:txBody>
      </p:sp>
      <p:sp>
        <p:nvSpPr>
          <p:cNvPr id="4" name="Footer Placeholder 1"/>
          <p:cNvSpPr>
            <a:spLocks noGrp="1"/>
          </p:cNvSpPr>
          <p:nvPr>
            <p:ph idx="1"/>
          </p:nvPr>
        </p:nvSpPr>
        <p:spPr/>
        <p:txBody>
          <a:bodyPr>
            <a:normAutofit/>
          </a:bodyPr>
          <a:lstStyle/>
          <a:p>
            <a:r>
              <a:rPr lang="en-US" sz="2800" dirty="0"/>
              <a:t>This material was produced under Susan Harwood grant number SH29650-SH6 Occupational Safety and Health Administration, U.S. Department of Labor. The contents in this presentation do not necessarily reflect the views or policies of the U.S. Department of Labor, nor does the mention of trade names, commercial products, or organizations imply endorsement by the U.S. Government</a:t>
            </a:r>
            <a:r>
              <a:rPr lang="en-US" sz="800" dirty="0"/>
              <a:t>..</a:t>
            </a:r>
          </a:p>
          <a:p>
            <a:endParaRPr lang="en-US" sz="800" dirty="0"/>
          </a:p>
        </p:txBody>
      </p:sp>
    </p:spTree>
    <p:extLst>
      <p:ext uri="{BB962C8B-B14F-4D97-AF65-F5344CB8AC3E}">
        <p14:creationId xmlns:p14="http://schemas.microsoft.com/office/powerpoint/2010/main" val="829939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silica?</a:t>
            </a:r>
            <a:endParaRPr lang="en-US" dirty="0"/>
          </a:p>
        </p:txBody>
      </p:sp>
      <p:sp>
        <p:nvSpPr>
          <p:cNvPr id="3" name="Content Placeholder 2"/>
          <p:cNvSpPr>
            <a:spLocks noGrp="1"/>
          </p:cNvSpPr>
          <p:nvPr>
            <p:ph idx="1"/>
          </p:nvPr>
        </p:nvSpPr>
        <p:spPr>
          <a:xfrm>
            <a:off x="2103065" y="1371601"/>
            <a:ext cx="8229600" cy="4525963"/>
          </a:xfrm>
        </p:spPr>
        <p:txBody>
          <a:bodyPr/>
          <a:lstStyle/>
          <a:p>
            <a:r>
              <a:rPr lang="en-US" dirty="0" smtClean="0"/>
              <a:t>One </a:t>
            </a:r>
            <a:r>
              <a:rPr lang="en-US" dirty="0"/>
              <a:t>of the most common naturally occurring </a:t>
            </a:r>
            <a:r>
              <a:rPr lang="en-US" dirty="0" smtClean="0"/>
              <a:t>minerals </a:t>
            </a:r>
            <a:r>
              <a:rPr lang="en-US" dirty="0"/>
              <a:t>on the </a:t>
            </a:r>
            <a:r>
              <a:rPr lang="en-US" dirty="0" smtClean="0"/>
              <a:t>planet, also known as silicon </a:t>
            </a:r>
            <a:r>
              <a:rPr lang="en-US" dirty="0"/>
              <a:t>dioxide (SiO</a:t>
            </a:r>
            <a:r>
              <a:rPr lang="en-US" baseline="-25000" dirty="0"/>
              <a:t>2</a:t>
            </a:r>
            <a:r>
              <a:rPr lang="en-US" dirty="0" smtClean="0"/>
              <a:t>).  </a:t>
            </a:r>
          </a:p>
          <a:p>
            <a:r>
              <a:rPr lang="en-US" dirty="0" smtClean="0"/>
              <a:t>Usually found in two forms:</a:t>
            </a:r>
          </a:p>
          <a:p>
            <a:pPr lvl="1"/>
            <a:r>
              <a:rPr lang="en-US" dirty="0" err="1" smtClean="0"/>
              <a:t>Noncrystalline</a:t>
            </a:r>
            <a:r>
              <a:rPr lang="en-US" dirty="0" smtClean="0"/>
              <a:t>  or amorphous. </a:t>
            </a:r>
          </a:p>
          <a:p>
            <a:pPr lvl="1"/>
            <a:r>
              <a:rPr lang="en-US" dirty="0" smtClean="0"/>
              <a:t>Crystalline, where most common examples are  sand </a:t>
            </a:r>
            <a:r>
              <a:rPr lang="en-US" dirty="0"/>
              <a:t>and </a:t>
            </a:r>
            <a:r>
              <a:rPr lang="en-US" dirty="0" smtClean="0"/>
              <a:t>quartz</a:t>
            </a:r>
            <a:endParaRPr lang="en-US" dirty="0"/>
          </a:p>
        </p:txBody>
      </p:sp>
      <p:pic>
        <p:nvPicPr>
          <p:cNvPr id="2050" name="Picture 2" descr="right hand - amorphous silica&#10;left hand- crystalline respirable siliica - sand" title="types of silic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553201" y="4485950"/>
            <a:ext cx="3398465" cy="2374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6414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Where can I find silica-containing materials?</a:t>
            </a:r>
            <a:endParaRPr lang="en-US" dirty="0"/>
          </a:p>
        </p:txBody>
      </p:sp>
      <p:sp>
        <p:nvSpPr>
          <p:cNvPr id="3" name="Content Placeholder 2"/>
          <p:cNvSpPr>
            <a:spLocks noGrp="1"/>
          </p:cNvSpPr>
          <p:nvPr>
            <p:ph idx="1"/>
          </p:nvPr>
        </p:nvSpPr>
        <p:spPr>
          <a:xfrm>
            <a:off x="1981200" y="1600201"/>
            <a:ext cx="8229600" cy="4525963"/>
          </a:xfrm>
        </p:spPr>
        <p:txBody>
          <a:bodyPr>
            <a:normAutofit fontScale="92500" lnSpcReduction="10000"/>
          </a:bodyPr>
          <a:lstStyle/>
          <a:p>
            <a:r>
              <a:rPr lang="en-US" dirty="0" smtClean="0"/>
              <a:t>Common construction and every day materials such as:</a:t>
            </a:r>
          </a:p>
          <a:p>
            <a:pPr lvl="1"/>
            <a:r>
              <a:rPr lang="en-US" dirty="0" smtClean="0"/>
              <a:t>asphalt, brick, cement, concrete, drywall, grout, mortar, stone, sand, and tile</a:t>
            </a:r>
          </a:p>
          <a:p>
            <a:pPr lvl="1"/>
            <a:endParaRPr lang="en-US" dirty="0"/>
          </a:p>
          <a:p>
            <a:r>
              <a:rPr lang="en-US" dirty="0" smtClean="0"/>
              <a:t>In general industry operations using sand products such as:</a:t>
            </a:r>
          </a:p>
          <a:p>
            <a:pPr lvl="1"/>
            <a:r>
              <a:rPr lang="en-US" dirty="0" smtClean="0"/>
              <a:t>glass manufacturing, jewelry production, paintings and coatings manufacturing, dental laboratories, foundries, sand blasting, and hydraulic fracturing.</a:t>
            </a:r>
          </a:p>
        </p:txBody>
      </p:sp>
    </p:spTree>
    <p:extLst>
      <p:ext uri="{BB962C8B-B14F-4D97-AF65-F5344CB8AC3E}">
        <p14:creationId xmlns:p14="http://schemas.microsoft.com/office/powerpoint/2010/main" val="1486826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are general industry employees exposed to crystalline silica dust?</a:t>
            </a:r>
            <a:endParaRPr lang="en-US" dirty="0"/>
          </a:p>
        </p:txBody>
      </p:sp>
      <p:sp>
        <p:nvSpPr>
          <p:cNvPr id="3" name="Content Placeholder 2"/>
          <p:cNvSpPr>
            <a:spLocks noGrp="1"/>
          </p:cNvSpPr>
          <p:nvPr>
            <p:ph idx="1"/>
          </p:nvPr>
        </p:nvSpPr>
        <p:spPr>
          <a:xfrm>
            <a:off x="1905000" y="1752601"/>
            <a:ext cx="8229600" cy="4525963"/>
          </a:xfrm>
        </p:spPr>
        <p:txBody>
          <a:bodyPr>
            <a:normAutofit/>
          </a:bodyPr>
          <a:lstStyle/>
          <a:p>
            <a:r>
              <a:rPr lang="en-US" dirty="0" smtClean="0"/>
              <a:t>The most severe exposures to crystalline silica result from abrasive blasting done to:</a:t>
            </a:r>
          </a:p>
          <a:p>
            <a:pPr lvl="1"/>
            <a:r>
              <a:rPr lang="en-US" dirty="0" smtClean="0"/>
              <a:t>Clean and smooth irregularities from molds, jewelry, and foundry castings,</a:t>
            </a:r>
          </a:p>
          <a:p>
            <a:pPr lvl="1"/>
            <a:r>
              <a:rPr lang="en-US" dirty="0" smtClean="0"/>
              <a:t>Finish tombstones, etch or frost glass, or </a:t>
            </a:r>
          </a:p>
          <a:p>
            <a:pPr lvl="1"/>
            <a:r>
              <a:rPr lang="en-US" dirty="0" smtClean="0"/>
              <a:t>Remove  paint, oils, rust, or dirt from objects needing to be repainted or treated</a:t>
            </a:r>
          </a:p>
          <a:p>
            <a:pPr lvl="1"/>
            <a:r>
              <a:rPr lang="en-US" dirty="0" smtClean="0"/>
              <a:t>China  </a:t>
            </a:r>
            <a:r>
              <a:rPr lang="en-US" dirty="0"/>
              <a:t>and ceramic manufacturing </a:t>
            </a:r>
          </a:p>
          <a:p>
            <a:pPr lvl="1"/>
            <a:endParaRPr lang="en-US" dirty="0" smtClean="0"/>
          </a:p>
        </p:txBody>
      </p:sp>
    </p:spTree>
    <p:extLst>
      <p:ext uri="{BB962C8B-B14F-4D97-AF65-F5344CB8AC3E}">
        <p14:creationId xmlns:p14="http://schemas.microsoft.com/office/powerpoint/2010/main" val="191399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638"/>
            <a:ext cx="8610600" cy="1143000"/>
          </a:xfrm>
        </p:spPr>
        <p:txBody>
          <a:bodyPr>
            <a:noAutofit/>
          </a:bodyPr>
          <a:lstStyle/>
          <a:p>
            <a:r>
              <a:rPr lang="en-US" sz="3600" dirty="0"/>
              <a:t>Where are construction industry employees exposed to crystalline silica dust?</a:t>
            </a:r>
          </a:p>
        </p:txBody>
      </p:sp>
      <p:sp>
        <p:nvSpPr>
          <p:cNvPr id="3" name="Content Placeholder 2"/>
          <p:cNvSpPr>
            <a:spLocks noGrp="1"/>
          </p:cNvSpPr>
          <p:nvPr>
            <p:ph idx="1"/>
          </p:nvPr>
        </p:nvSpPr>
        <p:spPr/>
        <p:txBody>
          <a:bodyPr>
            <a:normAutofit/>
          </a:bodyPr>
          <a:lstStyle/>
          <a:p>
            <a:r>
              <a:rPr lang="en-US" dirty="0" smtClean="0"/>
              <a:t>Exposures can occur in :</a:t>
            </a:r>
          </a:p>
          <a:p>
            <a:pPr lvl="1"/>
            <a:r>
              <a:rPr lang="en-US" dirty="0" smtClean="0"/>
              <a:t>cement and brick manufacturing, </a:t>
            </a:r>
          </a:p>
          <a:p>
            <a:pPr lvl="1"/>
            <a:r>
              <a:rPr lang="en-US" dirty="0" smtClean="0"/>
              <a:t>asphalt pavement manufacturing, </a:t>
            </a:r>
          </a:p>
          <a:p>
            <a:pPr lvl="1"/>
            <a:r>
              <a:rPr lang="en-US" dirty="0" smtClean="0"/>
              <a:t>tool and die, steel and foundry industries</a:t>
            </a:r>
          </a:p>
          <a:p>
            <a:pPr lvl="1"/>
            <a:r>
              <a:rPr lang="en-US" dirty="0" smtClean="0"/>
              <a:t>manufacturing household abrasives, adhesives, paints, soaps, and glass,   and </a:t>
            </a:r>
          </a:p>
          <a:p>
            <a:pPr lvl="1"/>
            <a:r>
              <a:rPr lang="en-US" dirty="0" smtClean="0"/>
              <a:t>maintenance, repair and replacement of refractory brick furnace linings</a:t>
            </a:r>
            <a:endParaRPr lang="en-US" dirty="0"/>
          </a:p>
          <a:p>
            <a:pPr lvl="1"/>
            <a:r>
              <a:rPr lang="en-US" dirty="0" smtClean="0"/>
              <a:t>cutting and installation of kitchen countertops</a:t>
            </a:r>
          </a:p>
        </p:txBody>
      </p:sp>
    </p:spTree>
    <p:extLst>
      <p:ext uri="{BB962C8B-B14F-4D97-AF65-F5344CB8AC3E}">
        <p14:creationId xmlns:p14="http://schemas.microsoft.com/office/powerpoint/2010/main" val="1830941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When is crystalline silica a hazard for workers? </a:t>
            </a:r>
            <a:r>
              <a:rPr lang="en-US" sz="2700" dirty="0"/>
              <a:t>(materials)</a:t>
            </a:r>
          </a:p>
        </p:txBody>
      </p:sp>
      <p:sp>
        <p:nvSpPr>
          <p:cNvPr id="3" name="Content Placeholder 2"/>
          <p:cNvSpPr>
            <a:spLocks noGrp="1"/>
          </p:cNvSpPr>
          <p:nvPr>
            <p:ph idx="1"/>
          </p:nvPr>
        </p:nvSpPr>
        <p:spPr>
          <a:xfrm>
            <a:off x="1981200" y="1600200"/>
            <a:ext cx="8229600" cy="2590800"/>
          </a:xfrm>
        </p:spPr>
        <p:txBody>
          <a:bodyPr>
            <a:normAutofit/>
          </a:bodyPr>
          <a:lstStyle/>
          <a:p>
            <a:r>
              <a:rPr lang="en-US" dirty="0" smtClean="0"/>
              <a:t>When materials that </a:t>
            </a:r>
            <a:r>
              <a:rPr lang="en-US" dirty="0"/>
              <a:t>contain crystalline silica are </a:t>
            </a:r>
            <a:r>
              <a:rPr lang="en-US" dirty="0" smtClean="0"/>
              <a:t>disturbed in operations such as blasting, cutting, chipping, drilling and grinding operations, or in certain manufacturing processes, among others. </a:t>
            </a:r>
          </a:p>
          <a:p>
            <a:endParaRPr lang="en-US" dirty="0" smtClean="0"/>
          </a:p>
        </p:txBody>
      </p:sp>
      <p:pic>
        <p:nvPicPr>
          <p:cNvPr id="12290" name="Picture 2" title="cutting cconcrete block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267201" y="4267200"/>
            <a:ext cx="3990975" cy="241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534400" y="5867400"/>
            <a:ext cx="990600" cy="369332"/>
          </a:xfrm>
          <a:prstGeom prst="rect">
            <a:avLst/>
          </a:prstGeom>
          <a:noFill/>
        </p:spPr>
        <p:txBody>
          <a:bodyPr wrap="square" rtlCol="0">
            <a:spAutoFit/>
          </a:bodyPr>
          <a:lstStyle/>
          <a:p>
            <a:r>
              <a:rPr lang="en-US" dirty="0">
                <a:solidFill>
                  <a:prstClr val="black"/>
                </a:solidFill>
                <a:latin typeface="Calibri"/>
              </a:rPr>
              <a:t>cdc.gov</a:t>
            </a:r>
          </a:p>
        </p:txBody>
      </p:sp>
    </p:spTree>
    <p:extLst>
      <p:ext uri="{BB962C8B-B14F-4D97-AF65-F5344CB8AC3E}">
        <p14:creationId xmlns:p14="http://schemas.microsoft.com/office/powerpoint/2010/main" val="22596534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When is crystalline silica a hazard for </a:t>
            </a:r>
            <a:r>
              <a:rPr lang="en-US" dirty="0" smtClean="0">
                <a:hlinkClick r:id="rId2" action="ppaction://hlinkfile"/>
              </a:rPr>
              <a:t>workers</a:t>
            </a:r>
            <a:r>
              <a:rPr lang="en-US" dirty="0" smtClean="0"/>
              <a:t>?  </a:t>
            </a:r>
            <a:r>
              <a:rPr lang="en-US" sz="2700" dirty="0"/>
              <a:t>(health)</a:t>
            </a:r>
            <a:endParaRPr lang="en-US" sz="2700" dirty="0">
              <a:hlinkClick r:id="rId3" action="ppaction://hlinkfile"/>
            </a:endParaRPr>
          </a:p>
        </p:txBody>
      </p:sp>
      <p:sp>
        <p:nvSpPr>
          <p:cNvPr id="3" name="Content Placeholder 2"/>
          <p:cNvSpPr>
            <a:spLocks noGrp="1"/>
          </p:cNvSpPr>
          <p:nvPr>
            <p:ph idx="1"/>
          </p:nvPr>
        </p:nvSpPr>
        <p:spPr>
          <a:xfrm>
            <a:off x="1981200" y="1600200"/>
            <a:ext cx="6248400" cy="5105400"/>
          </a:xfrm>
        </p:spPr>
        <p:txBody>
          <a:bodyPr>
            <a:normAutofit lnSpcReduction="10000"/>
          </a:bodyPr>
          <a:lstStyle/>
          <a:p>
            <a:r>
              <a:rPr lang="en-US" dirty="0" smtClean="0"/>
              <a:t>A fine dust cloud of respirable crystalline silica is generated posing a health hazard to the worker.</a:t>
            </a:r>
          </a:p>
          <a:p>
            <a:endParaRPr lang="en-US" dirty="0" smtClean="0"/>
          </a:p>
          <a:p>
            <a:r>
              <a:rPr lang="en-US" dirty="0"/>
              <a:t>This fine dust  of respirable crystalline silica enters the lungs and causes the formation of scar tissue, which in turn reduces the lungs’ ability to take in oxygen.  </a:t>
            </a:r>
          </a:p>
          <a:p>
            <a:endParaRPr lang="en-US" dirty="0"/>
          </a:p>
        </p:txBody>
      </p:sp>
      <p:pic>
        <p:nvPicPr>
          <p:cNvPr id="6" name="Picture 7" title="silica dust"/>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467601" y="1828800"/>
            <a:ext cx="2797001" cy="27368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866101" y="4798536"/>
            <a:ext cx="1195663" cy="369332"/>
          </a:xfrm>
          <a:prstGeom prst="rect">
            <a:avLst/>
          </a:prstGeom>
          <a:noFill/>
        </p:spPr>
        <p:txBody>
          <a:bodyPr wrap="square" rtlCol="0">
            <a:spAutoFit/>
          </a:bodyPr>
          <a:lstStyle/>
          <a:p>
            <a:r>
              <a:rPr lang="en-US" dirty="0">
                <a:solidFill>
                  <a:prstClr val="black"/>
                </a:solidFill>
                <a:latin typeface="Calibri"/>
              </a:rPr>
              <a:t>osha.gov</a:t>
            </a:r>
          </a:p>
        </p:txBody>
      </p:sp>
    </p:spTree>
    <p:extLst>
      <p:ext uri="{BB962C8B-B14F-4D97-AF65-F5344CB8AC3E}">
        <p14:creationId xmlns:p14="http://schemas.microsoft.com/office/powerpoint/2010/main" val="6846514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When is silica a hazard for workers?</a:t>
            </a:r>
            <a:br>
              <a:rPr lang="en-US" b="1" dirty="0" smtClean="0"/>
            </a:br>
            <a:r>
              <a:rPr lang="en-US" sz="2700" b="1" dirty="0"/>
              <a:t>(effects)</a:t>
            </a:r>
            <a:endParaRPr lang="en-US" b="1" dirty="0"/>
          </a:p>
        </p:txBody>
      </p:sp>
      <p:sp>
        <p:nvSpPr>
          <p:cNvPr id="3" name="Content Placeholder 2"/>
          <p:cNvSpPr>
            <a:spLocks noGrp="1"/>
          </p:cNvSpPr>
          <p:nvPr>
            <p:ph idx="1"/>
          </p:nvPr>
        </p:nvSpPr>
        <p:spPr>
          <a:xfrm>
            <a:off x="1981200" y="1600200"/>
            <a:ext cx="8229600" cy="2209800"/>
          </a:xfrm>
        </p:spPr>
        <p:txBody>
          <a:bodyPr>
            <a:normAutofit fontScale="92500" lnSpcReduction="10000"/>
          </a:bodyPr>
          <a:lstStyle/>
          <a:p>
            <a:r>
              <a:rPr lang="en-US" dirty="0" smtClean="0"/>
              <a:t>Repeated </a:t>
            </a:r>
            <a:r>
              <a:rPr lang="en-US" dirty="0"/>
              <a:t>exposures </a:t>
            </a:r>
            <a:r>
              <a:rPr lang="en-US" dirty="0" smtClean="0"/>
              <a:t>to </a:t>
            </a:r>
            <a:r>
              <a:rPr lang="en-US" dirty="0"/>
              <a:t>crystalline silica can produce serious, sometimes </a:t>
            </a:r>
            <a:r>
              <a:rPr lang="en-US" dirty="0" smtClean="0"/>
              <a:t>fatal, </a:t>
            </a:r>
            <a:r>
              <a:rPr lang="en-US" dirty="0"/>
              <a:t>illnesses such as silicosis, lung cancer, tuberculosis (in those with silicosis), and chronic obstructive pulmonary disease (COPD</a:t>
            </a:r>
            <a:r>
              <a:rPr lang="en-US" dirty="0" smtClean="0"/>
              <a:t>). </a:t>
            </a:r>
            <a:r>
              <a:rPr lang="en-US" dirty="0"/>
              <a:t>There is no cure for silicosis. </a:t>
            </a:r>
          </a:p>
          <a:p>
            <a:endParaRPr lang="en-US" dirty="0"/>
          </a:p>
        </p:txBody>
      </p:sp>
      <p:pic>
        <p:nvPicPr>
          <p:cNvPr id="6" name="Picture 2" descr="X-ray images of a healthy lungs and ones affected by silicosi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15001" y="4267201"/>
            <a:ext cx="4486275" cy="245727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080975" y="6447884"/>
            <a:ext cx="3562450" cy="369332"/>
          </a:xfrm>
          <a:prstGeom prst="rect">
            <a:avLst/>
          </a:prstGeom>
          <a:solidFill>
            <a:schemeClr val="bg1"/>
          </a:solidFill>
        </p:spPr>
        <p:txBody>
          <a:bodyPr wrap="none">
            <a:spAutoFit/>
          </a:bodyPr>
          <a:lstStyle/>
          <a:p>
            <a:r>
              <a:rPr lang="en-US" dirty="0">
                <a:solidFill>
                  <a:prstClr val="black"/>
                </a:solidFill>
                <a:latin typeface="Calibri"/>
              </a:rPr>
              <a:t>Healthy lung	vs.        Silicosis </a:t>
            </a:r>
            <a:endParaRPr lang="en-US" b="1" dirty="0">
              <a:solidFill>
                <a:srgbClr val="FF0000"/>
              </a:solidFill>
              <a:latin typeface="Calibri"/>
            </a:endParaRPr>
          </a:p>
        </p:txBody>
      </p:sp>
      <p:sp>
        <p:nvSpPr>
          <p:cNvPr id="7" name="TextBox 6"/>
          <p:cNvSpPr txBox="1"/>
          <p:nvPr/>
        </p:nvSpPr>
        <p:spPr>
          <a:xfrm>
            <a:off x="4343401" y="6096000"/>
            <a:ext cx="1195663" cy="369332"/>
          </a:xfrm>
          <a:prstGeom prst="rect">
            <a:avLst/>
          </a:prstGeom>
          <a:noFill/>
        </p:spPr>
        <p:txBody>
          <a:bodyPr wrap="square" rtlCol="0">
            <a:spAutoFit/>
          </a:bodyPr>
          <a:lstStyle/>
          <a:p>
            <a:r>
              <a:rPr lang="en-US" dirty="0">
                <a:solidFill>
                  <a:prstClr val="black"/>
                </a:solidFill>
                <a:latin typeface="Calibri"/>
              </a:rPr>
              <a:t>osha.gov</a:t>
            </a:r>
          </a:p>
        </p:txBody>
      </p:sp>
    </p:spTree>
    <p:extLst>
      <p:ext uri="{BB962C8B-B14F-4D97-AF65-F5344CB8AC3E}">
        <p14:creationId xmlns:p14="http://schemas.microsoft.com/office/powerpoint/2010/main" val="36843604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Why is crystalline silica a health hazard?</a:t>
            </a:r>
            <a:endParaRPr lang="en-US" dirty="0"/>
          </a:p>
        </p:txBody>
      </p:sp>
      <p:sp>
        <p:nvSpPr>
          <p:cNvPr id="3" name="Content Placeholder 2"/>
          <p:cNvSpPr>
            <a:spLocks noGrp="1"/>
          </p:cNvSpPr>
          <p:nvPr>
            <p:ph idx="1"/>
          </p:nvPr>
        </p:nvSpPr>
        <p:spPr/>
        <p:txBody>
          <a:bodyPr>
            <a:normAutofit/>
          </a:bodyPr>
          <a:lstStyle/>
          <a:p>
            <a:r>
              <a:rPr lang="en-US" dirty="0" smtClean="0"/>
              <a:t>In </a:t>
            </a:r>
            <a:r>
              <a:rPr lang="en-US" dirty="0"/>
              <a:t>1996, the World Health Organization – International Agency on Cancer Research (IARC) identified crystalline silica as a “</a:t>
            </a:r>
            <a:r>
              <a:rPr lang="en-US" i="1" dirty="0"/>
              <a:t>known human carcinogen” </a:t>
            </a:r>
            <a:r>
              <a:rPr lang="en-US" dirty="0"/>
              <a:t>(they reaffirmed this position in 2009). </a:t>
            </a:r>
            <a:endParaRPr lang="en-US" dirty="0" smtClean="0"/>
          </a:p>
          <a:p>
            <a:endParaRPr lang="en-US" dirty="0"/>
          </a:p>
          <a:p>
            <a:r>
              <a:rPr lang="en-US" dirty="0" smtClean="0"/>
              <a:t>Silica </a:t>
            </a:r>
            <a:r>
              <a:rPr lang="en-US" dirty="0"/>
              <a:t>exposure has also been linked to renal disease and other cancers. </a:t>
            </a:r>
          </a:p>
          <a:p>
            <a:endParaRPr lang="en-US" dirty="0" smtClean="0"/>
          </a:p>
        </p:txBody>
      </p:sp>
    </p:spTree>
    <p:extLst>
      <p:ext uri="{BB962C8B-B14F-4D97-AF65-F5344CB8AC3E}">
        <p14:creationId xmlns:p14="http://schemas.microsoft.com/office/powerpoint/2010/main" val="3386228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many types of silicosis are there?</a:t>
            </a:r>
            <a:endParaRPr lang="en-US" dirty="0"/>
          </a:p>
        </p:txBody>
      </p:sp>
      <p:sp>
        <p:nvSpPr>
          <p:cNvPr id="3" name="Content Placeholder 2"/>
          <p:cNvSpPr>
            <a:spLocks noGrp="1"/>
          </p:cNvSpPr>
          <p:nvPr>
            <p:ph idx="1"/>
          </p:nvPr>
        </p:nvSpPr>
        <p:spPr/>
        <p:txBody>
          <a:bodyPr>
            <a:normAutofit fontScale="92500" lnSpcReduction="20000"/>
            <a:scene3d>
              <a:camera prst="orthographicFront"/>
              <a:lightRig rig="threePt" dir="t"/>
            </a:scene3d>
            <a:sp3d extrusionH="57150">
              <a:bevelT w="38100" h="38100"/>
            </a:sp3d>
          </a:bodyPr>
          <a:lstStyle/>
          <a:p>
            <a:r>
              <a:rPr lang="en-US" sz="3600" i="1" u="sng" dirty="0"/>
              <a:t>Chronic/classic</a:t>
            </a:r>
            <a:r>
              <a:rPr lang="en-US" sz="3600" dirty="0"/>
              <a:t> - </a:t>
            </a: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occurs after 15–20 years</a:t>
            </a:r>
            <a:r>
              <a:rPr lang="en-US" sz="3600" dirty="0"/>
              <a:t> of </a:t>
            </a: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moderate to low exposures </a:t>
            </a:r>
            <a:r>
              <a:rPr lang="en-US" sz="3600" dirty="0"/>
              <a:t>to respirable crystalline silica. </a:t>
            </a:r>
          </a:p>
          <a:p>
            <a:endParaRPr lang="en-US" sz="3600" dirty="0"/>
          </a:p>
          <a:p>
            <a:r>
              <a:rPr lang="en-US" sz="3600" i="1" u="sng" dirty="0"/>
              <a:t>Accelerated</a:t>
            </a:r>
            <a:r>
              <a:rPr lang="en-US" sz="3600" dirty="0"/>
              <a:t> – </a:t>
            </a: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can occur after 5-10 years</a:t>
            </a:r>
            <a:r>
              <a:rPr lang="en-US" sz="3600" dirty="0"/>
              <a:t> of </a:t>
            </a: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high exposures </a:t>
            </a:r>
            <a:r>
              <a:rPr lang="en-US" sz="3600" dirty="0"/>
              <a:t>to respirable crystalline silica</a:t>
            </a:r>
          </a:p>
          <a:p>
            <a:endParaRPr lang="en-US" sz="3600" dirty="0"/>
          </a:p>
          <a:p>
            <a:r>
              <a:rPr lang="en-US" sz="3600" i="1" u="sng" dirty="0"/>
              <a:t>Acute </a:t>
            </a:r>
            <a:r>
              <a:rPr lang="en-US" sz="3600" dirty="0"/>
              <a:t>- </a:t>
            </a: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occurs after a few months or as long as 2 years </a:t>
            </a:r>
            <a:r>
              <a:rPr lang="en-US" sz="3600" dirty="0"/>
              <a:t>following exposures to </a:t>
            </a: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extremely high concentrations </a:t>
            </a:r>
            <a:r>
              <a:rPr lang="en-US" sz="3600" dirty="0"/>
              <a:t>of respirable crystalline silica. </a:t>
            </a:r>
          </a:p>
          <a:p>
            <a:endParaRPr lang="en-US" sz="3600" dirty="0"/>
          </a:p>
          <a:p>
            <a:endParaRPr lang="en-US" sz="3600" dirty="0"/>
          </a:p>
        </p:txBody>
      </p:sp>
    </p:spTree>
    <p:extLst>
      <p:ext uri="{BB962C8B-B14F-4D97-AF65-F5344CB8AC3E}">
        <p14:creationId xmlns:p14="http://schemas.microsoft.com/office/powerpoint/2010/main" val="3189659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are the symptoms for silicosis?</a:t>
            </a:r>
            <a:endParaRPr lang="en-US" dirty="0"/>
          </a:p>
        </p:txBody>
      </p:sp>
      <p:sp>
        <p:nvSpPr>
          <p:cNvPr id="3" name="Content Placeholder 2"/>
          <p:cNvSpPr>
            <a:spLocks noGrp="1"/>
          </p:cNvSpPr>
          <p:nvPr>
            <p:ph idx="1"/>
          </p:nvPr>
        </p:nvSpPr>
        <p:spPr>
          <a:xfrm>
            <a:off x="1981200" y="1447801"/>
            <a:ext cx="8229600" cy="4525963"/>
          </a:xfrm>
        </p:spPr>
        <p:txBody>
          <a:bodyPr>
            <a:normAutofit lnSpcReduction="10000"/>
          </a:bodyPr>
          <a:lstStyle/>
          <a:p>
            <a:r>
              <a:rPr lang="en-US" u="sng" dirty="0" smtClean="0"/>
              <a:t>Symptoms</a:t>
            </a:r>
            <a:r>
              <a:rPr lang="en-US" dirty="0" smtClean="0"/>
              <a:t> for chronic silicosis may or </a:t>
            </a:r>
            <a:r>
              <a:rPr lang="en-US" u="sng" dirty="0" smtClean="0"/>
              <a:t>may not be obvious</a:t>
            </a:r>
            <a:r>
              <a:rPr lang="en-US" dirty="0" smtClean="0"/>
              <a:t>; therefore, workers need to have a chest x-ray to determine if there is lung damage. </a:t>
            </a:r>
          </a:p>
          <a:p>
            <a:r>
              <a:rPr lang="en-US" dirty="0" smtClean="0"/>
              <a:t>The worker may experience shortness of breath upon exercising, fatigue, extreme shortness of breath, chest pain, or respiratory failure. In accelerated and acute silicosis weight loss is also present.</a:t>
            </a:r>
            <a:endParaRPr lang="en-US" dirty="0"/>
          </a:p>
        </p:txBody>
      </p:sp>
      <p:pic>
        <p:nvPicPr>
          <p:cNvPr id="8194" name="Picture 2" title="difficutt breathi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444947" y="5217446"/>
            <a:ext cx="2673350" cy="1512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202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is OSHA addressing exposure to crystalline silica?</a:t>
            </a:r>
            <a:endParaRPr lang="en-US" dirty="0"/>
          </a:p>
        </p:txBody>
      </p:sp>
      <p:sp>
        <p:nvSpPr>
          <p:cNvPr id="3" name="Content Placeholder 2"/>
          <p:cNvSpPr>
            <a:spLocks noGrp="1"/>
          </p:cNvSpPr>
          <p:nvPr>
            <p:ph idx="1"/>
          </p:nvPr>
        </p:nvSpPr>
        <p:spPr/>
        <p:txBody>
          <a:bodyPr>
            <a:normAutofit/>
          </a:bodyPr>
          <a:lstStyle/>
          <a:p>
            <a:r>
              <a:rPr lang="en-US" dirty="0" smtClean="0"/>
              <a:t>OSHA has established a new Silica Standard  for Construction (1926.1153), and for General and Maritime industries (</a:t>
            </a:r>
            <a:r>
              <a:rPr lang="en-US" dirty="0"/>
              <a:t>1910.1053</a:t>
            </a:r>
            <a:r>
              <a:rPr lang="en-US" dirty="0" smtClean="0"/>
              <a:t>), which includes, among other requirements:</a:t>
            </a:r>
          </a:p>
          <a:p>
            <a:pPr lvl="1"/>
            <a:r>
              <a:rPr lang="en-US" dirty="0" smtClean="0"/>
              <a:t>Permissible Exposure Limit (PEL), Action Limit (AL)</a:t>
            </a:r>
          </a:p>
          <a:p>
            <a:pPr lvl="1"/>
            <a:r>
              <a:rPr lang="en-US" dirty="0" smtClean="0"/>
              <a:t>Hazard communication training for workers </a:t>
            </a:r>
          </a:p>
          <a:p>
            <a:pPr lvl="1"/>
            <a:r>
              <a:rPr lang="en-US" dirty="0" smtClean="0"/>
              <a:t>Medical surveillance</a:t>
            </a:r>
          </a:p>
          <a:p>
            <a:pPr lvl="1"/>
            <a:r>
              <a:rPr lang="en-US" dirty="0" smtClean="0"/>
              <a:t>Respirator program until engineering controls are implemented or in addition to such controls</a:t>
            </a:r>
            <a:endParaRPr lang="en-US" dirty="0"/>
          </a:p>
        </p:txBody>
      </p:sp>
    </p:spTree>
    <p:extLst>
      <p:ext uri="{BB962C8B-B14F-4D97-AF65-F5344CB8AC3E}">
        <p14:creationId xmlns:p14="http://schemas.microsoft.com/office/powerpoint/2010/main" val="4111039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does the construction standard require?</a:t>
            </a:r>
            <a:endParaRPr lang="en-US" dirty="0"/>
          </a:p>
        </p:txBody>
      </p:sp>
      <p:sp>
        <p:nvSpPr>
          <p:cNvPr id="3" name="Content Placeholder 2"/>
          <p:cNvSpPr>
            <a:spLocks noGrp="1"/>
          </p:cNvSpPr>
          <p:nvPr>
            <p:ph idx="1"/>
          </p:nvPr>
        </p:nvSpPr>
        <p:spPr>
          <a:xfrm>
            <a:off x="1828800" y="1563414"/>
            <a:ext cx="5715000" cy="5257800"/>
          </a:xfrm>
        </p:spPr>
        <p:txBody>
          <a:bodyPr>
            <a:normAutofit fontScale="85000" lnSpcReduction="10000"/>
          </a:bodyPr>
          <a:lstStyle/>
          <a:p>
            <a:r>
              <a:rPr lang="en-US" dirty="0" smtClean="0"/>
              <a:t>To limit worker exposures to respirable crystalline silica and to take other steps to protect workers.</a:t>
            </a:r>
          </a:p>
          <a:p>
            <a:r>
              <a:rPr lang="en-US" dirty="0" smtClean="0"/>
              <a:t>Employers can either </a:t>
            </a:r>
          </a:p>
          <a:p>
            <a:pPr lvl="1"/>
            <a:r>
              <a:rPr lang="en-US" dirty="0" smtClean="0"/>
              <a:t>Use a control method laid out in Table 1 of the construction standard, </a:t>
            </a:r>
            <a:r>
              <a:rPr lang="en-US" dirty="0"/>
              <a:t>titled </a:t>
            </a:r>
            <a:r>
              <a:rPr lang="en-US" dirty="0" smtClean="0"/>
              <a:t>“Specified Exposure Control Methods When Working With Materials Containing Crystalline Silica” </a:t>
            </a:r>
            <a:r>
              <a:rPr lang="en-US" b="1" dirty="0" smtClean="0"/>
              <a:t>or </a:t>
            </a:r>
            <a:r>
              <a:rPr lang="en-US" dirty="0" smtClean="0"/>
              <a:t> </a:t>
            </a:r>
          </a:p>
          <a:p>
            <a:pPr lvl="1"/>
            <a:r>
              <a:rPr lang="en-US" dirty="0" smtClean="0"/>
              <a:t>Measure  workers’ exposure to silica and independently decide which dust controls work best to limit exposures to the PEL in their workplaces.</a:t>
            </a:r>
            <a:endParaRPr lang="en-US" dirty="0"/>
          </a:p>
        </p:txBody>
      </p:sp>
      <p:pic>
        <p:nvPicPr>
          <p:cNvPr id="3074" name="Picture 2" descr="Image result for gillian pump"/>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96200" y="2709042"/>
            <a:ext cx="2730062" cy="2056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8169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the construction standard require?   </a:t>
            </a:r>
            <a:r>
              <a:rPr lang="en-US" sz="2700" dirty="0"/>
              <a:t>(plan)</a:t>
            </a:r>
          </a:p>
        </p:txBody>
      </p:sp>
      <p:sp>
        <p:nvSpPr>
          <p:cNvPr id="3" name="Content Placeholder 2"/>
          <p:cNvSpPr>
            <a:spLocks noGrp="1"/>
          </p:cNvSpPr>
          <p:nvPr>
            <p:ph idx="1"/>
          </p:nvPr>
        </p:nvSpPr>
        <p:spPr>
          <a:xfrm>
            <a:off x="1981200" y="1600201"/>
            <a:ext cx="6400800" cy="4525963"/>
          </a:xfrm>
        </p:spPr>
        <p:txBody>
          <a:bodyPr>
            <a:normAutofit lnSpcReduction="10000"/>
          </a:bodyPr>
          <a:lstStyle/>
          <a:p>
            <a:r>
              <a:rPr lang="en-US" dirty="0" smtClean="0"/>
              <a:t>All construction employers covered by the standard are required to:</a:t>
            </a:r>
          </a:p>
          <a:p>
            <a:endParaRPr lang="en-US" dirty="0" smtClean="0"/>
          </a:p>
          <a:p>
            <a:pPr lvl="1"/>
            <a:r>
              <a:rPr lang="en-US" dirty="0" smtClean="0"/>
              <a:t>Establish and implement a written exposure control plan that identifies tasks that involves exposure and methods used to protect workers, including procedures to restrict access to work areas where high exposures may occur</a:t>
            </a:r>
            <a:endParaRPr lang="en-US" dirty="0"/>
          </a:p>
        </p:txBody>
      </p:sp>
      <p:pic>
        <p:nvPicPr>
          <p:cNvPr id="7170" name="Picture 2" title="action pla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96200" y="4419600"/>
            <a:ext cx="2857500" cy="215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9443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the construction standard require?  </a:t>
            </a:r>
            <a:r>
              <a:rPr lang="en-US" sz="2700" dirty="0"/>
              <a:t>(surveillance)</a:t>
            </a:r>
          </a:p>
        </p:txBody>
      </p:sp>
      <p:sp>
        <p:nvSpPr>
          <p:cNvPr id="3" name="Content Placeholder 2"/>
          <p:cNvSpPr>
            <a:spLocks noGrp="1"/>
          </p:cNvSpPr>
          <p:nvPr>
            <p:ph idx="1"/>
          </p:nvPr>
        </p:nvSpPr>
        <p:spPr>
          <a:xfrm>
            <a:off x="1981200" y="1600201"/>
            <a:ext cx="5791200" cy="4525963"/>
          </a:xfrm>
        </p:spPr>
        <p:txBody>
          <a:bodyPr>
            <a:noAutofit/>
          </a:bodyPr>
          <a:lstStyle/>
          <a:p>
            <a:pPr lvl="1"/>
            <a:r>
              <a:rPr lang="en-US" sz="3200" dirty="0"/>
              <a:t>Designate a competent person to implement the written exposure control plan</a:t>
            </a:r>
          </a:p>
          <a:p>
            <a:pPr lvl="1"/>
            <a:r>
              <a:rPr lang="en-US" sz="3200" dirty="0"/>
              <a:t>Restrict housekeeping practices that expose workers to silica</a:t>
            </a:r>
          </a:p>
          <a:p>
            <a:pPr lvl="1"/>
            <a:r>
              <a:rPr lang="en-US" sz="3200" dirty="0"/>
              <a:t>Offer medical surveillance as per standard requirements</a:t>
            </a:r>
          </a:p>
        </p:txBody>
      </p:sp>
      <p:pic>
        <p:nvPicPr>
          <p:cNvPr id="4099" name="Picture 3" title="cleaning tool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01001" y="2118388"/>
            <a:ext cx="2421961" cy="230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442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Medical surveillance requirements </a:t>
            </a:r>
            <a:endParaRPr lang="en-US" dirty="0"/>
          </a:p>
        </p:txBody>
      </p:sp>
      <p:sp>
        <p:nvSpPr>
          <p:cNvPr id="3" name="Content Placeholder 2"/>
          <p:cNvSpPr>
            <a:spLocks noGrp="1"/>
          </p:cNvSpPr>
          <p:nvPr>
            <p:ph idx="1"/>
          </p:nvPr>
        </p:nvSpPr>
        <p:spPr>
          <a:xfrm>
            <a:off x="1981200" y="1600200"/>
            <a:ext cx="8229600" cy="4800600"/>
          </a:xfrm>
        </p:spPr>
        <p:txBody>
          <a:bodyPr>
            <a:normAutofit/>
          </a:bodyPr>
          <a:lstStyle/>
          <a:p>
            <a:r>
              <a:rPr lang="en-US" dirty="0" smtClean="0"/>
              <a:t>For </a:t>
            </a:r>
            <a:r>
              <a:rPr lang="en-US" dirty="0"/>
              <a:t>workers who are required by the </a:t>
            </a:r>
            <a:r>
              <a:rPr lang="en-US" dirty="0" smtClean="0"/>
              <a:t>silica standard </a:t>
            </a:r>
            <a:r>
              <a:rPr lang="en-US" dirty="0"/>
              <a:t>to wear a respirator for 30 or more days per </a:t>
            </a:r>
            <a:r>
              <a:rPr lang="en-US" dirty="0" smtClean="0"/>
              <a:t>year, employers must offer </a:t>
            </a:r>
            <a:r>
              <a:rPr lang="en-US" dirty="0"/>
              <a:t>medical </a:t>
            </a:r>
            <a:r>
              <a:rPr lang="en-US" dirty="0" smtClean="0"/>
              <a:t>exams every three years, </a:t>
            </a:r>
            <a:r>
              <a:rPr lang="en-US" dirty="0"/>
              <a:t>including:</a:t>
            </a:r>
          </a:p>
          <a:p>
            <a:pPr lvl="1"/>
            <a:r>
              <a:rPr lang="en-US" dirty="0"/>
              <a:t>Tuberculosis baseline, </a:t>
            </a:r>
          </a:p>
          <a:p>
            <a:pPr lvl="1"/>
            <a:r>
              <a:rPr lang="en-US" dirty="0"/>
              <a:t>chest X-rays,  </a:t>
            </a:r>
          </a:p>
          <a:p>
            <a:pPr lvl="1"/>
            <a:r>
              <a:rPr lang="en-US" dirty="0"/>
              <a:t>lung function tests, and </a:t>
            </a:r>
          </a:p>
          <a:p>
            <a:pPr lvl="1"/>
            <a:r>
              <a:rPr lang="en-US" dirty="0"/>
              <a:t>any other test required by the physician</a:t>
            </a:r>
            <a:endParaRPr lang="en-US" dirty="0" smtClean="0"/>
          </a:p>
          <a:p>
            <a:pPr lvl="1"/>
            <a:endParaRPr lang="en-US" sz="3200" dirty="0"/>
          </a:p>
        </p:txBody>
      </p:sp>
    </p:spTree>
    <p:extLst>
      <p:ext uri="{BB962C8B-B14F-4D97-AF65-F5344CB8AC3E}">
        <p14:creationId xmlns:p14="http://schemas.microsoft.com/office/powerpoint/2010/main" val="348741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Medical surveillance </a:t>
            </a:r>
            <a:r>
              <a:rPr lang="en-US" dirty="0" smtClean="0"/>
              <a:t>requirements -1 </a:t>
            </a:r>
            <a:endParaRPr lang="en-US" dirty="0"/>
          </a:p>
        </p:txBody>
      </p:sp>
      <p:sp>
        <p:nvSpPr>
          <p:cNvPr id="3" name="Content Placeholder 2"/>
          <p:cNvSpPr>
            <a:spLocks noGrp="1"/>
          </p:cNvSpPr>
          <p:nvPr>
            <p:ph idx="1"/>
          </p:nvPr>
        </p:nvSpPr>
        <p:spPr>
          <a:xfrm>
            <a:off x="1981200" y="1600200"/>
            <a:ext cx="5486400" cy="4953000"/>
          </a:xfrm>
        </p:spPr>
        <p:txBody>
          <a:bodyPr>
            <a:normAutofit/>
          </a:bodyPr>
          <a:lstStyle/>
          <a:p>
            <a:r>
              <a:rPr lang="en-US" sz="2800" dirty="0"/>
              <a:t>Medical exams</a:t>
            </a:r>
          </a:p>
          <a:p>
            <a:pPr lvl="1"/>
            <a:r>
              <a:rPr lang="en-US" dirty="0" smtClean="0"/>
              <a:t>chest X-rays </a:t>
            </a:r>
            <a:r>
              <a:rPr lang="en-US" dirty="0"/>
              <a:t>interpreted and classified </a:t>
            </a:r>
            <a:r>
              <a:rPr lang="en-US" dirty="0" smtClean="0"/>
              <a:t>by </a:t>
            </a:r>
            <a:r>
              <a:rPr lang="en-US" dirty="0"/>
              <a:t>a NIOSH-certified B </a:t>
            </a:r>
            <a:r>
              <a:rPr lang="en-US" dirty="0" smtClean="0"/>
              <a:t>Reader and, </a:t>
            </a:r>
          </a:p>
          <a:p>
            <a:pPr lvl="1"/>
            <a:endParaRPr lang="en-US" dirty="0" smtClean="0"/>
          </a:p>
          <a:p>
            <a:pPr lvl="1"/>
            <a:r>
              <a:rPr lang="en-US" dirty="0" smtClean="0"/>
              <a:t>lung function tests performed by </a:t>
            </a:r>
            <a:r>
              <a:rPr lang="en-US" dirty="0"/>
              <a:t>a spirometry technician with a current certificate from a </a:t>
            </a:r>
            <a:r>
              <a:rPr lang="en-US" dirty="0" smtClean="0"/>
              <a:t>(</a:t>
            </a:r>
            <a:r>
              <a:rPr lang="en-US" dirty="0"/>
              <a:t>NIOSH)-approved spirometry </a:t>
            </a:r>
            <a:r>
              <a:rPr lang="en-US" dirty="0" smtClean="0"/>
              <a:t>course</a:t>
            </a:r>
          </a:p>
        </p:txBody>
      </p:sp>
      <p:grpSp>
        <p:nvGrpSpPr>
          <p:cNvPr id="5" name="Group 4" title="silicosis in lungs"/>
          <p:cNvGrpSpPr/>
          <p:nvPr/>
        </p:nvGrpSpPr>
        <p:grpSpPr>
          <a:xfrm>
            <a:off x="7772401" y="1977686"/>
            <a:ext cx="2333625" cy="3203914"/>
            <a:chOff x="6248400" y="1560611"/>
            <a:chExt cx="2333625" cy="3203914"/>
          </a:xfrm>
        </p:grpSpPr>
        <p:pic>
          <p:nvPicPr>
            <p:cNvPr id="7" name="Picture 2" descr=" " title="chest   x ray"/>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48400" y="1560611"/>
              <a:ext cx="2333625" cy="28575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729277" y="4456748"/>
              <a:ext cx="1039515" cy="307777"/>
            </a:xfrm>
            <a:prstGeom prst="rect">
              <a:avLst/>
            </a:prstGeom>
            <a:solidFill>
              <a:schemeClr val="bg1"/>
            </a:solidFill>
          </p:spPr>
          <p:txBody>
            <a:bodyPr wrap="none">
              <a:spAutoFit/>
            </a:bodyPr>
            <a:lstStyle/>
            <a:p>
              <a:r>
                <a:rPr lang="en-US" sz="1400" dirty="0">
                  <a:solidFill>
                    <a:prstClr val="black"/>
                  </a:solidFill>
                  <a:latin typeface="Calibri"/>
                </a:rPr>
                <a:t>eLCOSH.org</a:t>
              </a:r>
            </a:p>
          </p:txBody>
        </p:sp>
      </p:grpSp>
    </p:spTree>
    <p:extLst>
      <p:ext uri="{BB962C8B-B14F-4D97-AF65-F5344CB8AC3E}">
        <p14:creationId xmlns:p14="http://schemas.microsoft.com/office/powerpoint/2010/main" val="5434412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Medical surveillance </a:t>
            </a:r>
            <a:r>
              <a:rPr lang="en-US" dirty="0" smtClean="0"/>
              <a:t>requirements - 2 </a:t>
            </a:r>
            <a:endParaRPr lang="en-US" dirty="0"/>
          </a:p>
        </p:txBody>
      </p:sp>
      <p:sp>
        <p:nvSpPr>
          <p:cNvPr id="3" name="Content Placeholder 2"/>
          <p:cNvSpPr>
            <a:spLocks noGrp="1"/>
          </p:cNvSpPr>
          <p:nvPr>
            <p:ph idx="1"/>
          </p:nvPr>
        </p:nvSpPr>
        <p:spPr>
          <a:xfrm>
            <a:off x="1981200" y="1600200"/>
            <a:ext cx="5486400" cy="5029200"/>
          </a:xfrm>
        </p:spPr>
        <p:txBody>
          <a:bodyPr>
            <a:normAutofit lnSpcReduction="10000"/>
          </a:bodyPr>
          <a:lstStyle/>
          <a:p>
            <a:r>
              <a:rPr lang="en-US" sz="3600" dirty="0"/>
              <a:t>Medical exams…</a:t>
            </a:r>
          </a:p>
          <a:p>
            <a:pPr lvl="1"/>
            <a:r>
              <a:rPr lang="en-US" sz="3200" dirty="0"/>
              <a:t>Tuberculosis baseline testing and any other test deemed necessary by physician</a:t>
            </a:r>
          </a:p>
          <a:p>
            <a:pPr lvl="1"/>
            <a:endParaRPr lang="en-US" sz="3200" dirty="0"/>
          </a:p>
          <a:p>
            <a:pPr lvl="1"/>
            <a:r>
              <a:rPr lang="en-US" sz="3200" dirty="0"/>
              <a:t>Tests and results must be handled by a Physician or other licensed health care professional [PLHCP]</a:t>
            </a:r>
          </a:p>
        </p:txBody>
      </p:sp>
      <p:grpSp>
        <p:nvGrpSpPr>
          <p:cNvPr id="5" name="Group 4" title="chest X Ray"/>
          <p:cNvGrpSpPr/>
          <p:nvPr/>
        </p:nvGrpSpPr>
        <p:grpSpPr>
          <a:xfrm>
            <a:off x="7772401" y="1977686"/>
            <a:ext cx="2333625" cy="3203914"/>
            <a:chOff x="6248400" y="1560611"/>
            <a:chExt cx="2333625" cy="3203914"/>
          </a:xfrm>
        </p:grpSpPr>
        <p:pic>
          <p:nvPicPr>
            <p:cNvPr id="7" name="Picture 2" descr=" " title="chest x ra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248400" y="1560611"/>
              <a:ext cx="2333625" cy="28575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729277" y="4456748"/>
              <a:ext cx="1039515" cy="307777"/>
            </a:xfrm>
            <a:prstGeom prst="rect">
              <a:avLst/>
            </a:prstGeom>
            <a:solidFill>
              <a:schemeClr val="bg1"/>
            </a:solidFill>
          </p:spPr>
          <p:txBody>
            <a:bodyPr wrap="none">
              <a:spAutoFit/>
            </a:bodyPr>
            <a:lstStyle/>
            <a:p>
              <a:r>
                <a:rPr lang="en-US" sz="1400" dirty="0">
                  <a:solidFill>
                    <a:prstClr val="black"/>
                  </a:solidFill>
                  <a:latin typeface="Calibri"/>
                </a:rPr>
                <a:t>eLCOSH.org</a:t>
              </a:r>
            </a:p>
          </p:txBody>
        </p:sp>
      </p:grpSp>
    </p:spTree>
    <p:extLst>
      <p:ext uri="{BB962C8B-B14F-4D97-AF65-F5344CB8AC3E}">
        <p14:creationId xmlns:p14="http://schemas.microsoft.com/office/powerpoint/2010/main" val="25563740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does the construction standard require? </a:t>
            </a:r>
            <a:endParaRPr lang="en-US" dirty="0"/>
          </a:p>
        </p:txBody>
      </p:sp>
      <p:sp>
        <p:nvSpPr>
          <p:cNvPr id="3" name="Content Placeholder 2"/>
          <p:cNvSpPr>
            <a:spLocks noGrp="1"/>
          </p:cNvSpPr>
          <p:nvPr>
            <p:ph idx="1"/>
          </p:nvPr>
        </p:nvSpPr>
        <p:spPr>
          <a:xfrm>
            <a:off x="1981200" y="1905000"/>
            <a:ext cx="6248400" cy="4572000"/>
          </a:xfrm>
        </p:spPr>
        <p:txBody>
          <a:bodyPr/>
          <a:lstStyle/>
          <a:p>
            <a:pPr lvl="1"/>
            <a:r>
              <a:rPr lang="en-US" dirty="0" smtClean="0"/>
              <a:t>Train workers on work operations that result in silica exposure and ways to limit exposure.</a:t>
            </a:r>
          </a:p>
          <a:p>
            <a:pPr lvl="1"/>
            <a:endParaRPr lang="en-US" dirty="0" smtClean="0"/>
          </a:p>
          <a:p>
            <a:pPr lvl="1"/>
            <a:endParaRPr lang="en-US" dirty="0" smtClean="0"/>
          </a:p>
          <a:p>
            <a:pPr lvl="1"/>
            <a:r>
              <a:rPr lang="en-US" dirty="0" smtClean="0"/>
              <a:t>Keep records of workers’ silica exposure and medical exams.</a:t>
            </a:r>
            <a:endParaRPr lang="en-US" dirty="0"/>
          </a:p>
        </p:txBody>
      </p:sp>
      <p:pic>
        <p:nvPicPr>
          <p:cNvPr id="6146" name="Picture 2" descr="knowledge" title="training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77200" y="1981200"/>
            <a:ext cx="2280544" cy="15240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title="medicalrecor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77200" y="4572000"/>
            <a:ext cx="2280544" cy="1752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0976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the Alternative exposure control methods?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Employers who </a:t>
            </a:r>
            <a:r>
              <a:rPr lang="en-US" b="1" u="sng" dirty="0" smtClean="0"/>
              <a:t>do not</a:t>
            </a:r>
            <a:r>
              <a:rPr lang="en-US" dirty="0" smtClean="0"/>
              <a:t> use control methods in Table 1 of the construction standard must:</a:t>
            </a:r>
          </a:p>
          <a:p>
            <a:pPr lvl="1"/>
            <a:r>
              <a:rPr lang="en-US" dirty="0" smtClean="0"/>
              <a:t>Measure the amount of silica that workers are exposed to if it may be at or above an action level of 25 </a:t>
            </a:r>
            <a:r>
              <a:rPr lang="en-US" dirty="0" err="1" smtClean="0"/>
              <a:t>μg</a:t>
            </a:r>
            <a:r>
              <a:rPr lang="en-US" dirty="0" smtClean="0"/>
              <a:t>/m</a:t>
            </a:r>
            <a:r>
              <a:rPr lang="en-US" baseline="30000" dirty="0" smtClean="0"/>
              <a:t>3</a:t>
            </a:r>
            <a:r>
              <a:rPr lang="en-US" dirty="0" smtClean="0"/>
              <a:t> (micrograms of silica per cubic meter of air), averaged over an eight hour day.</a:t>
            </a:r>
          </a:p>
          <a:p>
            <a:pPr lvl="1"/>
            <a:endParaRPr lang="en-US" dirty="0" smtClean="0"/>
          </a:p>
          <a:p>
            <a:pPr lvl="1"/>
            <a:r>
              <a:rPr lang="en-US" dirty="0" smtClean="0"/>
              <a:t>Protect workers from respirable crystalline silica exposures above the permissible exposure limit of 50 </a:t>
            </a:r>
            <a:r>
              <a:rPr lang="en-US" dirty="0" err="1" smtClean="0"/>
              <a:t>μg</a:t>
            </a:r>
            <a:r>
              <a:rPr lang="en-US" dirty="0" smtClean="0"/>
              <a:t>/m</a:t>
            </a:r>
            <a:r>
              <a:rPr lang="en-US" baseline="30000" dirty="0" smtClean="0"/>
              <a:t>3</a:t>
            </a:r>
            <a:r>
              <a:rPr lang="en-US" dirty="0" smtClean="0"/>
              <a:t>, averaged over an eight-hour day.</a:t>
            </a:r>
          </a:p>
        </p:txBody>
      </p:sp>
    </p:spTree>
    <p:extLst>
      <p:ext uri="{BB962C8B-B14F-4D97-AF65-F5344CB8AC3E}">
        <p14:creationId xmlns:p14="http://schemas.microsoft.com/office/powerpoint/2010/main" val="19079106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Alternative exposure control methods</a:t>
            </a:r>
            <a:endParaRPr lang="en-US" dirty="0"/>
          </a:p>
        </p:txBody>
      </p:sp>
      <p:sp>
        <p:nvSpPr>
          <p:cNvPr id="3" name="Content Placeholder 2"/>
          <p:cNvSpPr>
            <a:spLocks noGrp="1"/>
          </p:cNvSpPr>
          <p:nvPr>
            <p:ph idx="1"/>
          </p:nvPr>
        </p:nvSpPr>
        <p:spPr>
          <a:xfrm>
            <a:off x="1981200" y="1600200"/>
            <a:ext cx="6248400" cy="4876800"/>
          </a:xfrm>
        </p:spPr>
        <p:txBody>
          <a:bodyPr>
            <a:normAutofit/>
          </a:bodyPr>
          <a:lstStyle/>
          <a:p>
            <a:pPr marL="0" indent="0">
              <a:buNone/>
            </a:pPr>
            <a:r>
              <a:rPr lang="en-US" dirty="0" smtClean="0"/>
              <a:t>Employers who do not use control methods in Table 1 must:</a:t>
            </a:r>
          </a:p>
          <a:p>
            <a:pPr marL="0" indent="0">
              <a:buNone/>
            </a:pPr>
            <a:endParaRPr lang="en-US" dirty="0" smtClean="0"/>
          </a:p>
          <a:p>
            <a:pPr lvl="1"/>
            <a:r>
              <a:rPr lang="en-US" dirty="0" smtClean="0"/>
              <a:t>Use dust controls to protect workers from silica exposures above the PEL.</a:t>
            </a:r>
          </a:p>
          <a:p>
            <a:pPr lvl="1"/>
            <a:endParaRPr lang="en-US" dirty="0" smtClean="0"/>
          </a:p>
          <a:p>
            <a:pPr lvl="1"/>
            <a:r>
              <a:rPr lang="en-US" dirty="0" smtClean="0"/>
              <a:t>Provide respirators to workers when dust controls cannot limit exposures to the PEL.</a:t>
            </a:r>
            <a:endParaRPr lang="en-US" dirty="0"/>
          </a:p>
        </p:txBody>
      </p:sp>
      <p:pic>
        <p:nvPicPr>
          <p:cNvPr id="6" name="Picture 2" title="hand grinde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492346" y="1600200"/>
            <a:ext cx="1761634"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title="half face respirato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17319" y="5181600"/>
            <a:ext cx="2175654" cy="1447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N 95" title="dust respirato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479646" y="3429000"/>
            <a:ext cx="16256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6695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52400"/>
            <a:ext cx="8686800" cy="1143000"/>
          </a:xfrm>
        </p:spPr>
        <p:txBody>
          <a:bodyPr>
            <a:noAutofit/>
          </a:bodyPr>
          <a:lstStyle/>
          <a:p>
            <a:r>
              <a:rPr lang="en-US" sz="3600" dirty="0"/>
              <a:t>What is 29CFR 1926.1153 Table 1 ?</a:t>
            </a:r>
          </a:p>
        </p:txBody>
      </p:sp>
      <p:sp>
        <p:nvSpPr>
          <p:cNvPr id="3" name="Content Placeholder 2"/>
          <p:cNvSpPr>
            <a:spLocks noGrp="1"/>
          </p:cNvSpPr>
          <p:nvPr>
            <p:ph idx="1"/>
          </p:nvPr>
        </p:nvSpPr>
        <p:spPr/>
        <p:txBody>
          <a:bodyPr>
            <a:normAutofit/>
          </a:bodyPr>
          <a:lstStyle/>
          <a:p>
            <a:r>
              <a:rPr lang="en-US" dirty="0" smtClean="0"/>
              <a:t>Table 1 consists of a list of common equipment and tasks done in the construction industry for which the engineering and work practice controls have been determined. </a:t>
            </a:r>
          </a:p>
          <a:p>
            <a:endParaRPr lang="en-US" dirty="0" smtClean="0"/>
          </a:p>
          <a:p>
            <a:r>
              <a:rPr lang="en-US" dirty="0" smtClean="0"/>
              <a:t>Depending upon the time of the task, be it less than or more than 4 </a:t>
            </a:r>
            <a:r>
              <a:rPr lang="en-US" dirty="0" err="1" smtClean="0"/>
              <a:t>hrs</a:t>
            </a:r>
            <a:r>
              <a:rPr lang="en-US" dirty="0" smtClean="0"/>
              <a:t>, a requirement for respiratory protection can also be included.  </a:t>
            </a:r>
            <a:endParaRPr lang="en-US" dirty="0"/>
          </a:p>
        </p:txBody>
      </p:sp>
    </p:spTree>
    <p:extLst>
      <p:ext uri="{BB962C8B-B14F-4D97-AF65-F5344CB8AC3E}">
        <p14:creationId xmlns:p14="http://schemas.microsoft.com/office/powerpoint/2010/main" val="28021001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Equipment in 29CFR 1926.1153 Table 1</a:t>
            </a:r>
            <a:br>
              <a:rPr lang="en-US" sz="3600" dirty="0"/>
            </a:br>
            <a:r>
              <a:rPr lang="en-US" sz="2000" dirty="0"/>
              <a:t>page 1 </a:t>
            </a:r>
          </a:p>
        </p:txBody>
      </p:sp>
      <p:sp>
        <p:nvSpPr>
          <p:cNvPr id="3" name="Rectangle 2"/>
          <p:cNvSpPr/>
          <p:nvPr/>
        </p:nvSpPr>
        <p:spPr>
          <a:xfrm>
            <a:off x="1828800" y="1371601"/>
            <a:ext cx="3547588" cy="461665"/>
          </a:xfrm>
          <a:prstGeom prst="rect">
            <a:avLst/>
          </a:prstGeom>
        </p:spPr>
        <p:txBody>
          <a:bodyPr wrap="square">
            <a:spAutoFit/>
          </a:bodyPr>
          <a:lstStyle/>
          <a:p>
            <a:pPr fontAlgn="t">
              <a:spcBef>
                <a:spcPct val="20000"/>
              </a:spcBef>
            </a:pPr>
            <a:r>
              <a:rPr lang="en-US" sz="2400" b="1" dirty="0">
                <a:solidFill>
                  <a:prstClr val="black"/>
                </a:solidFill>
                <a:latin typeface="Calibri"/>
              </a:rPr>
              <a:t> Stationary masonry saws</a:t>
            </a:r>
          </a:p>
        </p:txBody>
      </p:sp>
      <p:grpSp>
        <p:nvGrpSpPr>
          <p:cNvPr id="17" name="Group 16" descr="workeroperating saw" title="stationary masonary saw"/>
          <p:cNvGrpSpPr/>
          <p:nvPr/>
        </p:nvGrpSpPr>
        <p:grpSpPr>
          <a:xfrm>
            <a:off x="1993451" y="1844378"/>
            <a:ext cx="2971800" cy="1800225"/>
            <a:chOff x="482151" y="1447800"/>
            <a:chExt cx="2971800" cy="1800225"/>
          </a:xfrm>
        </p:grpSpPr>
        <p:pic>
          <p:nvPicPr>
            <p:cNvPr id="18" name="Picture 3" title="mansory saw"/>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2151" y="1447800"/>
              <a:ext cx="2971800"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p:cNvSpPr/>
            <p:nvPr/>
          </p:nvSpPr>
          <p:spPr>
            <a:xfrm>
              <a:off x="2616927" y="2940248"/>
              <a:ext cx="837024" cy="307777"/>
            </a:xfrm>
            <a:prstGeom prst="rect">
              <a:avLst/>
            </a:prstGeom>
            <a:solidFill>
              <a:schemeClr val="bg1"/>
            </a:solidFill>
          </p:spPr>
          <p:txBody>
            <a:bodyPr wrap="none">
              <a:spAutoFit/>
            </a:bodyPr>
            <a:lstStyle/>
            <a:p>
              <a:r>
                <a:rPr lang="en-US" sz="1400" dirty="0">
                  <a:solidFill>
                    <a:prstClr val="black"/>
                  </a:solidFill>
                  <a:latin typeface="Calibri"/>
                </a:rPr>
                <a:t>osha.gov</a:t>
              </a:r>
            </a:p>
          </p:txBody>
        </p:sp>
      </p:grpSp>
      <p:pic>
        <p:nvPicPr>
          <p:cNvPr id="1031" name="Picture 7" descr="workers cutting cement" title="handheld grind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1787" y="3701534"/>
            <a:ext cx="3115129"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993452" y="5890736"/>
            <a:ext cx="1195663" cy="369332"/>
          </a:xfrm>
          <a:prstGeom prst="rect">
            <a:avLst/>
          </a:prstGeom>
          <a:noFill/>
        </p:spPr>
        <p:txBody>
          <a:bodyPr wrap="square" rtlCol="0">
            <a:spAutoFit/>
          </a:bodyPr>
          <a:lstStyle/>
          <a:p>
            <a:r>
              <a:rPr lang="en-US" dirty="0">
                <a:solidFill>
                  <a:prstClr val="black"/>
                </a:solidFill>
                <a:latin typeface="Calibri"/>
              </a:rPr>
              <a:t>osha.gov</a:t>
            </a:r>
          </a:p>
        </p:txBody>
      </p:sp>
      <p:sp>
        <p:nvSpPr>
          <p:cNvPr id="6" name="Content Placeholder 5"/>
          <p:cNvSpPr>
            <a:spLocks noGrp="1"/>
          </p:cNvSpPr>
          <p:nvPr>
            <p:ph idx="1"/>
          </p:nvPr>
        </p:nvSpPr>
        <p:spPr>
          <a:xfrm>
            <a:off x="1917251" y="6253807"/>
            <a:ext cx="5534020" cy="597932"/>
          </a:xfrm>
        </p:spPr>
        <p:txBody>
          <a:bodyPr>
            <a:normAutofit/>
          </a:bodyPr>
          <a:lstStyle/>
          <a:p>
            <a:pPr marL="0" indent="0">
              <a:buNone/>
            </a:pPr>
            <a:r>
              <a:rPr lang="en-US" sz="2000" b="1" dirty="0"/>
              <a:t>Handheld power saws (any blade diameter)</a:t>
            </a:r>
          </a:p>
        </p:txBody>
      </p:sp>
      <p:sp>
        <p:nvSpPr>
          <p:cNvPr id="7" name="Rectangle 6"/>
          <p:cNvSpPr/>
          <p:nvPr/>
        </p:nvSpPr>
        <p:spPr>
          <a:xfrm>
            <a:off x="5791200" y="1427201"/>
            <a:ext cx="3604632" cy="1569660"/>
          </a:xfrm>
          <a:prstGeom prst="rect">
            <a:avLst/>
          </a:prstGeom>
        </p:spPr>
        <p:txBody>
          <a:bodyPr wrap="square">
            <a:spAutoFit/>
          </a:bodyPr>
          <a:lstStyle/>
          <a:p>
            <a:r>
              <a:rPr lang="en-US" sz="2400" b="1" dirty="0">
                <a:solidFill>
                  <a:prstClr val="black"/>
                </a:solidFill>
                <a:latin typeface="Calibri"/>
              </a:rPr>
              <a:t>Handheld power saws for cutting fiber-cement board (with blade diameter of 8 inches or less)</a:t>
            </a:r>
          </a:p>
        </p:txBody>
      </p:sp>
      <p:pic>
        <p:nvPicPr>
          <p:cNvPr id="16" name="Picture 2" descr="worker operating saw" title="handheld saw for fiber cement board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763814" y="2577604"/>
            <a:ext cx="2628900" cy="3518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extBox 19"/>
          <p:cNvSpPr txBox="1"/>
          <p:nvPr/>
        </p:nvSpPr>
        <p:spPr>
          <a:xfrm>
            <a:off x="9235152" y="5739058"/>
            <a:ext cx="1195663" cy="369332"/>
          </a:xfrm>
          <a:prstGeom prst="rect">
            <a:avLst/>
          </a:prstGeom>
          <a:noFill/>
        </p:spPr>
        <p:txBody>
          <a:bodyPr wrap="square" rtlCol="0">
            <a:spAutoFit/>
          </a:bodyPr>
          <a:lstStyle/>
          <a:p>
            <a:r>
              <a:rPr lang="en-US" dirty="0">
                <a:solidFill>
                  <a:prstClr val="black"/>
                </a:solidFill>
                <a:latin typeface="Calibri"/>
              </a:rPr>
              <a:t>osha.gov</a:t>
            </a:r>
          </a:p>
        </p:txBody>
      </p:sp>
    </p:spTree>
    <p:extLst>
      <p:ext uri="{BB962C8B-B14F-4D97-AF65-F5344CB8AC3E}">
        <p14:creationId xmlns:p14="http://schemas.microsoft.com/office/powerpoint/2010/main" val="21690072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Equipment in 29CFR 1926.1153 Table 1</a:t>
            </a:r>
            <a:br>
              <a:rPr lang="en-US" sz="3600" dirty="0"/>
            </a:br>
            <a:r>
              <a:rPr lang="en-US" sz="2000" dirty="0"/>
              <a:t>page 2 </a:t>
            </a:r>
          </a:p>
        </p:txBody>
      </p:sp>
      <p:sp>
        <p:nvSpPr>
          <p:cNvPr id="11" name="Rectangle 10"/>
          <p:cNvSpPr/>
          <p:nvPr/>
        </p:nvSpPr>
        <p:spPr>
          <a:xfrm>
            <a:off x="1981201" y="1480398"/>
            <a:ext cx="2529219" cy="584775"/>
          </a:xfrm>
          <a:prstGeom prst="rect">
            <a:avLst/>
          </a:prstGeom>
        </p:spPr>
        <p:txBody>
          <a:bodyPr wrap="none">
            <a:spAutoFit/>
          </a:bodyPr>
          <a:lstStyle/>
          <a:p>
            <a:r>
              <a:rPr lang="en-US" sz="3200" b="1" dirty="0">
                <a:solidFill>
                  <a:prstClr val="black"/>
                </a:solidFill>
                <a:latin typeface="Calibri"/>
              </a:rPr>
              <a:t>Drivable saws</a:t>
            </a:r>
          </a:p>
        </p:txBody>
      </p:sp>
      <p:pic>
        <p:nvPicPr>
          <p:cNvPr id="18" name="Picture 2" title="drivable saw"/>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81200" y="2033864"/>
            <a:ext cx="3348038" cy="2292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idx="1"/>
          </p:nvPr>
        </p:nvSpPr>
        <p:spPr>
          <a:xfrm>
            <a:off x="1981201" y="4664616"/>
            <a:ext cx="2529218" cy="1587345"/>
          </a:xfrm>
        </p:spPr>
        <p:txBody>
          <a:bodyPr>
            <a:noAutofit/>
          </a:bodyPr>
          <a:lstStyle/>
          <a:p>
            <a:pPr marL="0" indent="0" fontAlgn="t">
              <a:buNone/>
            </a:pPr>
            <a:r>
              <a:rPr lang="en-US" b="1" dirty="0" smtClean="0"/>
              <a:t>Rig-mounted </a:t>
            </a:r>
            <a:r>
              <a:rPr lang="en-US" b="1" dirty="0"/>
              <a:t>core saws or </a:t>
            </a:r>
            <a:r>
              <a:rPr lang="en-US" b="1" dirty="0" smtClean="0"/>
              <a:t>drills</a:t>
            </a:r>
            <a:endParaRPr lang="en-US" b="1" dirty="0"/>
          </a:p>
        </p:txBody>
      </p:sp>
      <p:pic>
        <p:nvPicPr>
          <p:cNvPr id="17" name="Picture 2" title="rig mounted drill"/>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37313" y="4612576"/>
            <a:ext cx="2229926" cy="20607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6719682" y="6304002"/>
            <a:ext cx="1021305" cy="369332"/>
          </a:xfrm>
          <a:prstGeom prst="rect">
            <a:avLst/>
          </a:prstGeom>
        </p:spPr>
        <p:txBody>
          <a:bodyPr wrap="none">
            <a:spAutoFit/>
          </a:bodyPr>
          <a:lstStyle/>
          <a:p>
            <a:r>
              <a:rPr lang="en-US" dirty="0">
                <a:solidFill>
                  <a:prstClr val="black"/>
                </a:solidFill>
                <a:latin typeface="Calibri"/>
              </a:rPr>
              <a:t>osha.gov</a:t>
            </a:r>
          </a:p>
        </p:txBody>
      </p:sp>
      <p:sp>
        <p:nvSpPr>
          <p:cNvPr id="3" name="Rectangle 2"/>
          <p:cNvSpPr/>
          <p:nvPr/>
        </p:nvSpPr>
        <p:spPr>
          <a:xfrm>
            <a:off x="7230333" y="1566831"/>
            <a:ext cx="3275448" cy="584775"/>
          </a:xfrm>
          <a:prstGeom prst="rect">
            <a:avLst/>
          </a:prstGeom>
        </p:spPr>
        <p:txBody>
          <a:bodyPr wrap="none">
            <a:spAutoFit/>
          </a:bodyPr>
          <a:lstStyle/>
          <a:p>
            <a:r>
              <a:rPr lang="en-US" sz="3200" b="1" dirty="0">
                <a:solidFill>
                  <a:prstClr val="black"/>
                </a:solidFill>
                <a:latin typeface="Calibri"/>
              </a:rPr>
              <a:t>Walk-behind saws</a:t>
            </a:r>
          </a:p>
        </p:txBody>
      </p:sp>
      <p:pic>
        <p:nvPicPr>
          <p:cNvPr id="19" name="Picture 3" descr="workers operating saw" title="walk behind saw"/>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63395" y="2344409"/>
            <a:ext cx="2373663" cy="2268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nvSpPr>
        <p:spPr>
          <a:xfrm>
            <a:off x="5763864" y="2667000"/>
            <a:ext cx="1021305" cy="369332"/>
          </a:xfrm>
          <a:prstGeom prst="rect">
            <a:avLst/>
          </a:prstGeom>
          <a:solidFill>
            <a:schemeClr val="bg1"/>
          </a:solidFill>
        </p:spPr>
        <p:txBody>
          <a:bodyPr wrap="none">
            <a:spAutoFit/>
          </a:bodyPr>
          <a:lstStyle/>
          <a:p>
            <a:r>
              <a:rPr lang="en-US" dirty="0">
                <a:solidFill>
                  <a:prstClr val="black"/>
                </a:solidFill>
                <a:latin typeface="Calibri"/>
              </a:rPr>
              <a:t>osha.gov</a:t>
            </a:r>
          </a:p>
        </p:txBody>
      </p:sp>
    </p:spTree>
    <p:extLst>
      <p:ext uri="{BB962C8B-B14F-4D97-AF65-F5344CB8AC3E}">
        <p14:creationId xmlns:p14="http://schemas.microsoft.com/office/powerpoint/2010/main" val="16700209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4052"/>
            <a:ext cx="8229600" cy="842749"/>
          </a:xfrm>
        </p:spPr>
        <p:txBody>
          <a:bodyPr>
            <a:normAutofit fontScale="90000"/>
          </a:bodyPr>
          <a:lstStyle/>
          <a:p>
            <a:r>
              <a:rPr lang="en-US" sz="3600" dirty="0"/>
              <a:t>Equipment in 29CFR 1926.1153 Table 1</a:t>
            </a:r>
            <a:br>
              <a:rPr lang="en-US" sz="3600" dirty="0"/>
            </a:br>
            <a:r>
              <a:rPr lang="en-US" sz="3600" dirty="0"/>
              <a:t> </a:t>
            </a:r>
            <a:r>
              <a:rPr lang="en-US" sz="2200" dirty="0"/>
              <a:t>page 3 </a:t>
            </a:r>
            <a:endParaRPr lang="en-US" sz="3600" dirty="0"/>
          </a:p>
        </p:txBody>
      </p:sp>
      <p:sp>
        <p:nvSpPr>
          <p:cNvPr id="4" name="Content Placeholder 3"/>
          <p:cNvSpPr>
            <a:spLocks noGrp="1"/>
          </p:cNvSpPr>
          <p:nvPr>
            <p:ph idx="1"/>
          </p:nvPr>
        </p:nvSpPr>
        <p:spPr>
          <a:xfrm>
            <a:off x="1919644" y="1143000"/>
            <a:ext cx="4605819" cy="1632290"/>
          </a:xfrm>
        </p:spPr>
        <p:txBody>
          <a:bodyPr>
            <a:normAutofit/>
          </a:bodyPr>
          <a:lstStyle/>
          <a:p>
            <a:pPr marL="0" indent="0" fontAlgn="t">
              <a:buNone/>
            </a:pPr>
            <a:r>
              <a:rPr lang="en-US" sz="2400" b="1" dirty="0"/>
              <a:t>Handheld and stand-mounted drills (including impact and rotary hammer drills)</a:t>
            </a:r>
          </a:p>
        </p:txBody>
      </p:sp>
      <p:grpSp>
        <p:nvGrpSpPr>
          <p:cNvPr id="19" name="Group 18" title="hand held drill"/>
          <p:cNvGrpSpPr/>
          <p:nvPr/>
        </p:nvGrpSpPr>
        <p:grpSpPr>
          <a:xfrm>
            <a:off x="4068634" y="1961000"/>
            <a:ext cx="2247900" cy="2126118"/>
            <a:chOff x="6238875" y="1170453"/>
            <a:chExt cx="2247900" cy="2126118"/>
          </a:xfrm>
        </p:grpSpPr>
        <p:pic>
          <p:nvPicPr>
            <p:cNvPr id="20" name="Picture 2" title="hand held drill"/>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238875" y="1170453"/>
              <a:ext cx="2247900" cy="2126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Oval 20"/>
            <p:cNvSpPr/>
            <p:nvPr/>
          </p:nvSpPr>
          <p:spPr>
            <a:xfrm>
              <a:off x="6477000" y="1447800"/>
              <a:ext cx="457200" cy="457200"/>
            </a:xfrm>
            <a:prstGeom prst="ellipse">
              <a:avLst/>
            </a:prstGeom>
            <a:solidFill>
              <a:schemeClr val="accent6">
                <a:lumMod val="20000"/>
                <a:lumOff val="80000"/>
              </a:schemeClr>
            </a:solidFill>
            <a:ln>
              <a:solidFill>
                <a:schemeClr val="bg2">
                  <a:lumMod val="50000"/>
                </a:schemeClr>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sp>
        <p:nvSpPr>
          <p:cNvPr id="16" name="Rectangle 15"/>
          <p:cNvSpPr/>
          <p:nvPr/>
        </p:nvSpPr>
        <p:spPr>
          <a:xfrm>
            <a:off x="2080148" y="3551072"/>
            <a:ext cx="1021305" cy="369332"/>
          </a:xfrm>
          <a:prstGeom prst="rect">
            <a:avLst/>
          </a:prstGeom>
        </p:spPr>
        <p:txBody>
          <a:bodyPr wrap="none">
            <a:spAutoFit/>
          </a:bodyPr>
          <a:lstStyle/>
          <a:p>
            <a:r>
              <a:rPr lang="en-US" dirty="0">
                <a:solidFill>
                  <a:prstClr val="black"/>
                </a:solidFill>
                <a:latin typeface="Calibri"/>
              </a:rPr>
              <a:t>osha.gov</a:t>
            </a:r>
          </a:p>
        </p:txBody>
      </p:sp>
      <p:sp>
        <p:nvSpPr>
          <p:cNvPr id="8" name="Rectangle 7"/>
          <p:cNvSpPr/>
          <p:nvPr/>
        </p:nvSpPr>
        <p:spPr>
          <a:xfrm>
            <a:off x="1723351" y="4191000"/>
            <a:ext cx="5363249" cy="523220"/>
          </a:xfrm>
          <a:prstGeom prst="rect">
            <a:avLst/>
          </a:prstGeom>
        </p:spPr>
        <p:txBody>
          <a:bodyPr wrap="square">
            <a:spAutoFit/>
          </a:bodyPr>
          <a:lstStyle/>
          <a:p>
            <a:r>
              <a:rPr lang="en-US" sz="2800" b="1" dirty="0">
                <a:solidFill>
                  <a:prstClr val="black"/>
                </a:solidFill>
                <a:latin typeface="Calibri"/>
              </a:rPr>
              <a:t>Dowel drilling rigs for concrete</a:t>
            </a:r>
            <a:endParaRPr lang="en-US" sz="2800" dirty="0">
              <a:solidFill>
                <a:prstClr val="black"/>
              </a:solidFill>
              <a:latin typeface="Calibri"/>
            </a:endParaRPr>
          </a:p>
        </p:txBody>
      </p:sp>
      <p:pic>
        <p:nvPicPr>
          <p:cNvPr id="17" name="Picture 2" title="dowel drilling ri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90800" y="4684060"/>
            <a:ext cx="3314700" cy="2137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077634" y="1554200"/>
            <a:ext cx="3558428" cy="1384995"/>
          </a:xfrm>
          <a:prstGeom prst="rect">
            <a:avLst/>
          </a:prstGeom>
        </p:spPr>
        <p:txBody>
          <a:bodyPr wrap="square">
            <a:spAutoFit/>
          </a:bodyPr>
          <a:lstStyle/>
          <a:p>
            <a:r>
              <a:rPr lang="en-US" sz="2800" b="1" dirty="0">
                <a:solidFill>
                  <a:prstClr val="black"/>
                </a:solidFill>
                <a:latin typeface="Calibri"/>
              </a:rPr>
              <a:t>Vehicle-mounted drilling rigs for rock and concrete</a:t>
            </a:r>
            <a:endParaRPr lang="en-US" sz="2800" dirty="0">
              <a:solidFill>
                <a:prstClr val="black"/>
              </a:solidFill>
              <a:latin typeface="Calibri"/>
            </a:endParaRPr>
          </a:p>
        </p:txBody>
      </p:sp>
      <p:pic>
        <p:nvPicPr>
          <p:cNvPr id="23" name="Picture 3" title="vehicle mounted driil"/>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22789" y="3100259"/>
            <a:ext cx="2838450" cy="2824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8458483" y="5894470"/>
            <a:ext cx="967063" cy="369332"/>
          </a:xfrm>
          <a:prstGeom prst="rect">
            <a:avLst/>
          </a:prstGeom>
          <a:noFill/>
        </p:spPr>
        <p:txBody>
          <a:bodyPr wrap="square" rtlCol="0">
            <a:spAutoFit/>
          </a:bodyPr>
          <a:lstStyle/>
          <a:p>
            <a:r>
              <a:rPr lang="en-US" dirty="0">
                <a:solidFill>
                  <a:prstClr val="black"/>
                </a:solidFill>
                <a:latin typeface="Calibri"/>
              </a:rPr>
              <a:t>cdc.gov</a:t>
            </a:r>
          </a:p>
        </p:txBody>
      </p:sp>
    </p:spTree>
    <p:extLst>
      <p:ext uri="{BB962C8B-B14F-4D97-AF65-F5344CB8AC3E}">
        <p14:creationId xmlns:p14="http://schemas.microsoft.com/office/powerpoint/2010/main" val="9467825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4052"/>
            <a:ext cx="8229600" cy="896867"/>
          </a:xfrm>
        </p:spPr>
        <p:txBody>
          <a:bodyPr>
            <a:normAutofit fontScale="90000"/>
          </a:bodyPr>
          <a:lstStyle/>
          <a:p>
            <a:r>
              <a:rPr lang="en-US" sz="3600" dirty="0"/>
              <a:t>Equipment in 29CFR 1926.1153 Table 1</a:t>
            </a:r>
            <a:br>
              <a:rPr lang="en-US" sz="3600" dirty="0"/>
            </a:br>
            <a:r>
              <a:rPr lang="en-US" sz="2200" dirty="0"/>
              <a:t> page 4</a:t>
            </a:r>
          </a:p>
        </p:txBody>
      </p:sp>
      <p:sp>
        <p:nvSpPr>
          <p:cNvPr id="9" name="Rectangle 8"/>
          <p:cNvSpPr/>
          <p:nvPr/>
        </p:nvSpPr>
        <p:spPr>
          <a:xfrm>
            <a:off x="1988857" y="1336507"/>
            <a:ext cx="3241160" cy="1200329"/>
          </a:xfrm>
          <a:prstGeom prst="rect">
            <a:avLst/>
          </a:prstGeom>
        </p:spPr>
        <p:txBody>
          <a:bodyPr wrap="square">
            <a:spAutoFit/>
          </a:bodyPr>
          <a:lstStyle/>
          <a:p>
            <a:pPr fontAlgn="t"/>
            <a:r>
              <a:rPr lang="en-US" sz="2400" b="1" dirty="0">
                <a:solidFill>
                  <a:prstClr val="black"/>
                </a:solidFill>
                <a:latin typeface="Calibri"/>
              </a:rPr>
              <a:t>Handheld grinders for mortar removal (i.e., </a:t>
            </a:r>
            <a:r>
              <a:rPr lang="en-US" sz="2400" b="1" dirty="0" err="1">
                <a:solidFill>
                  <a:prstClr val="black"/>
                </a:solidFill>
                <a:latin typeface="Calibri"/>
              </a:rPr>
              <a:t>tuckpointing</a:t>
            </a:r>
            <a:r>
              <a:rPr lang="en-US" sz="2400" b="1" dirty="0">
                <a:solidFill>
                  <a:prstClr val="black"/>
                </a:solidFill>
                <a:latin typeface="Calibri"/>
              </a:rPr>
              <a:t>)</a:t>
            </a:r>
          </a:p>
        </p:txBody>
      </p:sp>
      <p:grpSp>
        <p:nvGrpSpPr>
          <p:cNvPr id="18" name="Group 17" title="tuck pointing"/>
          <p:cNvGrpSpPr/>
          <p:nvPr/>
        </p:nvGrpSpPr>
        <p:grpSpPr>
          <a:xfrm>
            <a:off x="1984375" y="2523714"/>
            <a:ext cx="3245642" cy="2581686"/>
            <a:chOff x="640558" y="1492218"/>
            <a:chExt cx="3905250" cy="2828925"/>
          </a:xfrm>
        </p:grpSpPr>
        <p:pic>
          <p:nvPicPr>
            <p:cNvPr id="19" name="Picture 4" descr="Worker using a grinder for mortar removal" title="mortar removal"/>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0558" y="1492218"/>
              <a:ext cx="3905250" cy="2828925"/>
            </a:xfrm>
            <a:prstGeom prst="rect">
              <a:avLst/>
            </a:prstGeom>
            <a:noFill/>
            <a:extLst>
              <a:ext uri="{909E8E84-426E-40DD-AFC4-6F175D3DCCD1}">
                <a14:hiddenFill xmlns:a14="http://schemas.microsoft.com/office/drawing/2010/main">
                  <a:solidFill>
                    <a:srgbClr val="FFFFFF"/>
                  </a:solidFill>
                </a14:hiddenFill>
              </a:ext>
            </a:extLst>
          </p:spPr>
        </p:pic>
        <p:sp>
          <p:nvSpPr>
            <p:cNvPr id="20" name="Oval 19"/>
            <p:cNvSpPr/>
            <p:nvPr/>
          </p:nvSpPr>
          <p:spPr>
            <a:xfrm>
              <a:off x="3048000" y="2074572"/>
              <a:ext cx="457200" cy="457200"/>
            </a:xfrm>
            <a:prstGeom prst="ellipse">
              <a:avLst/>
            </a:prstGeom>
            <a:solidFill>
              <a:schemeClr val="bg2">
                <a:lumMod val="75000"/>
              </a:schemeClr>
            </a:solidFill>
            <a:ln>
              <a:solidFill>
                <a:schemeClr val="bg2">
                  <a:lumMod val="50000"/>
                </a:schemeClr>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sp>
        <p:nvSpPr>
          <p:cNvPr id="22" name="Rectangle 21"/>
          <p:cNvSpPr/>
          <p:nvPr/>
        </p:nvSpPr>
        <p:spPr>
          <a:xfrm>
            <a:off x="1988858" y="2523715"/>
            <a:ext cx="1216025" cy="307777"/>
          </a:xfrm>
          <a:prstGeom prst="rect">
            <a:avLst/>
          </a:prstGeom>
          <a:solidFill>
            <a:schemeClr val="bg1"/>
          </a:solidFill>
        </p:spPr>
        <p:txBody>
          <a:bodyPr wrap="square">
            <a:spAutoFit/>
          </a:bodyPr>
          <a:lstStyle/>
          <a:p>
            <a:r>
              <a:rPr lang="en-US" sz="1400" dirty="0">
                <a:solidFill>
                  <a:prstClr val="black"/>
                </a:solidFill>
                <a:latin typeface="Calibri"/>
              </a:rPr>
              <a:t>eLCOSH.org</a:t>
            </a:r>
          </a:p>
        </p:txBody>
      </p:sp>
      <p:sp>
        <p:nvSpPr>
          <p:cNvPr id="4" name="Content Placeholder 3"/>
          <p:cNvSpPr>
            <a:spLocks noGrp="1"/>
          </p:cNvSpPr>
          <p:nvPr>
            <p:ph idx="1"/>
          </p:nvPr>
        </p:nvSpPr>
        <p:spPr>
          <a:xfrm>
            <a:off x="6263044" y="1057835"/>
            <a:ext cx="4328757" cy="1066800"/>
          </a:xfrm>
        </p:spPr>
        <p:txBody>
          <a:bodyPr>
            <a:normAutofit fontScale="85000" lnSpcReduction="10000"/>
          </a:bodyPr>
          <a:lstStyle/>
          <a:p>
            <a:pPr marL="0" indent="0" fontAlgn="t">
              <a:buNone/>
            </a:pPr>
            <a:r>
              <a:rPr lang="en-US" b="1" dirty="0" smtClean="0"/>
              <a:t> Jackhammers and handheld powered chipping tools</a:t>
            </a:r>
          </a:p>
        </p:txBody>
      </p:sp>
      <p:pic>
        <p:nvPicPr>
          <p:cNvPr id="21" name="Picture 2" title="jackhamm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34405" y="1844339"/>
            <a:ext cx="2362200" cy="223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Rectangle 22"/>
          <p:cNvSpPr/>
          <p:nvPr/>
        </p:nvSpPr>
        <p:spPr>
          <a:xfrm rot="16200000">
            <a:off x="7229480" y="2771429"/>
            <a:ext cx="1021305" cy="369332"/>
          </a:xfrm>
          <a:prstGeom prst="rect">
            <a:avLst/>
          </a:prstGeom>
          <a:solidFill>
            <a:schemeClr val="bg1"/>
          </a:solidFill>
        </p:spPr>
        <p:txBody>
          <a:bodyPr wrap="none">
            <a:spAutoFit/>
          </a:bodyPr>
          <a:lstStyle/>
          <a:p>
            <a:r>
              <a:rPr lang="en-US" u="sng" dirty="0">
                <a:solidFill>
                  <a:prstClr val="black"/>
                </a:solidFill>
                <a:latin typeface="Calibri"/>
              </a:rPr>
              <a:t>osha.gov</a:t>
            </a:r>
            <a:endParaRPr lang="en-US" dirty="0">
              <a:solidFill>
                <a:prstClr val="black"/>
              </a:solidFill>
              <a:latin typeface="Calibri"/>
            </a:endParaRPr>
          </a:p>
        </p:txBody>
      </p:sp>
      <p:sp>
        <p:nvSpPr>
          <p:cNvPr id="8" name="Rectangle 7"/>
          <p:cNvSpPr/>
          <p:nvPr/>
        </p:nvSpPr>
        <p:spPr>
          <a:xfrm>
            <a:off x="4369654" y="5434259"/>
            <a:ext cx="3091931" cy="1200329"/>
          </a:xfrm>
          <a:prstGeom prst="rect">
            <a:avLst/>
          </a:prstGeom>
        </p:spPr>
        <p:txBody>
          <a:bodyPr wrap="square">
            <a:spAutoFit/>
          </a:bodyPr>
          <a:lstStyle/>
          <a:p>
            <a:r>
              <a:rPr lang="en-US" sz="2400" b="1" dirty="0">
                <a:solidFill>
                  <a:prstClr val="black"/>
                </a:solidFill>
                <a:latin typeface="Calibri"/>
              </a:rPr>
              <a:t>Handheld grinders for uses other than mortar removal</a:t>
            </a:r>
            <a:endParaRPr lang="en-US" sz="2400" dirty="0">
              <a:solidFill>
                <a:prstClr val="black"/>
              </a:solidFill>
              <a:latin typeface="Calibri"/>
            </a:endParaRPr>
          </a:p>
        </p:txBody>
      </p:sp>
      <p:pic>
        <p:nvPicPr>
          <p:cNvPr id="16" name="Picture 3" descr="workergrinding granite slab" title="grinderfor general us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923941" y="3921094"/>
            <a:ext cx="2381250" cy="287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rot="16200000">
            <a:off x="6862338" y="5103463"/>
            <a:ext cx="1492588" cy="369332"/>
          </a:xfrm>
          <a:prstGeom prst="rect">
            <a:avLst/>
          </a:prstGeom>
          <a:solidFill>
            <a:schemeClr val="bg1"/>
          </a:solidFill>
        </p:spPr>
        <p:txBody>
          <a:bodyPr wrap="none">
            <a:spAutoFit/>
          </a:bodyPr>
          <a:lstStyle/>
          <a:p>
            <a:r>
              <a:rPr lang="en-US" u="sng" dirty="0">
                <a:solidFill>
                  <a:prstClr val="black"/>
                </a:solidFill>
                <a:latin typeface="Calibri"/>
              </a:rPr>
              <a:t>cdc.gov/</a:t>
            </a:r>
            <a:r>
              <a:rPr lang="en-US" u="sng" dirty="0" err="1">
                <a:solidFill>
                  <a:prstClr val="black"/>
                </a:solidFill>
                <a:latin typeface="Calibri"/>
              </a:rPr>
              <a:t>niosh</a:t>
            </a:r>
            <a:endParaRPr lang="en-US" dirty="0">
              <a:solidFill>
                <a:prstClr val="black"/>
              </a:solidFill>
              <a:latin typeface="Calibri"/>
            </a:endParaRPr>
          </a:p>
        </p:txBody>
      </p:sp>
    </p:spTree>
    <p:extLst>
      <p:ext uri="{BB962C8B-B14F-4D97-AF65-F5344CB8AC3E}">
        <p14:creationId xmlns:p14="http://schemas.microsoft.com/office/powerpoint/2010/main" val="14690761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4051"/>
            <a:ext cx="8229600" cy="926064"/>
          </a:xfrm>
        </p:spPr>
        <p:txBody>
          <a:bodyPr>
            <a:normAutofit fontScale="90000"/>
          </a:bodyPr>
          <a:lstStyle/>
          <a:p>
            <a:r>
              <a:rPr lang="en-US" sz="3600" dirty="0"/>
              <a:t>Equipment in 29CFR 1926.1153 Table 1</a:t>
            </a:r>
            <a:br>
              <a:rPr lang="en-US" sz="3600" dirty="0"/>
            </a:br>
            <a:r>
              <a:rPr lang="en-US" sz="2200" dirty="0"/>
              <a:t>page 5</a:t>
            </a:r>
          </a:p>
        </p:txBody>
      </p:sp>
      <p:sp>
        <p:nvSpPr>
          <p:cNvPr id="6" name="Rectangle 5"/>
          <p:cNvSpPr/>
          <p:nvPr/>
        </p:nvSpPr>
        <p:spPr>
          <a:xfrm>
            <a:off x="1984375" y="1600201"/>
            <a:ext cx="2895600" cy="1200329"/>
          </a:xfrm>
          <a:prstGeom prst="rect">
            <a:avLst/>
          </a:prstGeom>
        </p:spPr>
        <p:txBody>
          <a:bodyPr wrap="square">
            <a:spAutoFit/>
          </a:bodyPr>
          <a:lstStyle/>
          <a:p>
            <a:pPr fontAlgn="t"/>
            <a:r>
              <a:rPr lang="en-US" sz="2400" b="1" dirty="0">
                <a:solidFill>
                  <a:prstClr val="black"/>
                </a:solidFill>
                <a:latin typeface="Calibri"/>
              </a:rPr>
              <a:t>Small drivable milling machines (less than half-lane)</a:t>
            </a:r>
          </a:p>
        </p:txBody>
      </p:sp>
      <p:pic>
        <p:nvPicPr>
          <p:cNvPr id="18" name="Picture 4" descr="less than one lane" title="small mill machine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16136" y="2911100"/>
            <a:ext cx="3009900"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p:cNvSpPr/>
          <p:nvPr/>
        </p:nvSpPr>
        <p:spPr>
          <a:xfrm>
            <a:off x="4100439" y="4942068"/>
            <a:ext cx="1021305" cy="369332"/>
          </a:xfrm>
          <a:prstGeom prst="rect">
            <a:avLst/>
          </a:prstGeom>
          <a:solidFill>
            <a:schemeClr val="bg1"/>
          </a:solidFill>
        </p:spPr>
        <p:txBody>
          <a:bodyPr wrap="none">
            <a:spAutoFit/>
          </a:bodyPr>
          <a:lstStyle/>
          <a:p>
            <a:r>
              <a:rPr lang="en-US" dirty="0">
                <a:solidFill>
                  <a:prstClr val="black"/>
                </a:solidFill>
                <a:latin typeface="Calibri"/>
              </a:rPr>
              <a:t>osha.gov</a:t>
            </a:r>
          </a:p>
        </p:txBody>
      </p:sp>
      <p:sp>
        <p:nvSpPr>
          <p:cNvPr id="15" name="Content Placeholder 3"/>
          <p:cNvSpPr txBox="1">
            <a:spLocks/>
          </p:cNvSpPr>
          <p:nvPr/>
        </p:nvSpPr>
        <p:spPr>
          <a:xfrm>
            <a:off x="5848962" y="2143126"/>
            <a:ext cx="2477919" cy="98764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t">
              <a:buNone/>
            </a:pPr>
            <a:r>
              <a:rPr lang="en-US" sz="2400" b="1" dirty="0">
                <a:solidFill>
                  <a:prstClr val="black"/>
                </a:solidFill>
                <a:latin typeface="Calibri"/>
              </a:rPr>
              <a:t> Walk-behind milling machines and floor grinders</a:t>
            </a:r>
          </a:p>
        </p:txBody>
      </p:sp>
      <p:pic>
        <p:nvPicPr>
          <p:cNvPr id="17" name="Picture 3" title="walk behind grind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290095" y="1726130"/>
            <a:ext cx="2181963" cy="2538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tangle 19"/>
          <p:cNvSpPr/>
          <p:nvPr/>
        </p:nvSpPr>
        <p:spPr>
          <a:xfrm>
            <a:off x="7311964" y="3741918"/>
            <a:ext cx="1021305" cy="369332"/>
          </a:xfrm>
          <a:prstGeom prst="rect">
            <a:avLst/>
          </a:prstGeom>
          <a:solidFill>
            <a:schemeClr val="bg1"/>
          </a:solidFill>
        </p:spPr>
        <p:txBody>
          <a:bodyPr wrap="none">
            <a:spAutoFit/>
          </a:bodyPr>
          <a:lstStyle/>
          <a:p>
            <a:r>
              <a:rPr lang="en-US" dirty="0">
                <a:solidFill>
                  <a:prstClr val="black"/>
                </a:solidFill>
                <a:latin typeface="Calibri"/>
              </a:rPr>
              <a:t>osha.gov</a:t>
            </a:r>
          </a:p>
        </p:txBody>
      </p:sp>
      <p:sp>
        <p:nvSpPr>
          <p:cNvPr id="5" name="Rectangle 4"/>
          <p:cNvSpPr/>
          <p:nvPr/>
        </p:nvSpPr>
        <p:spPr>
          <a:xfrm>
            <a:off x="2514600" y="5790421"/>
            <a:ext cx="4231422" cy="830997"/>
          </a:xfrm>
          <a:prstGeom prst="rect">
            <a:avLst/>
          </a:prstGeom>
        </p:spPr>
        <p:txBody>
          <a:bodyPr wrap="square">
            <a:spAutoFit/>
          </a:bodyPr>
          <a:lstStyle/>
          <a:p>
            <a:pPr fontAlgn="t"/>
            <a:r>
              <a:rPr lang="en-US" sz="2400" b="1" dirty="0">
                <a:solidFill>
                  <a:prstClr val="black"/>
                </a:solidFill>
                <a:latin typeface="Calibri"/>
              </a:rPr>
              <a:t>Large drivable milling  machines (half-lane and larger)</a:t>
            </a:r>
          </a:p>
        </p:txBody>
      </p:sp>
      <p:pic>
        <p:nvPicPr>
          <p:cNvPr id="2050" name="Picture 2" descr="more than one lane" title="large mill machin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27413" y="4264817"/>
            <a:ext cx="3856249" cy="2583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7543800" y="6436751"/>
            <a:ext cx="1492588" cy="369332"/>
          </a:xfrm>
          <a:prstGeom prst="rect">
            <a:avLst/>
          </a:prstGeom>
        </p:spPr>
        <p:txBody>
          <a:bodyPr wrap="none">
            <a:spAutoFit/>
          </a:bodyPr>
          <a:lstStyle/>
          <a:p>
            <a:r>
              <a:rPr lang="en-US" dirty="0">
                <a:solidFill>
                  <a:prstClr val="black"/>
                </a:solidFill>
                <a:latin typeface="Calibri"/>
              </a:rPr>
              <a:t>cdc.gov/</a:t>
            </a:r>
            <a:r>
              <a:rPr lang="en-US" dirty="0" err="1">
                <a:solidFill>
                  <a:prstClr val="black"/>
                </a:solidFill>
                <a:latin typeface="Calibri"/>
              </a:rPr>
              <a:t>niosh</a:t>
            </a:r>
            <a:endParaRPr lang="en-US" dirty="0">
              <a:solidFill>
                <a:prstClr val="black"/>
              </a:solidFill>
              <a:latin typeface="Calibri"/>
            </a:endParaRPr>
          </a:p>
        </p:txBody>
      </p:sp>
    </p:spTree>
    <p:extLst>
      <p:ext uri="{BB962C8B-B14F-4D97-AF65-F5344CB8AC3E}">
        <p14:creationId xmlns:p14="http://schemas.microsoft.com/office/powerpoint/2010/main" val="28818442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4051"/>
            <a:ext cx="8229600" cy="1143000"/>
          </a:xfrm>
        </p:spPr>
        <p:txBody>
          <a:bodyPr>
            <a:normAutofit/>
          </a:bodyPr>
          <a:lstStyle/>
          <a:p>
            <a:r>
              <a:rPr lang="en-US" sz="4000" dirty="0"/>
              <a:t>Equipment in 29CFR 1926.1153 Table 1</a:t>
            </a:r>
            <a:br>
              <a:rPr lang="en-US" sz="4000" dirty="0"/>
            </a:br>
            <a:r>
              <a:rPr lang="en-US" sz="2000" dirty="0"/>
              <a:t>page 6</a:t>
            </a:r>
          </a:p>
        </p:txBody>
      </p:sp>
      <p:sp>
        <p:nvSpPr>
          <p:cNvPr id="7" name="Rectangle 6"/>
          <p:cNvSpPr/>
          <p:nvPr/>
        </p:nvSpPr>
        <p:spPr>
          <a:xfrm>
            <a:off x="2104158" y="1414790"/>
            <a:ext cx="3062057" cy="523220"/>
          </a:xfrm>
          <a:prstGeom prst="rect">
            <a:avLst/>
          </a:prstGeom>
        </p:spPr>
        <p:txBody>
          <a:bodyPr wrap="none">
            <a:spAutoFit/>
          </a:bodyPr>
          <a:lstStyle/>
          <a:p>
            <a:pPr fontAlgn="t"/>
            <a:r>
              <a:rPr lang="en-US" sz="2800" b="1" dirty="0">
                <a:solidFill>
                  <a:prstClr val="black"/>
                </a:solidFill>
                <a:latin typeface="Calibri"/>
              </a:rPr>
              <a:t>Crushing machines </a:t>
            </a:r>
          </a:p>
        </p:txBody>
      </p:sp>
      <p:pic>
        <p:nvPicPr>
          <p:cNvPr id="13" name="Picture 6" descr="image of street paving activity" title="crushing machin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92125" y="1828800"/>
            <a:ext cx="3286125" cy="2028826"/>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rot="16200000">
            <a:off x="4738235" y="2499638"/>
            <a:ext cx="1492588" cy="369332"/>
          </a:xfrm>
          <a:prstGeom prst="rect">
            <a:avLst/>
          </a:prstGeom>
        </p:spPr>
        <p:txBody>
          <a:bodyPr wrap="none">
            <a:spAutoFit/>
          </a:bodyPr>
          <a:lstStyle/>
          <a:p>
            <a:r>
              <a:rPr lang="en-US" dirty="0">
                <a:solidFill>
                  <a:prstClr val="black"/>
                </a:solidFill>
                <a:latin typeface="Calibri"/>
              </a:rPr>
              <a:t>cdc.gov/</a:t>
            </a:r>
            <a:r>
              <a:rPr lang="en-US" dirty="0" err="1">
                <a:solidFill>
                  <a:prstClr val="black"/>
                </a:solidFill>
                <a:latin typeface="Calibri"/>
              </a:rPr>
              <a:t>niosh</a:t>
            </a:r>
            <a:endParaRPr lang="en-US" dirty="0">
              <a:solidFill>
                <a:prstClr val="black"/>
              </a:solidFill>
              <a:latin typeface="Calibri"/>
            </a:endParaRPr>
          </a:p>
        </p:txBody>
      </p:sp>
      <p:sp>
        <p:nvSpPr>
          <p:cNvPr id="8" name="Rectangle 7"/>
          <p:cNvSpPr/>
          <p:nvPr/>
        </p:nvSpPr>
        <p:spPr>
          <a:xfrm>
            <a:off x="1831976" y="3708587"/>
            <a:ext cx="3649653" cy="523220"/>
          </a:xfrm>
          <a:prstGeom prst="rect">
            <a:avLst/>
          </a:prstGeom>
        </p:spPr>
        <p:txBody>
          <a:bodyPr wrap="none">
            <a:spAutoFit/>
          </a:bodyPr>
          <a:lstStyle/>
          <a:p>
            <a:pPr fontAlgn="t"/>
            <a:r>
              <a:rPr lang="en-US" sz="2800" b="1" dirty="0">
                <a:solidFill>
                  <a:prstClr val="black"/>
                </a:solidFill>
                <a:latin typeface="Calibri"/>
              </a:rPr>
              <a:t>Grading and excavating</a:t>
            </a:r>
          </a:p>
        </p:txBody>
      </p:sp>
      <p:pic>
        <p:nvPicPr>
          <p:cNvPr id="15" name="Picture 2" title="grading machin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33600" y="4244296"/>
            <a:ext cx="3120456" cy="2080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rot="16200000">
            <a:off x="4784734" y="4805924"/>
            <a:ext cx="1284647" cy="369332"/>
          </a:xfrm>
          <a:prstGeom prst="rect">
            <a:avLst/>
          </a:prstGeom>
        </p:spPr>
        <p:txBody>
          <a:bodyPr wrap="none">
            <a:spAutoFit/>
          </a:bodyPr>
          <a:lstStyle/>
          <a:p>
            <a:r>
              <a:rPr lang="en-US" dirty="0">
                <a:solidFill>
                  <a:prstClr val="black"/>
                </a:solidFill>
                <a:latin typeface="Calibri"/>
              </a:rPr>
              <a:t>eLCOSH.org</a:t>
            </a:r>
          </a:p>
        </p:txBody>
      </p:sp>
      <p:sp>
        <p:nvSpPr>
          <p:cNvPr id="4" name="Content Placeholder 3"/>
          <p:cNvSpPr>
            <a:spLocks noGrp="1"/>
          </p:cNvSpPr>
          <p:nvPr>
            <p:ph idx="1"/>
          </p:nvPr>
        </p:nvSpPr>
        <p:spPr>
          <a:xfrm>
            <a:off x="6019800" y="1938011"/>
            <a:ext cx="4450202" cy="718499"/>
          </a:xfrm>
        </p:spPr>
        <p:txBody>
          <a:bodyPr>
            <a:normAutofit/>
          </a:bodyPr>
          <a:lstStyle/>
          <a:p>
            <a:pPr marL="0" indent="0" fontAlgn="t">
              <a:buNone/>
            </a:pPr>
            <a:r>
              <a:rPr lang="en-US" sz="2800" b="1" dirty="0"/>
              <a:t>Hoe-ramming, rock ripping</a:t>
            </a:r>
          </a:p>
        </p:txBody>
      </p:sp>
      <p:pic>
        <p:nvPicPr>
          <p:cNvPr id="14" name="Picture 2" title="rock ripping machin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065509" y="2702123"/>
            <a:ext cx="3000375" cy="217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8553889" y="4873824"/>
            <a:ext cx="861070" cy="307777"/>
          </a:xfrm>
          <a:prstGeom prst="rect">
            <a:avLst/>
          </a:prstGeom>
          <a:solidFill>
            <a:schemeClr val="bg1"/>
          </a:solidFill>
        </p:spPr>
        <p:txBody>
          <a:bodyPr wrap="none">
            <a:spAutoFit/>
          </a:bodyPr>
          <a:lstStyle/>
          <a:p>
            <a:pPr fontAlgn="t"/>
            <a:r>
              <a:rPr lang="es-PR" sz="1400" dirty="0">
                <a:solidFill>
                  <a:prstClr val="black"/>
                </a:solidFill>
                <a:latin typeface="Calibri"/>
              </a:rPr>
              <a:t>osha.gov</a:t>
            </a:r>
          </a:p>
        </p:txBody>
      </p:sp>
    </p:spTree>
    <p:extLst>
      <p:ext uri="{BB962C8B-B14F-4D97-AF65-F5344CB8AC3E}">
        <p14:creationId xmlns:p14="http://schemas.microsoft.com/office/powerpoint/2010/main" val="23809275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153400" cy="944562"/>
          </a:xfrm>
        </p:spPr>
        <p:txBody>
          <a:bodyPr>
            <a:normAutofit/>
          </a:bodyPr>
          <a:lstStyle/>
          <a:p>
            <a:r>
              <a:rPr lang="en-US" sz="3600" dirty="0"/>
              <a:t>Example of 29CFR 1926.1153 Table 1 </a:t>
            </a:r>
          </a:p>
        </p:txBody>
      </p:sp>
      <p:graphicFrame>
        <p:nvGraphicFramePr>
          <p:cNvPr id="5" name="Table 4" title="table1  1926.1153"/>
          <p:cNvGraphicFramePr>
            <a:graphicFrameLocks noGrp="1"/>
          </p:cNvGraphicFramePr>
          <p:nvPr>
            <p:extLst/>
          </p:nvPr>
        </p:nvGraphicFramePr>
        <p:xfrm>
          <a:off x="1752600" y="1280160"/>
          <a:ext cx="8458201" cy="4805680"/>
        </p:xfrm>
        <a:graphic>
          <a:graphicData uri="http://schemas.openxmlformats.org/drawingml/2006/table">
            <a:tbl>
              <a:tblPr firstRow="1" bandRow="1">
                <a:tableStyleId>{616DA210-FB5B-4158-B5E0-FEB733F419BA}</a:tableStyleId>
              </a:tblPr>
              <a:tblGrid>
                <a:gridCol w="1614535">
                  <a:extLst>
                    <a:ext uri="{9D8B030D-6E8A-4147-A177-3AD203B41FA5}">
                      <a16:colId xmlns:a16="http://schemas.microsoft.com/office/drawing/2014/main" val="20000"/>
                    </a:ext>
                  </a:extLst>
                </a:gridCol>
                <a:gridCol w="4481466">
                  <a:extLst>
                    <a:ext uri="{9D8B030D-6E8A-4147-A177-3AD203B41FA5}">
                      <a16:colId xmlns:a16="http://schemas.microsoft.com/office/drawing/2014/main" val="20001"/>
                    </a:ext>
                  </a:extLst>
                </a:gridCol>
                <a:gridCol w="12954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tblGrid>
              <a:tr h="370840">
                <a:tc>
                  <a:txBody>
                    <a:bodyPr/>
                    <a:lstStyle/>
                    <a:p>
                      <a:r>
                        <a:rPr lang="en-US" dirty="0" smtClean="0"/>
                        <a:t>Equipment/ Task</a:t>
                      </a:r>
                      <a:endParaRPr lang="en-US" dirty="0">
                        <a:solidFill>
                          <a:schemeClr val="bg1"/>
                        </a:solidFill>
                      </a:endParaRPr>
                    </a:p>
                  </a:txBody>
                  <a:tcPr/>
                </a:tc>
                <a:tc>
                  <a:txBody>
                    <a:bodyPr/>
                    <a:lstStyle/>
                    <a:p>
                      <a:r>
                        <a:rPr lang="en-US" dirty="0" smtClean="0"/>
                        <a:t>Engineering and Work Practice Control Methods </a:t>
                      </a:r>
                      <a:endParaRPr lang="en-US" dirty="0">
                        <a:solidFill>
                          <a:schemeClr val="bg1"/>
                        </a:solidFill>
                      </a:endParaRPr>
                    </a:p>
                  </a:txBody>
                  <a:tcPr/>
                </a:tc>
                <a:tc gridSpan="2">
                  <a:txBody>
                    <a:bodyPr/>
                    <a:lstStyle/>
                    <a:p>
                      <a:r>
                        <a:rPr lang="en-US" sz="1200" dirty="0" smtClean="0"/>
                        <a:t> Required Respiratory Protection and Minimum Assigned Protection Factor (APF)</a:t>
                      </a:r>
                      <a:endParaRPr lang="en-US" sz="1200" dirty="0">
                        <a:solidFill>
                          <a:schemeClr val="bg1"/>
                        </a:solidFill>
                      </a:endParaRPr>
                    </a:p>
                  </a:txBody>
                  <a:tcPr/>
                </a:tc>
                <a:tc hMerge="1">
                  <a:txBody>
                    <a:bodyPr/>
                    <a:lstStyle/>
                    <a:p>
                      <a:endParaRPr lang="en-US" dirty="0">
                        <a:solidFill>
                          <a:schemeClr val="bg1"/>
                        </a:solidFill>
                      </a:endParaRPr>
                    </a:p>
                  </a:txBody>
                  <a:tcPr/>
                </a:tc>
                <a:extLst>
                  <a:ext uri="{0D108BD9-81ED-4DB2-BD59-A6C34878D82A}">
                    <a16:rowId xmlns:a16="http://schemas.microsoft.com/office/drawing/2014/main" val="10000"/>
                  </a:ext>
                </a:extLst>
              </a:tr>
              <a:tr h="370840">
                <a:tc>
                  <a:txBody>
                    <a:bodyPr/>
                    <a:lstStyle/>
                    <a:p>
                      <a:endParaRPr lang="en-US" dirty="0">
                        <a:solidFill>
                          <a:schemeClr val="bg1"/>
                        </a:solidFill>
                      </a:endParaRPr>
                    </a:p>
                  </a:txBody>
                  <a:tcPr/>
                </a:tc>
                <a:tc>
                  <a:txBody>
                    <a:bodyPr/>
                    <a:lstStyle/>
                    <a:p>
                      <a:endParaRPr lang="en-US" dirty="0">
                        <a:solidFill>
                          <a:schemeClr val="bg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 4 </a:t>
                      </a:r>
                      <a:r>
                        <a:rPr lang="en-US" sz="1200" dirty="0" err="1" smtClean="0"/>
                        <a:t>hrs</a:t>
                      </a:r>
                      <a:r>
                        <a:rPr lang="en-US" sz="1200" dirty="0" smtClean="0"/>
                        <a:t>/ shift</a:t>
                      </a:r>
                      <a:endParaRPr lang="en-US" sz="1200" dirty="0" smtClean="0">
                        <a:solidFill>
                          <a:schemeClr val="bg1"/>
                        </a:solidFill>
                      </a:endParaRPr>
                    </a:p>
                  </a:txBody>
                  <a:tcPr/>
                </a:tc>
                <a:tc>
                  <a:txBody>
                    <a:bodyPr/>
                    <a:lstStyle/>
                    <a:p>
                      <a:r>
                        <a:rPr lang="en-US" sz="1200" dirty="0" smtClean="0"/>
                        <a:t> &gt; 4 </a:t>
                      </a:r>
                      <a:r>
                        <a:rPr lang="en-US" sz="1200" dirty="0" err="1" smtClean="0"/>
                        <a:t>hrs</a:t>
                      </a:r>
                      <a:r>
                        <a:rPr lang="en-US" sz="1200" dirty="0" smtClean="0"/>
                        <a:t>/ shift</a:t>
                      </a:r>
                      <a:endParaRPr lang="en-US" sz="1200" dirty="0" smtClean="0">
                        <a:solidFill>
                          <a:schemeClr val="tx1"/>
                        </a:solidFill>
                      </a:endParaRPr>
                    </a:p>
                  </a:txBody>
                  <a:tcPr/>
                </a:tc>
                <a:extLst>
                  <a:ext uri="{0D108BD9-81ED-4DB2-BD59-A6C34878D82A}">
                    <a16:rowId xmlns:a16="http://schemas.microsoft.com/office/drawing/2014/main" val="10001"/>
                  </a:ext>
                </a:extLst>
              </a:tr>
              <a:tr h="370840">
                <a:tc>
                  <a:txBody>
                    <a:bodyPr/>
                    <a:lstStyle/>
                    <a:p>
                      <a:r>
                        <a:rPr lang="en-US" sz="1200" dirty="0" smtClean="0"/>
                        <a:t>(</a:t>
                      </a:r>
                      <a:r>
                        <a:rPr lang="en-US" sz="1200" kern="1200" dirty="0" smtClean="0">
                          <a:effectLst/>
                        </a:rPr>
                        <a:t>xii) Handheld grinders for uses other than mortar removal</a:t>
                      </a:r>
                      <a:endParaRPr lang="en-US" sz="1200" dirty="0">
                        <a:solidFill>
                          <a:schemeClr val="tx1"/>
                        </a:solidFill>
                      </a:endParaRPr>
                    </a:p>
                  </a:txBody>
                  <a:tcPr/>
                </a:tc>
                <a:tc>
                  <a:txBody>
                    <a:bodyPr/>
                    <a:lstStyle/>
                    <a:p>
                      <a:pPr algn="l" fontAlgn="t"/>
                      <a:r>
                        <a:rPr lang="en-US" sz="1200" dirty="0">
                          <a:effectLst/>
                        </a:rPr>
                        <a:t>For tasks performed outdoors only:</a:t>
                      </a:r>
                      <a:br>
                        <a:rPr lang="en-US" sz="1200" dirty="0">
                          <a:effectLst/>
                        </a:rPr>
                      </a:br>
                      <a:r>
                        <a:rPr lang="en-US" sz="1200" dirty="0">
                          <a:effectLst/>
                        </a:rPr>
                        <a:t>Use grinder equipped with integrated water delivery system that continuously feeds water to the grinding surface</a:t>
                      </a:r>
                    </a:p>
                  </a:txBody>
                  <a:tcPr marL="47625" marR="47625" marT="38100" marB="38100"/>
                </a:tc>
                <a:tc>
                  <a:txBody>
                    <a:bodyPr/>
                    <a:lstStyle/>
                    <a:p>
                      <a:pPr algn="l" fontAlgn="t"/>
                      <a:r>
                        <a:rPr lang="en-US" sz="1200" dirty="0">
                          <a:effectLst/>
                        </a:rPr>
                        <a:t>None</a:t>
                      </a:r>
                    </a:p>
                  </a:txBody>
                  <a:tcPr marL="47625" marR="47625" marT="38100" marB="38100"/>
                </a:tc>
                <a:tc>
                  <a:txBody>
                    <a:bodyPr/>
                    <a:lstStyle/>
                    <a:p>
                      <a:pPr algn="l" fontAlgn="t"/>
                      <a:r>
                        <a:rPr lang="en-US" sz="1200" dirty="0">
                          <a:effectLst/>
                        </a:rPr>
                        <a:t>None</a:t>
                      </a:r>
                    </a:p>
                  </a:txBody>
                  <a:tcPr marL="47625" marR="47625" marT="38100" marB="38100"/>
                </a:tc>
                <a:extLst>
                  <a:ext uri="{0D108BD9-81ED-4DB2-BD59-A6C34878D82A}">
                    <a16:rowId xmlns:a16="http://schemas.microsoft.com/office/drawing/2014/main" val="10002"/>
                  </a:ext>
                </a:extLst>
              </a:tr>
              <a:tr h="2098040">
                <a:tc>
                  <a:txBody>
                    <a:bodyPr/>
                    <a:lstStyle/>
                    <a:p>
                      <a:endParaRPr lang="en-US" sz="1200" dirty="0">
                        <a:solidFill>
                          <a:schemeClr val="tx1"/>
                        </a:solidFill>
                      </a:endParaRPr>
                    </a:p>
                  </a:txBody>
                  <a:tcPr/>
                </a:tc>
                <a:tc>
                  <a:txBody>
                    <a:bodyPr/>
                    <a:lstStyle/>
                    <a:p>
                      <a:pPr algn="l" fontAlgn="t"/>
                      <a:r>
                        <a:rPr lang="en-US" sz="1200" dirty="0">
                          <a:effectLst/>
                        </a:rPr>
                        <a:t>Operate and maintain tool in accordance with manufacturer's instructions to minimize dust </a:t>
                      </a:r>
                      <a:r>
                        <a:rPr lang="en-US" sz="1200" dirty="0" smtClean="0">
                          <a:effectLst/>
                        </a:rPr>
                        <a:t>emissions</a:t>
                      </a:r>
                    </a:p>
                    <a:p>
                      <a:pPr algn="l" fontAlgn="t"/>
                      <a:r>
                        <a:rPr lang="en-US" sz="1200" dirty="0" smtClean="0">
                          <a:effectLst/>
                        </a:rPr>
                        <a:t>se grinder equipped with commercially available shroud and dust collection system		</a:t>
                      </a:r>
                    </a:p>
                    <a:p>
                      <a:pPr algn="l" fontAlgn="t"/>
                      <a:r>
                        <a:rPr lang="en-US" sz="1200" dirty="0" smtClean="0">
                          <a:effectLst/>
                        </a:rPr>
                        <a:t>Operate and maintain tool in accordance with manufacturer's instructions to minimize dust emissions		</a:t>
                      </a:r>
                    </a:p>
                    <a:p>
                      <a:pPr algn="l" fontAlgn="t"/>
                      <a:r>
                        <a:rPr lang="en-US" sz="1200" dirty="0" smtClean="0">
                          <a:effectLst/>
                        </a:rPr>
                        <a:t>Dust collector must provide 25 cubic feet per minute (cfm) or greater of airflow per inch of wheel diameter and have a filter with 99% or greater efficiency and a cyclonic pre-separator or filter-cleaning mechanism</a:t>
                      </a:r>
                    </a:p>
                  </a:txBody>
                  <a:tcPr marL="47625" marR="47625" marT="38100" marB="38100"/>
                </a:tc>
                <a:tc>
                  <a:txBody>
                    <a:bodyPr/>
                    <a:lstStyle/>
                    <a:p>
                      <a:pPr algn="l" fontAlgn="t"/>
                      <a:endParaRPr lang="en-US" sz="1200" dirty="0">
                        <a:effectLst/>
                      </a:endParaRPr>
                    </a:p>
                    <a:p>
                      <a:pPr algn="l" fontAlgn="t"/>
                      <a:endParaRPr lang="en-US" sz="1200" dirty="0">
                        <a:effectLst/>
                      </a:endParaRPr>
                    </a:p>
                    <a:p>
                      <a:pPr algn="l" fontAlgn="t"/>
                      <a:endParaRPr lang="en-US" sz="1200" dirty="0">
                        <a:effectLst/>
                      </a:endParaRPr>
                    </a:p>
                    <a:p>
                      <a:pPr algn="l" fontAlgn="t"/>
                      <a:endParaRPr lang="en-US" sz="1200" dirty="0">
                        <a:effectLst/>
                      </a:endParaRPr>
                    </a:p>
                    <a:p>
                      <a:pPr algn="l" fontAlgn="t"/>
                      <a:endParaRPr lang="en-US" sz="1200" dirty="0">
                        <a:effectLst/>
                      </a:endParaRPr>
                    </a:p>
                    <a:p>
                      <a:pPr algn="l" fontAlgn="t"/>
                      <a:endParaRPr lang="en-US" sz="1200" dirty="0">
                        <a:effectLst/>
                      </a:endParaRPr>
                    </a:p>
                    <a:p>
                      <a:pPr algn="l" fontAlgn="t"/>
                      <a:endParaRPr lang="en-US" sz="1200" dirty="0">
                        <a:effectLst/>
                      </a:endParaRPr>
                    </a:p>
                    <a:p>
                      <a:pPr algn="l" fontAlgn="t"/>
                      <a:endParaRPr lang="en-US" sz="1200" dirty="0">
                        <a:effectLst/>
                      </a:endParaRPr>
                    </a:p>
                    <a:p>
                      <a:pPr algn="l" fontAlgn="t"/>
                      <a:endParaRPr lang="en-US" sz="1200" dirty="0">
                        <a:effectLst/>
                      </a:endParaRPr>
                    </a:p>
                    <a:p>
                      <a:pPr algn="l" fontAlgn="t"/>
                      <a:endParaRPr lang="en-US" sz="1200" dirty="0">
                        <a:effectLst/>
                      </a:endParaRPr>
                    </a:p>
                    <a:p>
                      <a:pPr algn="l" fontAlgn="t"/>
                      <a:endParaRPr lang="en-US" sz="1200" dirty="0">
                        <a:effectLst/>
                      </a:endParaRPr>
                    </a:p>
                    <a:p>
                      <a:pPr algn="l" fontAlgn="t"/>
                      <a:endParaRPr lang="en-US" sz="1200" dirty="0" smtClean="0">
                        <a:effectLst/>
                      </a:endParaRPr>
                    </a:p>
                  </a:txBody>
                  <a:tcPr marL="47625" marR="47625" marT="38100" marB="38100"/>
                </a:tc>
                <a:tc>
                  <a:txBody>
                    <a:bodyPr/>
                    <a:lstStyle/>
                    <a:p>
                      <a:pPr algn="l" fontAlgn="t"/>
                      <a:endParaRPr lang="en-US" sz="1200" dirty="0" smtClean="0">
                        <a:effectLst/>
                      </a:endParaRPr>
                    </a:p>
                    <a:p>
                      <a:pPr algn="l" fontAlgn="t"/>
                      <a:endParaRPr lang="en-US" sz="1200" dirty="0" smtClean="0">
                        <a:effectLst/>
                      </a:endParaRPr>
                    </a:p>
                    <a:p>
                      <a:pPr algn="l" fontAlgn="t"/>
                      <a:endParaRPr lang="en-US" sz="1200" dirty="0" smtClean="0">
                        <a:effectLst/>
                      </a:endParaRPr>
                    </a:p>
                    <a:p>
                      <a:pPr algn="l" fontAlgn="t"/>
                      <a:endParaRPr lang="en-US" sz="1200" dirty="0" smtClean="0">
                        <a:effectLst/>
                      </a:endParaRPr>
                    </a:p>
                    <a:p>
                      <a:pPr algn="l" fontAlgn="t"/>
                      <a:endParaRPr lang="en-US" sz="1200" dirty="0" smtClean="0">
                        <a:effectLst/>
                      </a:endParaRPr>
                    </a:p>
                    <a:p>
                      <a:pPr algn="l" fontAlgn="t"/>
                      <a:endParaRPr lang="en-US" sz="1200" dirty="0" smtClean="0">
                        <a:effectLst/>
                      </a:endParaRPr>
                    </a:p>
                    <a:p>
                      <a:pPr algn="l" fontAlgn="t"/>
                      <a:endParaRPr lang="en-US" sz="1200" dirty="0" smtClean="0">
                        <a:effectLst/>
                      </a:endParaRPr>
                    </a:p>
                    <a:p>
                      <a:pPr algn="l" fontAlgn="t"/>
                      <a:endParaRPr lang="en-US" sz="1200" dirty="0" smtClean="0">
                        <a:effectLst/>
                      </a:endParaRPr>
                    </a:p>
                    <a:p>
                      <a:pPr algn="l" fontAlgn="t"/>
                      <a:endParaRPr lang="en-US" sz="1200" dirty="0" smtClean="0">
                        <a:effectLst/>
                      </a:endParaRPr>
                    </a:p>
                    <a:p>
                      <a:pPr algn="l" fontAlgn="t"/>
                      <a:endParaRPr lang="en-US" sz="1200" dirty="0" smtClean="0">
                        <a:effectLst/>
                      </a:endParaRPr>
                    </a:p>
                    <a:p>
                      <a:pPr algn="l" fontAlgn="t"/>
                      <a:endParaRPr lang="en-US" sz="1200" dirty="0" smtClean="0">
                        <a:effectLst/>
                      </a:endParaRPr>
                    </a:p>
                  </a:txBody>
                  <a:tcPr marL="47625" marR="47625" marT="38100" marB="38100"/>
                </a:tc>
                <a:extLst>
                  <a:ext uri="{0D108BD9-81ED-4DB2-BD59-A6C34878D82A}">
                    <a16:rowId xmlns:a16="http://schemas.microsoft.com/office/drawing/2014/main" val="10003"/>
                  </a:ext>
                </a:extLst>
              </a:tr>
              <a:tr h="370840">
                <a:tc>
                  <a:txBody>
                    <a:bodyPr/>
                    <a:lstStyle/>
                    <a:p>
                      <a:endParaRPr lang="en-US" sz="1200" dirty="0">
                        <a:solidFill>
                          <a:schemeClr val="tx1"/>
                        </a:solidFill>
                      </a:endParaRPr>
                    </a:p>
                  </a:txBody>
                  <a:tcPr/>
                </a:tc>
                <a:tc>
                  <a:txBody>
                    <a:bodyPr/>
                    <a:lstStyle/>
                    <a:p>
                      <a:pPr algn="l" fontAlgn="t"/>
                      <a:r>
                        <a:rPr lang="en-US" sz="1200" dirty="0" smtClean="0">
                          <a:effectLst/>
                        </a:rPr>
                        <a:t>When used outdoors	</a:t>
                      </a:r>
                    </a:p>
                    <a:p>
                      <a:pPr algn="l" fontAlgn="t"/>
                      <a:endParaRPr lang="en-US" sz="1200" dirty="0">
                        <a:effectLst/>
                      </a:endParaRPr>
                    </a:p>
                  </a:txBody>
                  <a:tcPr marL="47625" marR="47625" marT="38100" marB="38100"/>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1200" dirty="0" smtClean="0">
                          <a:effectLst/>
                        </a:rPr>
                        <a:t>None</a:t>
                      </a:r>
                    </a:p>
                    <a:p>
                      <a:pPr algn="l" fontAlgn="t"/>
                      <a:endParaRPr lang="en-US" sz="1200" dirty="0">
                        <a:effectLst/>
                      </a:endParaRPr>
                    </a:p>
                  </a:txBody>
                  <a:tcPr marL="47625" marR="47625" marT="38100" marB="38100"/>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1200" dirty="0" smtClean="0">
                          <a:effectLst/>
                        </a:rPr>
                        <a:t>None</a:t>
                      </a:r>
                    </a:p>
                    <a:p>
                      <a:pPr algn="l" fontAlgn="t"/>
                      <a:endParaRPr lang="en-US" sz="1200" dirty="0">
                        <a:effectLst/>
                      </a:endParaRPr>
                    </a:p>
                  </a:txBody>
                  <a:tcPr marL="47625" marR="47625" marT="38100" marB="38100"/>
                </a:tc>
                <a:extLst>
                  <a:ext uri="{0D108BD9-81ED-4DB2-BD59-A6C34878D82A}">
                    <a16:rowId xmlns:a16="http://schemas.microsoft.com/office/drawing/2014/main" val="10004"/>
                  </a:ext>
                </a:extLst>
              </a:tr>
              <a:tr h="370840">
                <a:tc>
                  <a:txBody>
                    <a:bodyPr/>
                    <a:lstStyle/>
                    <a:p>
                      <a:endParaRPr lang="en-US" sz="1200" dirty="0">
                        <a:solidFill>
                          <a:schemeClr val="tx1"/>
                        </a:solidFill>
                      </a:endParaRPr>
                    </a:p>
                  </a:txBody>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1200" dirty="0" smtClean="0">
                          <a:effectLst/>
                        </a:rPr>
                        <a:t>-When used indoors or in an enclosed area</a:t>
                      </a:r>
                    </a:p>
                    <a:p>
                      <a:pPr algn="l" fontAlgn="t"/>
                      <a:endParaRPr lang="en-US" sz="1200" dirty="0">
                        <a:effectLst/>
                      </a:endParaRPr>
                    </a:p>
                  </a:txBody>
                  <a:tcPr marL="47625" marR="47625" marT="38100" marB="38100"/>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1200" dirty="0" smtClean="0">
                          <a:effectLst/>
                        </a:rPr>
                        <a:t>None</a:t>
                      </a:r>
                    </a:p>
                    <a:p>
                      <a:pPr algn="l" fontAlgn="t"/>
                      <a:endParaRPr lang="en-US" sz="1200" dirty="0">
                        <a:effectLst/>
                      </a:endParaRPr>
                    </a:p>
                  </a:txBody>
                  <a:tcPr marL="47625" marR="47625" marT="38100" marB="38100"/>
                </a:tc>
                <a:tc>
                  <a:txBody>
                    <a:bodyPr/>
                    <a:lstStyle/>
                    <a:p>
                      <a:pPr algn="l" fontAlgn="t"/>
                      <a:r>
                        <a:rPr lang="en-US" sz="1200" dirty="0" smtClean="0">
                          <a:effectLst/>
                        </a:rPr>
                        <a:t>APF10</a:t>
                      </a:r>
                      <a:endParaRPr lang="en-US" sz="1200" dirty="0">
                        <a:effectLst/>
                      </a:endParaRPr>
                    </a:p>
                  </a:txBody>
                  <a:tcPr marL="47625" marR="47625" marT="38100" marB="38100"/>
                </a:tc>
                <a:extLst>
                  <a:ext uri="{0D108BD9-81ED-4DB2-BD59-A6C34878D82A}">
                    <a16:rowId xmlns:a16="http://schemas.microsoft.com/office/drawing/2014/main" val="10005"/>
                  </a:ext>
                </a:extLst>
              </a:tr>
            </a:tbl>
          </a:graphicData>
        </a:graphic>
      </p:graphicFrame>
      <p:pic>
        <p:nvPicPr>
          <p:cNvPr id="2050" name="Picture 2" title="handheld ginde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28800" y="3352801"/>
            <a:ext cx="1460500" cy="1071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13151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When are Construction employers required to comply with the standard?</a:t>
            </a:r>
          </a:p>
        </p:txBody>
      </p:sp>
      <p:sp>
        <p:nvSpPr>
          <p:cNvPr id="3" name="Content Placeholder 2"/>
          <p:cNvSpPr>
            <a:spLocks noGrp="1"/>
          </p:cNvSpPr>
          <p:nvPr>
            <p:ph idx="1"/>
          </p:nvPr>
        </p:nvSpPr>
        <p:spPr>
          <a:xfrm>
            <a:off x="1981200" y="1798638"/>
            <a:ext cx="4800600" cy="4525963"/>
          </a:xfrm>
        </p:spPr>
        <p:txBody>
          <a:bodyPr>
            <a:normAutofit/>
          </a:bodyPr>
          <a:lstStyle/>
          <a:p>
            <a:r>
              <a:rPr lang="en-US" dirty="0" smtClean="0"/>
              <a:t>Construction employers must comply with all requirements of the standard by June 23, 2017, except requirements for laboratory evaluation of  exposure samples, which begins on June 23, 2018. </a:t>
            </a:r>
            <a:endParaRPr lang="en-US" dirty="0"/>
          </a:p>
        </p:txBody>
      </p:sp>
      <p:pic>
        <p:nvPicPr>
          <p:cNvPr id="3074" name="Picture 2" descr="calendar marking june" title="important date for construction"/>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848601" y="1752600"/>
            <a:ext cx="2085975" cy="28384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786687" y="4876801"/>
            <a:ext cx="2209800" cy="1200329"/>
          </a:xfrm>
          <a:prstGeom prst="rect">
            <a:avLst/>
          </a:prstGeom>
          <a:noFill/>
        </p:spPr>
        <p:txBody>
          <a:bodyPr wrap="square" rtlCol="0">
            <a:spAutoFit/>
          </a:bodyPr>
          <a:lstStyle/>
          <a:p>
            <a:pPr algn="ctr"/>
            <a:r>
              <a:rPr lang="en-US" sz="2400" b="1" dirty="0">
                <a:solidFill>
                  <a:prstClr val="black"/>
                </a:solidFill>
                <a:latin typeface="Calibri"/>
              </a:rPr>
              <a:t>Construction Industry</a:t>
            </a:r>
          </a:p>
          <a:p>
            <a:pPr algn="ctr"/>
            <a:r>
              <a:rPr lang="en-US" sz="2400" b="1" dirty="0">
                <a:solidFill>
                  <a:prstClr val="black"/>
                </a:solidFill>
                <a:latin typeface="Calibri"/>
              </a:rPr>
              <a:t>June 23, 2017</a:t>
            </a:r>
          </a:p>
        </p:txBody>
      </p:sp>
    </p:spTree>
    <p:extLst>
      <p:ext uri="{BB962C8B-B14F-4D97-AF65-F5344CB8AC3E}">
        <p14:creationId xmlns:p14="http://schemas.microsoft.com/office/powerpoint/2010/main" val="19957829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the general/ maritime industry standard require? -1</a:t>
            </a:r>
            <a:endParaRPr lang="en-US" dirty="0"/>
          </a:p>
        </p:txBody>
      </p:sp>
      <p:sp>
        <p:nvSpPr>
          <p:cNvPr id="3" name="Content Placeholder 2"/>
          <p:cNvSpPr>
            <a:spLocks noGrp="1"/>
          </p:cNvSpPr>
          <p:nvPr>
            <p:ph idx="1"/>
          </p:nvPr>
        </p:nvSpPr>
        <p:spPr/>
        <p:txBody>
          <a:bodyPr>
            <a:normAutofit/>
          </a:bodyPr>
          <a:lstStyle/>
          <a:p>
            <a:r>
              <a:rPr lang="en-US" dirty="0" smtClean="0"/>
              <a:t>Measure the amount of silica that workers are exposed to if it may be at or above an action level of 25 </a:t>
            </a:r>
            <a:r>
              <a:rPr lang="en-US" dirty="0" err="1" smtClean="0"/>
              <a:t>μg</a:t>
            </a:r>
            <a:r>
              <a:rPr lang="en-US" dirty="0" smtClean="0"/>
              <a:t>/m</a:t>
            </a:r>
            <a:r>
              <a:rPr lang="en-US" baseline="30000" dirty="0" smtClean="0"/>
              <a:t>3</a:t>
            </a:r>
            <a:r>
              <a:rPr lang="en-US" dirty="0" smtClean="0"/>
              <a:t>  (micrograms of silica per cubic meter of air), averaged over an 8-hour day;</a:t>
            </a:r>
          </a:p>
          <a:p>
            <a:endParaRPr lang="en-US" dirty="0" smtClean="0"/>
          </a:p>
          <a:p>
            <a:r>
              <a:rPr lang="en-US" dirty="0" smtClean="0"/>
              <a:t>Protect workers from respirable crystalline silica exposures above the permissible exposure limit of 50 </a:t>
            </a:r>
            <a:r>
              <a:rPr lang="en-US" dirty="0" err="1" smtClean="0"/>
              <a:t>μg</a:t>
            </a:r>
            <a:r>
              <a:rPr lang="en-US" dirty="0" smtClean="0"/>
              <a:t>/m</a:t>
            </a:r>
            <a:r>
              <a:rPr lang="en-US" baseline="30000" dirty="0" smtClean="0"/>
              <a:t>3</a:t>
            </a:r>
            <a:r>
              <a:rPr lang="en-US" dirty="0" smtClean="0"/>
              <a:t>, averaged over an 8-hour day;</a:t>
            </a:r>
            <a:endParaRPr lang="en-US" dirty="0"/>
          </a:p>
        </p:txBody>
      </p:sp>
    </p:spTree>
    <p:extLst>
      <p:ext uri="{BB962C8B-B14F-4D97-AF65-F5344CB8AC3E}">
        <p14:creationId xmlns:p14="http://schemas.microsoft.com/office/powerpoint/2010/main" val="1174164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the general/ maritime industry standard require?- 2</a:t>
            </a:r>
            <a:endParaRPr lang="en-US" dirty="0"/>
          </a:p>
        </p:txBody>
      </p:sp>
      <p:sp>
        <p:nvSpPr>
          <p:cNvPr id="3" name="Content Placeholder 2"/>
          <p:cNvSpPr>
            <a:spLocks noGrp="1"/>
          </p:cNvSpPr>
          <p:nvPr>
            <p:ph idx="1"/>
          </p:nvPr>
        </p:nvSpPr>
        <p:spPr>
          <a:xfrm>
            <a:off x="1981200" y="1600200"/>
            <a:ext cx="5943600" cy="5105400"/>
          </a:xfrm>
        </p:spPr>
        <p:txBody>
          <a:bodyPr>
            <a:normAutofit fontScale="92500" lnSpcReduction="10000"/>
          </a:bodyPr>
          <a:lstStyle/>
          <a:p>
            <a:r>
              <a:rPr lang="en-US" dirty="0" smtClean="0"/>
              <a:t>Limit workers’ access to areas where they could be exposed above the PEL;</a:t>
            </a:r>
          </a:p>
          <a:p>
            <a:endParaRPr lang="en-US" dirty="0" smtClean="0"/>
          </a:p>
          <a:p>
            <a:r>
              <a:rPr lang="en-US" dirty="0" smtClean="0"/>
              <a:t>Use dust controls to protect workers from silica exposures above the PEL;</a:t>
            </a:r>
          </a:p>
          <a:p>
            <a:endParaRPr lang="en-US" dirty="0" smtClean="0"/>
          </a:p>
          <a:p>
            <a:r>
              <a:rPr lang="en-US" dirty="0" smtClean="0"/>
              <a:t>Provide respirators to workers when dust controls cannot limit exposures to the PEL;</a:t>
            </a:r>
            <a:endParaRPr lang="en-US" dirty="0"/>
          </a:p>
        </p:txBody>
      </p:sp>
      <p:pic>
        <p:nvPicPr>
          <p:cNvPr id="6146" name="Picture 2" title="danger sign"/>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96200" y="1828801"/>
            <a:ext cx="2572016" cy="9478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title="half face mas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66208" y="4419600"/>
            <a:ext cx="2032000" cy="223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0269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the general/ maritime industry standard require? -3</a:t>
            </a:r>
            <a:endParaRPr lang="en-US" dirty="0"/>
          </a:p>
        </p:txBody>
      </p:sp>
      <p:sp>
        <p:nvSpPr>
          <p:cNvPr id="3" name="Content Placeholder 2"/>
          <p:cNvSpPr>
            <a:spLocks noGrp="1"/>
          </p:cNvSpPr>
          <p:nvPr>
            <p:ph idx="1"/>
          </p:nvPr>
        </p:nvSpPr>
        <p:spPr/>
        <p:txBody>
          <a:bodyPr>
            <a:normAutofit/>
          </a:bodyPr>
          <a:lstStyle/>
          <a:p>
            <a:r>
              <a:rPr lang="en-US" dirty="0" smtClean="0"/>
              <a:t>Restrict housekeeping practices that expose workers to silica where feasible alternatives are available;</a:t>
            </a:r>
          </a:p>
          <a:p>
            <a:endParaRPr lang="en-US" dirty="0" smtClean="0"/>
          </a:p>
          <a:p>
            <a:r>
              <a:rPr lang="en-US" dirty="0" smtClean="0"/>
              <a:t>Establish and implement a written exposure control plan that identifies tasks that involve exposure and methods used to protect workers;</a:t>
            </a:r>
            <a:endParaRPr lang="en-US" dirty="0"/>
          </a:p>
        </p:txBody>
      </p:sp>
    </p:spTree>
    <p:extLst>
      <p:ext uri="{BB962C8B-B14F-4D97-AF65-F5344CB8AC3E}">
        <p14:creationId xmlns:p14="http://schemas.microsoft.com/office/powerpoint/2010/main" val="18923442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the general/ maritime industry standard require? -4</a:t>
            </a:r>
            <a:endParaRPr lang="en-US" dirty="0"/>
          </a:p>
        </p:txBody>
      </p:sp>
      <p:sp>
        <p:nvSpPr>
          <p:cNvPr id="3" name="Content Placeholder 2"/>
          <p:cNvSpPr>
            <a:spLocks noGrp="1"/>
          </p:cNvSpPr>
          <p:nvPr>
            <p:ph idx="1"/>
          </p:nvPr>
        </p:nvSpPr>
        <p:spPr/>
        <p:txBody>
          <a:bodyPr>
            <a:normAutofit/>
          </a:bodyPr>
          <a:lstStyle/>
          <a:p>
            <a:r>
              <a:rPr lang="en-US" dirty="0" smtClean="0"/>
              <a:t>Train workers on work operations that result in silica exposure and ways to limit exposure; and</a:t>
            </a:r>
          </a:p>
          <a:p>
            <a:r>
              <a:rPr lang="en-US" dirty="0" smtClean="0"/>
              <a:t>Offer medical tests to comply with medical surveillance.</a:t>
            </a:r>
          </a:p>
          <a:p>
            <a:r>
              <a:rPr lang="en-US" dirty="0" smtClean="0"/>
              <a:t>Keep records of workers’ silica exposure and medical exams</a:t>
            </a:r>
            <a:endParaRPr lang="en-US" dirty="0"/>
          </a:p>
        </p:txBody>
      </p:sp>
      <p:pic>
        <p:nvPicPr>
          <p:cNvPr id="8194" name="Picture 2" descr="stethoscope and medical record" title="medical surveillanc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510956" y="4876801"/>
            <a:ext cx="2677511" cy="1785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4758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the general/ maritime industry standard require? -5</a:t>
            </a:r>
            <a:endParaRPr lang="en-US" dirty="0"/>
          </a:p>
        </p:txBody>
      </p:sp>
      <p:sp>
        <p:nvSpPr>
          <p:cNvPr id="3" name="Content Placeholder 2"/>
          <p:cNvSpPr>
            <a:spLocks noGrp="1"/>
          </p:cNvSpPr>
          <p:nvPr>
            <p:ph idx="1"/>
          </p:nvPr>
        </p:nvSpPr>
        <p:spPr>
          <a:xfrm>
            <a:off x="1981200" y="1600201"/>
            <a:ext cx="8305800" cy="4525963"/>
          </a:xfrm>
        </p:spPr>
        <p:txBody>
          <a:bodyPr>
            <a:normAutofit/>
          </a:bodyPr>
          <a:lstStyle/>
          <a:p>
            <a:r>
              <a:rPr lang="en-US" dirty="0"/>
              <a:t>The employer shall </a:t>
            </a:r>
            <a:endParaRPr lang="en-US" dirty="0" smtClean="0"/>
          </a:p>
          <a:p>
            <a:pPr lvl="1"/>
            <a:r>
              <a:rPr lang="en-US" dirty="0" smtClean="0"/>
              <a:t>include </a:t>
            </a:r>
            <a:r>
              <a:rPr lang="en-US" dirty="0"/>
              <a:t>respirable crystalline silica in the </a:t>
            </a:r>
            <a:r>
              <a:rPr lang="en-US" dirty="0" smtClean="0"/>
              <a:t>Hazard Communication Standard (HCS) program.</a:t>
            </a:r>
          </a:p>
          <a:p>
            <a:pPr lvl="1"/>
            <a:r>
              <a:rPr lang="en-US" dirty="0" smtClean="0"/>
              <a:t>ensure </a:t>
            </a:r>
            <a:r>
              <a:rPr lang="en-US" dirty="0"/>
              <a:t>that each employee has access to labels on containers of crystalline </a:t>
            </a:r>
            <a:r>
              <a:rPr lang="en-US" dirty="0" smtClean="0"/>
              <a:t>silica, safety </a:t>
            </a:r>
            <a:r>
              <a:rPr lang="en-US" dirty="0"/>
              <a:t>data sheets, and is trained in accordance with the </a:t>
            </a:r>
            <a:r>
              <a:rPr lang="en-US" dirty="0" smtClean="0"/>
              <a:t>HCS.</a:t>
            </a:r>
          </a:p>
          <a:p>
            <a:pPr lvl="1"/>
            <a:r>
              <a:rPr lang="en-US" dirty="0" smtClean="0"/>
              <a:t>ensure </a:t>
            </a:r>
            <a:r>
              <a:rPr lang="en-US" dirty="0"/>
              <a:t>that at least the following hazards are addressed: Cancer, lung effects, immune system effects, and kidney effects.</a:t>
            </a:r>
          </a:p>
        </p:txBody>
      </p:sp>
    </p:spTree>
    <p:extLst>
      <p:ext uri="{BB962C8B-B14F-4D97-AF65-F5344CB8AC3E}">
        <p14:creationId xmlns:p14="http://schemas.microsoft.com/office/powerpoint/2010/main" val="13257423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are employers required to comply with the standard?</a:t>
            </a:r>
            <a:endParaRPr lang="en-US" dirty="0"/>
          </a:p>
        </p:txBody>
      </p:sp>
      <p:sp>
        <p:nvSpPr>
          <p:cNvPr id="3" name="Content Placeholder 2"/>
          <p:cNvSpPr>
            <a:spLocks noGrp="1"/>
          </p:cNvSpPr>
          <p:nvPr>
            <p:ph idx="1"/>
          </p:nvPr>
        </p:nvSpPr>
        <p:spPr>
          <a:xfrm>
            <a:off x="1981200" y="1600200"/>
            <a:ext cx="6705600" cy="4876800"/>
          </a:xfrm>
        </p:spPr>
        <p:txBody>
          <a:bodyPr/>
          <a:lstStyle/>
          <a:p>
            <a:r>
              <a:rPr lang="en-US" dirty="0" smtClean="0"/>
              <a:t>General industry and maritime employers must comply with all requirements of the standard by June 23, 2018, except for the following:</a:t>
            </a:r>
          </a:p>
          <a:p>
            <a:pPr lvl="1"/>
            <a:r>
              <a:rPr lang="en-US" dirty="0" smtClean="0"/>
              <a:t>Hydraulic fracturing operations in the oil and gas industry must implement engineering controls to limit exposures to the new PEL by June 23, 2021. </a:t>
            </a:r>
            <a:endParaRPr lang="en-US" dirty="0"/>
          </a:p>
        </p:txBody>
      </p:sp>
      <p:pic>
        <p:nvPicPr>
          <p:cNvPr id="4098" name="Picture 2" descr="calendar" title="important date for general industr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77200" y="1447800"/>
            <a:ext cx="2269034" cy="27432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077201" y="2743201"/>
            <a:ext cx="2315827" cy="830997"/>
          </a:xfrm>
          <a:prstGeom prst="rect">
            <a:avLst/>
          </a:prstGeom>
        </p:spPr>
        <p:txBody>
          <a:bodyPr wrap="none">
            <a:spAutoFit/>
          </a:bodyPr>
          <a:lstStyle/>
          <a:p>
            <a:pPr algn="ctr"/>
            <a:r>
              <a:rPr lang="en-US" sz="2400" b="1" dirty="0">
                <a:solidFill>
                  <a:prstClr val="black"/>
                </a:solidFill>
                <a:latin typeface="Calibri"/>
              </a:rPr>
              <a:t>General Industry</a:t>
            </a:r>
          </a:p>
          <a:p>
            <a:pPr algn="ctr"/>
            <a:r>
              <a:rPr lang="en-US" sz="2400" b="1" dirty="0">
                <a:solidFill>
                  <a:prstClr val="black"/>
                </a:solidFill>
                <a:latin typeface="Calibri"/>
              </a:rPr>
              <a:t>June 23, 2018</a:t>
            </a:r>
          </a:p>
        </p:txBody>
      </p:sp>
    </p:spTree>
    <p:extLst>
      <p:ext uri="{BB962C8B-B14F-4D97-AF65-F5344CB8AC3E}">
        <p14:creationId xmlns:p14="http://schemas.microsoft.com/office/powerpoint/2010/main" val="11491647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are employers required to comply with the standard? </a:t>
            </a:r>
            <a:r>
              <a:rPr lang="en-US" sz="3100" dirty="0"/>
              <a:t>(cont.)</a:t>
            </a:r>
          </a:p>
        </p:txBody>
      </p:sp>
      <p:sp>
        <p:nvSpPr>
          <p:cNvPr id="3" name="Content Placeholder 2"/>
          <p:cNvSpPr>
            <a:spLocks noGrp="1"/>
          </p:cNvSpPr>
          <p:nvPr>
            <p:ph idx="1"/>
          </p:nvPr>
        </p:nvSpPr>
        <p:spPr/>
        <p:txBody>
          <a:bodyPr>
            <a:normAutofit/>
          </a:bodyPr>
          <a:lstStyle/>
          <a:p>
            <a:pPr lvl="1"/>
            <a:endParaRPr lang="en-US" dirty="0" smtClean="0"/>
          </a:p>
          <a:p>
            <a:pPr lvl="1"/>
            <a:r>
              <a:rPr lang="en-US" dirty="0" smtClean="0"/>
              <a:t>Medical surveillance must be offered to employees who will be exposed at or above the action level for 30 or more days a year starting on June 23, 2020. </a:t>
            </a:r>
          </a:p>
          <a:p>
            <a:pPr lvl="1"/>
            <a:endParaRPr lang="en-US" dirty="0" smtClean="0"/>
          </a:p>
          <a:p>
            <a:pPr lvl="1"/>
            <a:r>
              <a:rPr lang="en-US" dirty="0" smtClean="0"/>
              <a:t>Medical surveillance must be offered to employees who will be exposed above the PEL for 30 or more days a year starting on June 23, 2018.</a:t>
            </a:r>
            <a:endParaRPr lang="en-US" dirty="0"/>
          </a:p>
        </p:txBody>
      </p:sp>
    </p:spTree>
    <p:extLst>
      <p:ext uri="{BB962C8B-B14F-4D97-AF65-F5344CB8AC3E}">
        <p14:creationId xmlns:p14="http://schemas.microsoft.com/office/powerpoint/2010/main" val="2093248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osha.gov – silica page; publications: 	OSHA FS 3627, 3629, 3630, 3633, 3902, 3928, 3929, 3931, 3932, 3933, 3936</a:t>
            </a:r>
          </a:p>
          <a:p>
            <a:r>
              <a:rPr lang="en-US" dirty="0" smtClean="0"/>
              <a:t>eLCOSH.org  - silica page</a:t>
            </a:r>
          </a:p>
          <a:p>
            <a:r>
              <a:rPr lang="en-US" dirty="0" smtClean="0"/>
              <a:t>cdc/niosh.gov – silica  page</a:t>
            </a:r>
          </a:p>
          <a:p>
            <a:endParaRPr lang="en-US" dirty="0" smtClean="0"/>
          </a:p>
        </p:txBody>
      </p:sp>
    </p:spTree>
    <p:extLst>
      <p:ext uri="{BB962C8B-B14F-4D97-AF65-F5344CB8AC3E}">
        <p14:creationId xmlns:p14="http://schemas.microsoft.com/office/powerpoint/2010/main" val="368740084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2124</Words>
  <Application>Microsoft Office PowerPoint</Application>
  <PresentationFormat>Widescreen</PresentationFormat>
  <Paragraphs>245</Paragraphs>
  <Slides>39</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1_Office Theme</vt:lpstr>
      <vt:lpstr>Silica Exposure</vt:lpstr>
      <vt:lpstr>Disclaimer</vt:lpstr>
      <vt:lpstr>What is silica?</vt:lpstr>
      <vt:lpstr>Where can I find silica-containing materials?</vt:lpstr>
      <vt:lpstr>How are general industry employees exposed to crystalline silica dust?</vt:lpstr>
      <vt:lpstr>Where are construction industry employees exposed to crystalline silica dust?</vt:lpstr>
      <vt:lpstr>When is crystalline silica a hazard for workers? (materials)</vt:lpstr>
      <vt:lpstr>When is crystalline silica a hazard for workers?  (health)</vt:lpstr>
      <vt:lpstr>When is silica a hazard for workers? (effects)</vt:lpstr>
      <vt:lpstr>Why is crystalline silica a health hazard?</vt:lpstr>
      <vt:lpstr>How many types of silicosis are there?</vt:lpstr>
      <vt:lpstr>What are the symptoms for silicosis?</vt:lpstr>
      <vt:lpstr>How is OSHA addressing exposure to crystalline silica?</vt:lpstr>
      <vt:lpstr>What does the construction standard require?</vt:lpstr>
      <vt:lpstr>What does the construction standard require?   (plan)</vt:lpstr>
      <vt:lpstr>What does the construction standard require?  (surveillance)</vt:lpstr>
      <vt:lpstr>Medical surveillance requirements </vt:lpstr>
      <vt:lpstr>Medical surveillance requirements -1 </vt:lpstr>
      <vt:lpstr>Medical surveillance requirements - 2 </vt:lpstr>
      <vt:lpstr>What does the construction standard require? </vt:lpstr>
      <vt:lpstr>What are the Alternative exposure control methods?</vt:lpstr>
      <vt:lpstr>What are Alternative exposure control methods</vt:lpstr>
      <vt:lpstr>What is 29CFR 1926.1153 Table 1 ?</vt:lpstr>
      <vt:lpstr>Equipment in 29CFR 1926.1153 Table 1 page 1 </vt:lpstr>
      <vt:lpstr>Equipment in 29CFR 1926.1153 Table 1 page 2 </vt:lpstr>
      <vt:lpstr>Equipment in 29CFR 1926.1153 Table 1  page 3 </vt:lpstr>
      <vt:lpstr>Equipment in 29CFR 1926.1153 Table 1  page 4</vt:lpstr>
      <vt:lpstr>Equipment in 29CFR 1926.1153 Table 1 page 5</vt:lpstr>
      <vt:lpstr>Equipment in 29CFR 1926.1153 Table 1 page 6</vt:lpstr>
      <vt:lpstr>Example of 29CFR 1926.1153 Table 1 </vt:lpstr>
      <vt:lpstr>When are Construction employers required to comply with the standard?</vt:lpstr>
      <vt:lpstr>What does the general/ maritime industry standard require? -1</vt:lpstr>
      <vt:lpstr>What does the general/ maritime industry standard require?- 2</vt:lpstr>
      <vt:lpstr>What does the general/ maritime industry standard require? -3</vt:lpstr>
      <vt:lpstr>What does the general/ maritime industry standard require? -4</vt:lpstr>
      <vt:lpstr>What does the general/ maritime industry standard require? -5</vt:lpstr>
      <vt:lpstr>When are employers required to comply with the standard?</vt:lpstr>
      <vt:lpstr>When are employers required to comply with the standard? (cont.)</vt:lpstr>
      <vt:lpstr>References</vt:lpstr>
    </vt:vector>
  </TitlesOfParts>
  <Company>Department of Labor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Silica Exposure</dc:title>
  <dc:creator>Robertson, Donna - OSHA</dc:creator>
  <cp:lastModifiedBy>Robertson, Donna - OSHA</cp:lastModifiedBy>
  <cp:revision>5</cp:revision>
  <dcterms:created xsi:type="dcterms:W3CDTF">2018-07-05T18:57:05Z</dcterms:created>
  <dcterms:modified xsi:type="dcterms:W3CDTF">2018-07-11T19:03:38Z</dcterms:modified>
</cp:coreProperties>
</file>