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122"/>
  </p:notesMasterIdLst>
  <p:handoutMasterIdLst>
    <p:handoutMasterId r:id="rId123"/>
  </p:handoutMasterIdLst>
  <p:sldIdLst>
    <p:sldId id="256" r:id="rId2"/>
    <p:sldId id="382"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4" r:id="rId18"/>
    <p:sldId id="271" r:id="rId19"/>
    <p:sldId id="272"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91" r:id="rId33"/>
    <p:sldId id="287" r:id="rId34"/>
    <p:sldId id="288" r:id="rId35"/>
    <p:sldId id="292" r:id="rId36"/>
    <p:sldId id="289" r:id="rId37"/>
    <p:sldId id="290" r:id="rId38"/>
    <p:sldId id="293" r:id="rId39"/>
    <p:sldId id="294" r:id="rId40"/>
    <p:sldId id="295" r:id="rId41"/>
    <p:sldId id="296" r:id="rId42"/>
    <p:sldId id="297" r:id="rId43"/>
    <p:sldId id="298" r:id="rId44"/>
    <p:sldId id="299" r:id="rId45"/>
    <p:sldId id="302" r:id="rId46"/>
    <p:sldId id="301" r:id="rId47"/>
    <p:sldId id="300"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8" r:id="rId71"/>
    <p:sldId id="326" r:id="rId72"/>
    <p:sldId id="329" r:id="rId73"/>
    <p:sldId id="330" r:id="rId74"/>
    <p:sldId id="331" r:id="rId75"/>
    <p:sldId id="336" r:id="rId76"/>
    <p:sldId id="332" r:id="rId77"/>
    <p:sldId id="333" r:id="rId78"/>
    <p:sldId id="334" r:id="rId79"/>
    <p:sldId id="335" r:id="rId80"/>
    <p:sldId id="340" r:id="rId81"/>
    <p:sldId id="341" r:id="rId82"/>
    <p:sldId id="344" r:id="rId83"/>
    <p:sldId id="345" r:id="rId84"/>
    <p:sldId id="346" r:id="rId85"/>
    <p:sldId id="347" r:id="rId86"/>
    <p:sldId id="348" r:id="rId87"/>
    <p:sldId id="349" r:id="rId88"/>
    <p:sldId id="350" r:id="rId89"/>
    <p:sldId id="351" r:id="rId90"/>
    <p:sldId id="353" r:id="rId91"/>
    <p:sldId id="352" r:id="rId92"/>
    <p:sldId id="354" r:id="rId93"/>
    <p:sldId id="342" r:id="rId94"/>
    <p:sldId id="355" r:id="rId95"/>
    <p:sldId id="356" r:id="rId96"/>
    <p:sldId id="357" r:id="rId97"/>
    <p:sldId id="358" r:id="rId98"/>
    <p:sldId id="359" r:id="rId99"/>
    <p:sldId id="360" r:id="rId100"/>
    <p:sldId id="361" r:id="rId101"/>
    <p:sldId id="362" r:id="rId102"/>
    <p:sldId id="363" r:id="rId103"/>
    <p:sldId id="364" r:id="rId104"/>
    <p:sldId id="365" r:id="rId105"/>
    <p:sldId id="366" r:id="rId106"/>
    <p:sldId id="367" r:id="rId107"/>
    <p:sldId id="368" r:id="rId108"/>
    <p:sldId id="369" r:id="rId109"/>
    <p:sldId id="370" r:id="rId110"/>
    <p:sldId id="371" r:id="rId111"/>
    <p:sldId id="372" r:id="rId112"/>
    <p:sldId id="373" r:id="rId113"/>
    <p:sldId id="374" r:id="rId114"/>
    <p:sldId id="375" r:id="rId115"/>
    <p:sldId id="376" r:id="rId116"/>
    <p:sldId id="377" r:id="rId117"/>
    <p:sldId id="378" r:id="rId118"/>
    <p:sldId id="379" r:id="rId119"/>
    <p:sldId id="380" r:id="rId120"/>
    <p:sldId id="381" r:id="rId1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FFFF"/>
    <a:srgbClr val="F1EFF1"/>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43" autoAdjust="0"/>
    <p:restoredTop sz="84101" autoAdjust="0"/>
  </p:normalViewPr>
  <p:slideViewPr>
    <p:cSldViewPr snapToGrid="0">
      <p:cViewPr varScale="1">
        <p:scale>
          <a:sx n="61" d="100"/>
          <a:sy n="61" d="100"/>
        </p:scale>
        <p:origin x="1522" y="3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handoutMaster" Target="handoutMasters/handout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1BCF613F-8A94-4DF4-8DA9-568231F78C9E}" type="slidenum">
              <a:rPr lang="en-US" smtClean="0"/>
              <a:t>‹#›</a:t>
            </a:fld>
            <a:endParaRPr lang="en-US"/>
          </a:p>
        </p:txBody>
      </p:sp>
    </p:spTree>
    <p:extLst>
      <p:ext uri="{BB962C8B-B14F-4D97-AF65-F5344CB8AC3E}">
        <p14:creationId xmlns:p14="http://schemas.microsoft.com/office/powerpoint/2010/main" val="1554100848"/>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1CBBFA2-1E27-4DBF-940B-7FBAB4D800F1}" type="slidenum">
              <a:rPr lang="en-US" smtClean="0"/>
              <a:t>‹#›</a:t>
            </a:fld>
            <a:endParaRPr lang="en-US"/>
          </a:p>
        </p:txBody>
      </p:sp>
    </p:spTree>
    <p:extLst>
      <p:ext uri="{BB962C8B-B14F-4D97-AF65-F5344CB8AC3E}">
        <p14:creationId xmlns:p14="http://schemas.microsoft.com/office/powerpoint/2010/main" val="2122288476"/>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CBBFA2-1E27-4DBF-940B-7FBAB4D800F1}" type="slidenum">
              <a:rPr lang="en-US" smtClean="0"/>
              <a:t>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461028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9CCCFD-CBB5-44AB-8386-B0ADFADC3844}" type="slidenum">
              <a:rPr lang="en-US" smtClean="0"/>
              <a:t>2</a:t>
            </a:fld>
            <a:endParaRPr lang="en-US"/>
          </a:p>
        </p:txBody>
      </p:sp>
    </p:spTree>
    <p:extLst>
      <p:ext uri="{BB962C8B-B14F-4D97-AF65-F5344CB8AC3E}">
        <p14:creationId xmlns:p14="http://schemas.microsoft.com/office/powerpoint/2010/main" val="4000090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3</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505983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4</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53532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5</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00037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6</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632613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7</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46868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8</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937837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9</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539029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10</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392037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730977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12</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5645631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13</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762565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14</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000703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15</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112428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Watch</a:t>
            </a:r>
            <a:r>
              <a:rPr lang="en-US" baseline="0" dirty="0" smtClean="0"/>
              <a:t> on You Tube</a:t>
            </a:r>
            <a:endParaRPr lang="en-US"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41CBBFA2-1E27-4DBF-940B-7FBAB4D800F1}" type="slidenum">
              <a:rPr lang="en-US" smtClean="0"/>
              <a:t>16</a:t>
            </a:fld>
            <a:endParaRPr lang="en-US"/>
          </a:p>
        </p:txBody>
      </p:sp>
    </p:spTree>
    <p:extLst>
      <p:ext uri="{BB962C8B-B14F-4D97-AF65-F5344CB8AC3E}">
        <p14:creationId xmlns:p14="http://schemas.microsoft.com/office/powerpoint/2010/main" val="1809116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17</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633262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18</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5074721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19</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0431857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20</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8382377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21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777923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22</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3646980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23</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9150554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24</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110942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25</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8742426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26</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54548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27</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9569254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28</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7314601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29</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6523476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30</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5302272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31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241435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32</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7030711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33</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6396204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34</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1388525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36</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7248716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37</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1792304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38</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7597212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39</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8040105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40</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0882852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41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1346481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42</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7241640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43</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3603658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44</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6498404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45</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8540263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46</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8431216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47</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5202901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48</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5371060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49</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2297067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50</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8750781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51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0240749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52</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4254248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53</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662778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54</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5034268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55</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4078828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56</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7423342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57</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7667926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58</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2543521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59</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9963752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60</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4195021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61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5623117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62</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0051603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63</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1229016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64</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8795618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65</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2059562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66</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61806312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67</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09995724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69</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403342347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70</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83827460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71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66873661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72</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3229263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73</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8878770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74</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59046762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76</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1401837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77</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83860527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78</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286974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ct val="0"/>
              </a:spcBef>
            </a:pPr>
            <a:endParaRPr lang="en-US" alt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79</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59235588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80</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23250325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81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62908915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82</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96968208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83</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53794456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84</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6453719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85</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8806310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86</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36068491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87</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60336492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88</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89759591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89</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421536727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90</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57056456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91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45476438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92</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15340169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93</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01385652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95</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89918143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96</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36455687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97</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85507528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98</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05861845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99</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51330834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101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27891101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102</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90311452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104</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04452917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a:ln/>
        </p:spPr>
      </p:sp>
      <p:sp>
        <p:nvSpPr>
          <p:cNvPr id="288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88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57066" indent="-291179">
              <a:defRPr sz="2400">
                <a:solidFill>
                  <a:schemeClr val="tx1"/>
                </a:solidFill>
                <a:latin typeface="Arial" panose="020B0604020202020204" pitchFamily="34" charset="0"/>
                <a:ea typeface="ＭＳ Ｐゴシック" panose="020B0600070205080204" pitchFamily="34" charset="-128"/>
              </a:defRPr>
            </a:lvl2pPr>
            <a:lvl3pPr marL="1164717" indent="-232943">
              <a:defRPr sz="2400">
                <a:solidFill>
                  <a:schemeClr val="tx1"/>
                </a:solidFill>
                <a:latin typeface="Arial" panose="020B0604020202020204" pitchFamily="34" charset="0"/>
                <a:ea typeface="ＭＳ Ｐゴシック" panose="020B0600070205080204" pitchFamily="34" charset="-128"/>
              </a:defRPr>
            </a:lvl3pPr>
            <a:lvl4pPr marL="1630604" indent="-232943">
              <a:defRPr sz="2400">
                <a:solidFill>
                  <a:schemeClr val="tx1"/>
                </a:solidFill>
                <a:latin typeface="Arial" panose="020B0604020202020204" pitchFamily="34" charset="0"/>
                <a:ea typeface="ＭＳ Ｐゴシック" panose="020B0600070205080204" pitchFamily="34" charset="-128"/>
              </a:defRPr>
            </a:lvl4pPr>
            <a:lvl5pPr marL="2096491" indent="-232943">
              <a:defRPr sz="2400">
                <a:solidFill>
                  <a:schemeClr val="tx1"/>
                </a:solidFill>
                <a:latin typeface="Arial" panose="020B0604020202020204" pitchFamily="34" charset="0"/>
                <a:ea typeface="ＭＳ Ｐゴシック" panose="020B0600070205080204" pitchFamily="34" charset="-128"/>
              </a:defRPr>
            </a:lvl5pPr>
            <a:lvl6pPr marL="2562377"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028264"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94151"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960038"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9F23E9A-8278-404B-8083-D418C481A5F8}" type="slidenum">
              <a:rPr lang="en-US" altLang="en-US" sz="1200">
                <a:solidFill>
                  <a:srgbClr val="000000"/>
                </a:solidFill>
              </a:rPr>
              <a:pPr/>
              <a:t>106</a:t>
            </a:fld>
            <a:endParaRPr lang="en-US" altLang="en-US" sz="1200">
              <a:solidFill>
                <a:srgbClr val="000000"/>
              </a:solidFill>
            </a:endParaRPr>
          </a:p>
        </p:txBody>
      </p:sp>
      <p:sp>
        <p:nvSpPr>
          <p:cNvPr id="2" name="Date Placeholder 1"/>
          <p:cNvSpPr>
            <a:spLocks noGrp="1"/>
          </p:cNvSpPr>
          <p:nvPr>
            <p:ph type="dt" idx="10"/>
          </p:nvPr>
        </p:nvSpPr>
        <p:spPr/>
        <p:txBody>
          <a:bodyPr/>
          <a:lstStyle/>
          <a:p>
            <a:endParaRPr lang="en-US"/>
          </a:p>
        </p:txBody>
      </p:sp>
    </p:spTree>
    <p:extLst>
      <p:ext uri="{BB962C8B-B14F-4D97-AF65-F5344CB8AC3E}">
        <p14:creationId xmlns:p14="http://schemas.microsoft.com/office/powerpoint/2010/main" val="393490363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Slide Image Placeholder 1"/>
          <p:cNvSpPr>
            <a:spLocks noGrp="1" noRot="1" noChangeAspect="1" noTextEdit="1"/>
          </p:cNvSpPr>
          <p:nvPr>
            <p:ph type="sldImg"/>
          </p:nvPr>
        </p:nvSpPr>
        <p:spPr>
          <a:ln/>
        </p:spPr>
      </p:sp>
      <p:sp>
        <p:nvSpPr>
          <p:cNvPr id="289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89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57066" indent="-291179">
              <a:defRPr sz="2400">
                <a:solidFill>
                  <a:schemeClr val="tx1"/>
                </a:solidFill>
                <a:latin typeface="Arial" panose="020B0604020202020204" pitchFamily="34" charset="0"/>
                <a:ea typeface="ＭＳ Ｐゴシック" panose="020B0600070205080204" pitchFamily="34" charset="-128"/>
              </a:defRPr>
            </a:lvl2pPr>
            <a:lvl3pPr marL="1164717" indent="-232943">
              <a:defRPr sz="2400">
                <a:solidFill>
                  <a:schemeClr val="tx1"/>
                </a:solidFill>
                <a:latin typeface="Arial" panose="020B0604020202020204" pitchFamily="34" charset="0"/>
                <a:ea typeface="ＭＳ Ｐゴシック" panose="020B0600070205080204" pitchFamily="34" charset="-128"/>
              </a:defRPr>
            </a:lvl3pPr>
            <a:lvl4pPr marL="1630604" indent="-232943">
              <a:defRPr sz="2400">
                <a:solidFill>
                  <a:schemeClr val="tx1"/>
                </a:solidFill>
                <a:latin typeface="Arial" panose="020B0604020202020204" pitchFamily="34" charset="0"/>
                <a:ea typeface="ＭＳ Ｐゴシック" panose="020B0600070205080204" pitchFamily="34" charset="-128"/>
              </a:defRPr>
            </a:lvl4pPr>
            <a:lvl5pPr marL="2096491" indent="-232943">
              <a:defRPr sz="2400">
                <a:solidFill>
                  <a:schemeClr val="tx1"/>
                </a:solidFill>
                <a:latin typeface="Arial" panose="020B0604020202020204" pitchFamily="34" charset="0"/>
                <a:ea typeface="ＭＳ Ｐゴシック" panose="020B0600070205080204" pitchFamily="34" charset="-128"/>
              </a:defRPr>
            </a:lvl5pPr>
            <a:lvl6pPr marL="2562377"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028264"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94151"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960038"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63F49EE-E17F-4454-8483-95100A6B735C}" type="slidenum">
              <a:rPr lang="en-US" altLang="en-US" sz="1200">
                <a:solidFill>
                  <a:srgbClr val="000000"/>
                </a:solidFill>
              </a:rPr>
              <a:pPr/>
              <a:t>107</a:t>
            </a:fld>
            <a:endParaRPr lang="en-US" altLang="en-US" sz="1200">
              <a:solidFill>
                <a:srgbClr val="000000"/>
              </a:solidFill>
            </a:endParaRPr>
          </a:p>
        </p:txBody>
      </p:sp>
      <p:sp>
        <p:nvSpPr>
          <p:cNvPr id="2" name="Date Placeholder 1"/>
          <p:cNvSpPr>
            <a:spLocks noGrp="1"/>
          </p:cNvSpPr>
          <p:nvPr>
            <p:ph type="dt" idx="10"/>
          </p:nvPr>
        </p:nvSpPr>
        <p:spPr/>
        <p:txBody>
          <a:bodyPr/>
          <a:lstStyle/>
          <a:p>
            <a:endParaRPr lang="en-US"/>
          </a:p>
        </p:txBody>
      </p:sp>
    </p:spTree>
    <p:extLst>
      <p:ext uri="{BB962C8B-B14F-4D97-AF65-F5344CB8AC3E}">
        <p14:creationId xmlns:p14="http://schemas.microsoft.com/office/powerpoint/2010/main" val="216403702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Slide Image Placeholder 1"/>
          <p:cNvSpPr>
            <a:spLocks noGrp="1" noRot="1" noChangeAspect="1" noTextEdit="1"/>
          </p:cNvSpPr>
          <p:nvPr>
            <p:ph type="sldImg"/>
          </p:nvPr>
        </p:nvSpPr>
        <p:spPr>
          <a:ln/>
        </p:spPr>
      </p:sp>
      <p:sp>
        <p:nvSpPr>
          <p:cNvPr id="290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90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57066" indent="-291179">
              <a:defRPr sz="2400">
                <a:solidFill>
                  <a:schemeClr val="tx1"/>
                </a:solidFill>
                <a:latin typeface="Arial" panose="020B0604020202020204" pitchFamily="34" charset="0"/>
                <a:ea typeface="ＭＳ Ｐゴシック" panose="020B0600070205080204" pitchFamily="34" charset="-128"/>
              </a:defRPr>
            </a:lvl2pPr>
            <a:lvl3pPr marL="1164717" indent="-232943">
              <a:defRPr sz="2400">
                <a:solidFill>
                  <a:schemeClr val="tx1"/>
                </a:solidFill>
                <a:latin typeface="Arial" panose="020B0604020202020204" pitchFamily="34" charset="0"/>
                <a:ea typeface="ＭＳ Ｐゴシック" panose="020B0600070205080204" pitchFamily="34" charset="-128"/>
              </a:defRPr>
            </a:lvl3pPr>
            <a:lvl4pPr marL="1630604" indent="-232943">
              <a:defRPr sz="2400">
                <a:solidFill>
                  <a:schemeClr val="tx1"/>
                </a:solidFill>
                <a:latin typeface="Arial" panose="020B0604020202020204" pitchFamily="34" charset="0"/>
                <a:ea typeface="ＭＳ Ｐゴシック" panose="020B0600070205080204" pitchFamily="34" charset="-128"/>
              </a:defRPr>
            </a:lvl4pPr>
            <a:lvl5pPr marL="2096491" indent="-232943">
              <a:defRPr sz="2400">
                <a:solidFill>
                  <a:schemeClr val="tx1"/>
                </a:solidFill>
                <a:latin typeface="Arial" panose="020B0604020202020204" pitchFamily="34" charset="0"/>
                <a:ea typeface="ＭＳ Ｐゴシック" panose="020B0600070205080204" pitchFamily="34" charset="-128"/>
              </a:defRPr>
            </a:lvl5pPr>
            <a:lvl6pPr marL="2562377"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028264"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94151"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960038"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44BEA36-B3AA-4D48-A449-F9FC40631540}" type="slidenum">
              <a:rPr lang="en-US" altLang="en-US" sz="1200">
                <a:solidFill>
                  <a:srgbClr val="000000"/>
                </a:solidFill>
              </a:rPr>
              <a:pPr/>
              <a:t>108</a:t>
            </a:fld>
            <a:endParaRPr lang="en-US" altLang="en-US" sz="1200">
              <a:solidFill>
                <a:srgbClr val="000000"/>
              </a:solidFill>
            </a:endParaRPr>
          </a:p>
        </p:txBody>
      </p:sp>
      <p:sp>
        <p:nvSpPr>
          <p:cNvPr id="2" name="Date Placeholder 1"/>
          <p:cNvSpPr>
            <a:spLocks noGrp="1"/>
          </p:cNvSpPr>
          <p:nvPr>
            <p:ph type="dt" idx="10"/>
          </p:nvPr>
        </p:nvSpPr>
        <p:spPr/>
        <p:txBody>
          <a:bodyPr/>
          <a:lstStyle/>
          <a:p>
            <a:endParaRPr lang="en-US"/>
          </a:p>
        </p:txBody>
      </p:sp>
    </p:spTree>
    <p:extLst>
      <p:ext uri="{BB962C8B-B14F-4D97-AF65-F5344CB8AC3E}">
        <p14:creationId xmlns:p14="http://schemas.microsoft.com/office/powerpoint/2010/main" val="130407793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Slide Image Placeholder 1"/>
          <p:cNvSpPr>
            <a:spLocks noGrp="1" noRot="1" noChangeAspect="1" noTextEdit="1"/>
          </p:cNvSpPr>
          <p:nvPr>
            <p:ph type="sldImg"/>
          </p:nvPr>
        </p:nvSpPr>
        <p:spPr>
          <a:ln/>
        </p:spPr>
      </p:sp>
      <p:sp>
        <p:nvSpPr>
          <p:cNvPr id="291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91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57066" indent="-291179">
              <a:defRPr sz="2400">
                <a:solidFill>
                  <a:schemeClr val="tx1"/>
                </a:solidFill>
                <a:latin typeface="Arial" panose="020B0604020202020204" pitchFamily="34" charset="0"/>
                <a:ea typeface="ＭＳ Ｐゴシック" panose="020B0600070205080204" pitchFamily="34" charset="-128"/>
              </a:defRPr>
            </a:lvl2pPr>
            <a:lvl3pPr marL="1164717" indent="-232943">
              <a:defRPr sz="2400">
                <a:solidFill>
                  <a:schemeClr val="tx1"/>
                </a:solidFill>
                <a:latin typeface="Arial" panose="020B0604020202020204" pitchFamily="34" charset="0"/>
                <a:ea typeface="ＭＳ Ｐゴシック" panose="020B0600070205080204" pitchFamily="34" charset="-128"/>
              </a:defRPr>
            </a:lvl3pPr>
            <a:lvl4pPr marL="1630604" indent="-232943">
              <a:defRPr sz="2400">
                <a:solidFill>
                  <a:schemeClr val="tx1"/>
                </a:solidFill>
                <a:latin typeface="Arial" panose="020B0604020202020204" pitchFamily="34" charset="0"/>
                <a:ea typeface="ＭＳ Ｐゴシック" panose="020B0600070205080204" pitchFamily="34" charset="-128"/>
              </a:defRPr>
            </a:lvl4pPr>
            <a:lvl5pPr marL="2096491" indent="-232943">
              <a:defRPr sz="2400">
                <a:solidFill>
                  <a:schemeClr val="tx1"/>
                </a:solidFill>
                <a:latin typeface="Arial" panose="020B0604020202020204" pitchFamily="34" charset="0"/>
                <a:ea typeface="ＭＳ Ｐゴシック" panose="020B0600070205080204" pitchFamily="34" charset="-128"/>
              </a:defRPr>
            </a:lvl5pPr>
            <a:lvl6pPr marL="2562377"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028264"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94151"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960038"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BDF14B9-B56A-4E1E-AE41-EF367C2EA8E9}" type="slidenum">
              <a:rPr lang="en-US" altLang="en-US" sz="1200">
                <a:solidFill>
                  <a:srgbClr val="000000"/>
                </a:solidFill>
              </a:rPr>
              <a:pPr/>
              <a:t>109</a:t>
            </a:fld>
            <a:endParaRPr lang="en-US" altLang="en-US" sz="1200">
              <a:solidFill>
                <a:srgbClr val="000000"/>
              </a:solidFill>
            </a:endParaRPr>
          </a:p>
        </p:txBody>
      </p:sp>
      <p:sp>
        <p:nvSpPr>
          <p:cNvPr id="2" name="Date Placeholder 1"/>
          <p:cNvSpPr>
            <a:spLocks noGrp="1"/>
          </p:cNvSpPr>
          <p:nvPr>
            <p:ph type="dt" idx="10"/>
          </p:nvPr>
        </p:nvSpPr>
        <p:spPr/>
        <p:txBody>
          <a:bodyPr/>
          <a:lstStyle/>
          <a:p>
            <a:endParaRPr lang="en-US"/>
          </a:p>
        </p:txBody>
      </p:sp>
    </p:spTree>
    <p:extLst>
      <p:ext uri="{BB962C8B-B14F-4D97-AF65-F5344CB8AC3E}">
        <p14:creationId xmlns:p14="http://schemas.microsoft.com/office/powerpoint/2010/main" val="425172700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Slide Image Placeholder 1"/>
          <p:cNvSpPr>
            <a:spLocks noGrp="1" noRot="1" noChangeAspect="1" noTextEdit="1"/>
          </p:cNvSpPr>
          <p:nvPr>
            <p:ph type="sldImg"/>
          </p:nvPr>
        </p:nvSpPr>
        <p:spPr>
          <a:ln/>
        </p:spPr>
      </p:sp>
      <p:sp>
        <p:nvSpPr>
          <p:cNvPr id="292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92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57066" indent="-291179">
              <a:defRPr sz="2400">
                <a:solidFill>
                  <a:schemeClr val="tx1"/>
                </a:solidFill>
                <a:latin typeface="Arial" panose="020B0604020202020204" pitchFamily="34" charset="0"/>
                <a:ea typeface="ＭＳ Ｐゴシック" panose="020B0600070205080204" pitchFamily="34" charset="-128"/>
              </a:defRPr>
            </a:lvl2pPr>
            <a:lvl3pPr marL="1164717" indent="-232943">
              <a:defRPr sz="2400">
                <a:solidFill>
                  <a:schemeClr val="tx1"/>
                </a:solidFill>
                <a:latin typeface="Arial" panose="020B0604020202020204" pitchFamily="34" charset="0"/>
                <a:ea typeface="ＭＳ Ｐゴシック" panose="020B0600070205080204" pitchFamily="34" charset="-128"/>
              </a:defRPr>
            </a:lvl3pPr>
            <a:lvl4pPr marL="1630604" indent="-232943">
              <a:defRPr sz="2400">
                <a:solidFill>
                  <a:schemeClr val="tx1"/>
                </a:solidFill>
                <a:latin typeface="Arial" panose="020B0604020202020204" pitchFamily="34" charset="0"/>
                <a:ea typeface="ＭＳ Ｐゴシック" panose="020B0600070205080204" pitchFamily="34" charset="-128"/>
              </a:defRPr>
            </a:lvl4pPr>
            <a:lvl5pPr marL="2096491" indent="-232943">
              <a:defRPr sz="2400">
                <a:solidFill>
                  <a:schemeClr val="tx1"/>
                </a:solidFill>
                <a:latin typeface="Arial" panose="020B0604020202020204" pitchFamily="34" charset="0"/>
                <a:ea typeface="ＭＳ Ｐゴシック" panose="020B0600070205080204" pitchFamily="34" charset="-128"/>
              </a:defRPr>
            </a:lvl5pPr>
            <a:lvl6pPr marL="2562377"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028264"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94151"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960038"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145E6ED-1478-4706-93B8-816729054D77}" type="slidenum">
              <a:rPr lang="en-US" altLang="en-US" sz="1200">
                <a:solidFill>
                  <a:srgbClr val="000000"/>
                </a:solidFill>
              </a:rPr>
              <a:pPr/>
              <a:t>110</a:t>
            </a:fld>
            <a:endParaRPr lang="en-US" altLang="en-US" sz="1200">
              <a:solidFill>
                <a:srgbClr val="000000"/>
              </a:solidFill>
            </a:endParaRPr>
          </a:p>
        </p:txBody>
      </p:sp>
      <p:sp>
        <p:nvSpPr>
          <p:cNvPr id="2" name="Date Placeholder 1"/>
          <p:cNvSpPr>
            <a:spLocks noGrp="1"/>
          </p:cNvSpPr>
          <p:nvPr>
            <p:ph type="dt" idx="10"/>
          </p:nvPr>
        </p:nvSpPr>
        <p:spPr/>
        <p:txBody>
          <a:bodyPr/>
          <a:lstStyle/>
          <a:p>
            <a:endParaRPr lang="en-US"/>
          </a:p>
        </p:txBody>
      </p:sp>
    </p:spTree>
    <p:extLst>
      <p:ext uri="{BB962C8B-B14F-4D97-AF65-F5344CB8AC3E}">
        <p14:creationId xmlns:p14="http://schemas.microsoft.com/office/powerpoint/2010/main" val="288977890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Slide Image Placeholder 1"/>
          <p:cNvSpPr>
            <a:spLocks noGrp="1" noRot="1" noChangeAspect="1" noTextEdit="1"/>
          </p:cNvSpPr>
          <p:nvPr>
            <p:ph type="sldImg"/>
          </p:nvPr>
        </p:nvSpPr>
        <p:spPr>
          <a:ln/>
        </p:spPr>
      </p:sp>
      <p:sp>
        <p:nvSpPr>
          <p:cNvPr id="293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93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57066" indent="-291179">
              <a:defRPr sz="2400">
                <a:solidFill>
                  <a:schemeClr val="tx1"/>
                </a:solidFill>
                <a:latin typeface="Arial" panose="020B0604020202020204" pitchFamily="34" charset="0"/>
                <a:ea typeface="ＭＳ Ｐゴシック" panose="020B0600070205080204" pitchFamily="34" charset="-128"/>
              </a:defRPr>
            </a:lvl2pPr>
            <a:lvl3pPr marL="1164717" indent="-232943">
              <a:defRPr sz="2400">
                <a:solidFill>
                  <a:schemeClr val="tx1"/>
                </a:solidFill>
                <a:latin typeface="Arial" panose="020B0604020202020204" pitchFamily="34" charset="0"/>
                <a:ea typeface="ＭＳ Ｐゴシック" panose="020B0600070205080204" pitchFamily="34" charset="-128"/>
              </a:defRPr>
            </a:lvl3pPr>
            <a:lvl4pPr marL="1630604" indent="-232943">
              <a:defRPr sz="2400">
                <a:solidFill>
                  <a:schemeClr val="tx1"/>
                </a:solidFill>
                <a:latin typeface="Arial" panose="020B0604020202020204" pitchFamily="34" charset="0"/>
                <a:ea typeface="ＭＳ Ｐゴシック" panose="020B0600070205080204" pitchFamily="34" charset="-128"/>
              </a:defRPr>
            </a:lvl4pPr>
            <a:lvl5pPr marL="2096491" indent="-232943">
              <a:defRPr sz="2400">
                <a:solidFill>
                  <a:schemeClr val="tx1"/>
                </a:solidFill>
                <a:latin typeface="Arial" panose="020B0604020202020204" pitchFamily="34" charset="0"/>
                <a:ea typeface="ＭＳ Ｐゴシック" panose="020B0600070205080204" pitchFamily="34" charset="-128"/>
              </a:defRPr>
            </a:lvl5pPr>
            <a:lvl6pPr marL="2562377"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028264"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94151"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960038"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7149104-4FBF-4152-8552-886D8E9C1A4F}" type="slidenum">
              <a:rPr lang="en-US" altLang="en-US" sz="1200">
                <a:solidFill>
                  <a:srgbClr val="000000"/>
                </a:solidFill>
              </a:rPr>
              <a:pPr/>
              <a:t>111</a:t>
            </a:fld>
            <a:endParaRPr lang="en-US" altLang="en-US" sz="1200">
              <a:solidFill>
                <a:srgbClr val="000000"/>
              </a:solidFill>
            </a:endParaRPr>
          </a:p>
        </p:txBody>
      </p:sp>
      <p:sp>
        <p:nvSpPr>
          <p:cNvPr id="2" name="Date Placeholder 1"/>
          <p:cNvSpPr>
            <a:spLocks noGrp="1"/>
          </p:cNvSpPr>
          <p:nvPr>
            <p:ph type="dt" idx="10"/>
          </p:nvPr>
        </p:nvSpPr>
        <p:spPr/>
        <p:txBody>
          <a:bodyPr/>
          <a:lstStyle/>
          <a:p>
            <a:endParaRPr lang="en-US"/>
          </a:p>
        </p:txBody>
      </p:sp>
    </p:spTree>
    <p:extLst>
      <p:ext uri="{BB962C8B-B14F-4D97-AF65-F5344CB8AC3E}">
        <p14:creationId xmlns:p14="http://schemas.microsoft.com/office/powerpoint/2010/main" val="311865463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112</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82537846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113</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53492389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114</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58940314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116</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76504762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117</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32907078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119</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76989671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CBBFA2-1E27-4DBF-940B-7FBAB4D800F1}" type="slidenum">
              <a:rPr lang="en-US" smtClean="0"/>
              <a:t>120</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6214647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F1EFF1"/>
        </a:solidFill>
        <a:effectLst/>
      </p:bgPr>
    </p:bg>
    <p:spTree>
      <p:nvGrpSpPr>
        <p:cNvPr id="1" name=""/>
        <p:cNvGrpSpPr/>
        <p:nvPr/>
      </p:nvGrpSpPr>
      <p:grpSpPr>
        <a:xfrm>
          <a:off x="0" y="0"/>
          <a:ext cx="0" cy="0"/>
          <a:chOff x="0" y="0"/>
          <a:chExt cx="0" cy="0"/>
        </a:xfrm>
      </p:grpSpPr>
      <p:sp>
        <p:nvSpPr>
          <p:cNvPr id="7" name="Freeform 6"/>
          <p:cNvSpPr/>
          <p:nvPr userDrawn="1"/>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solidFill>
            <a:srgbClr val="002060"/>
          </a:solidFill>
          <a:ln>
            <a:solidFill>
              <a:srgbClr val="002060"/>
            </a:solidFill>
          </a:ln>
          <a:effectLs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685800" y="1947059"/>
            <a:ext cx="7772400" cy="1488658"/>
          </a:xfrm>
        </p:spPr>
        <p:txBody>
          <a:bodyPr anchor="ctr">
            <a:normAutofit/>
          </a:bodyPr>
          <a:lstStyle>
            <a:lvl1pPr algn="ctr">
              <a:defRPr sz="4800">
                <a:solidFill>
                  <a:srgbClr val="FFFFFF"/>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0" y="3770252"/>
            <a:ext cx="9144000" cy="547931"/>
          </a:xfrm>
        </p:spPr>
        <p:txBody>
          <a:bodyPr>
            <a:noAutofit/>
          </a:bodyPr>
          <a:lstStyle>
            <a:lvl1pPr marL="0" indent="0" algn="ctr">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7500" y="5362726"/>
            <a:ext cx="2545275" cy="1116373"/>
          </a:xfrm>
          <a:prstGeom prst="rect">
            <a:avLst/>
          </a:prstGeom>
        </p:spPr>
      </p:pic>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410200" y="5079244"/>
            <a:ext cx="2929886" cy="1495463"/>
          </a:xfrm>
          <a:prstGeom prst="rect">
            <a:avLst/>
          </a:prstGeom>
        </p:spPr>
      </p:pic>
      <p:sp>
        <p:nvSpPr>
          <p:cNvPr id="10" name="TextBox 9"/>
          <p:cNvSpPr txBox="1"/>
          <p:nvPr userDrawn="1"/>
        </p:nvSpPr>
        <p:spPr>
          <a:xfrm>
            <a:off x="0" y="430624"/>
            <a:ext cx="9144000" cy="1200329"/>
          </a:xfrm>
          <a:prstGeom prst="rect">
            <a:avLst/>
          </a:prstGeom>
          <a:noFill/>
        </p:spPr>
        <p:txBody>
          <a:bodyPr wrap="square" rtlCol="0">
            <a:spAutoFit/>
          </a:bodyPr>
          <a:lstStyle/>
          <a:p>
            <a:pPr algn="ctr"/>
            <a:r>
              <a:rPr lang="en-US" sz="3600" b="1" dirty="0" smtClean="0">
                <a:solidFill>
                  <a:schemeClr val="bg1"/>
                </a:solidFill>
              </a:rPr>
              <a:t>Hazardous Materials Safety &amp; Security</a:t>
            </a:r>
          </a:p>
          <a:p>
            <a:pPr algn="ctr"/>
            <a:r>
              <a:rPr lang="en-US" sz="3600" b="1" dirty="0" smtClean="0">
                <a:solidFill>
                  <a:schemeClr val="bg1"/>
                </a:solidFill>
              </a:rPr>
              <a:t>Awareness Training</a:t>
            </a:r>
            <a:endParaRPr lang="en-US" sz="3600" b="1" dirty="0">
              <a:solidFill>
                <a:schemeClr val="bg1"/>
              </a:solidFill>
            </a:endParaRPr>
          </a:p>
        </p:txBody>
      </p:sp>
    </p:spTree>
    <p:extLst>
      <p:ext uri="{BB962C8B-B14F-4D97-AF65-F5344CB8AC3E}">
        <p14:creationId xmlns:p14="http://schemas.microsoft.com/office/powerpoint/2010/main" val="1631597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Slide 1">
    <p:spTree>
      <p:nvGrpSpPr>
        <p:cNvPr id="1" name=""/>
        <p:cNvGrpSpPr/>
        <p:nvPr/>
      </p:nvGrpSpPr>
      <p:grpSpPr>
        <a:xfrm>
          <a:off x="0" y="0"/>
          <a:ext cx="0" cy="0"/>
          <a:chOff x="0" y="0"/>
          <a:chExt cx="0" cy="0"/>
        </a:xfrm>
      </p:grpSpPr>
      <p:sp>
        <p:nvSpPr>
          <p:cNvPr id="7" name="Freeform 6"/>
          <p:cNvSpPr/>
          <p:nvPr userDrawn="1"/>
        </p:nvSpPr>
        <p:spPr bwMode="auto">
          <a:xfrm>
            <a:off x="0" y="0"/>
            <a:ext cx="9144000" cy="1825625"/>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rgbClr val="DCD8DC">
              <a:lumMod val="40000"/>
              <a:lumOff val="60000"/>
            </a:srgbClr>
          </a:solidFill>
          <a:ln w="9525" cap="rnd" cmpd="sng" algn="ctr">
            <a:solidFill>
              <a:srgbClr val="DCD8DC">
                <a:lumMod val="40000"/>
                <a:lumOff val="60000"/>
              </a:srgbClr>
            </a:solidFill>
            <a:prstDash val="solid"/>
          </a:ln>
          <a:effectLst/>
          <a:extLst/>
        </p:spPr>
      </p:sp>
      <p:sp>
        <p:nvSpPr>
          <p:cNvPr id="2" name="Title 1"/>
          <p:cNvSpPr>
            <a:spLocks noGrp="1"/>
          </p:cNvSpPr>
          <p:nvPr>
            <p:ph type="title"/>
          </p:nvPr>
        </p:nvSpPr>
        <p:spPr/>
        <p:txBody>
          <a:bodyPr/>
          <a:lstStyle>
            <a:lvl1pPr>
              <a:defRPr b="1">
                <a:ln>
                  <a:solidFill>
                    <a:srgbClr val="002060"/>
                  </a:solidFill>
                </a:ln>
                <a:solidFill>
                  <a:srgbClr val="0070C0"/>
                </a:solidFill>
                <a:latin typeface="Calibri" panose="020F050202020403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628650" y="2035174"/>
            <a:ext cx="7886700" cy="4140201"/>
          </a:xfrm>
        </p:spPr>
        <p:txBody>
          <a:bodyPr anchor="ctr">
            <a:normAutofit/>
          </a:bodyPr>
          <a:lstStyle>
            <a:lvl1pPr>
              <a:lnSpc>
                <a:spcPct val="110000"/>
              </a:lnSpc>
              <a:defRPr/>
            </a:lvl1pPr>
            <a:lvl2pPr>
              <a:lnSpc>
                <a:spcPct val="110000"/>
              </a:lnSpc>
              <a:defRPr/>
            </a:lvl2pPr>
            <a:lvl3pPr>
              <a:lnSpc>
                <a:spcPct val="110000"/>
              </a:lnSpc>
              <a:defRPr/>
            </a:lvl3pPr>
            <a:lvl4pPr>
              <a:lnSpc>
                <a:spcPct val="110000"/>
              </a:lnSpc>
              <a:defRPr/>
            </a:lvl4pPr>
            <a:lvl5pPr>
              <a:lnSpc>
                <a:spcPct val="11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17FBE5AA-9EF5-43AA-9768-6F52FAFCFDFA}" type="slidenum">
              <a:rPr lang="en-US" smtClean="0"/>
              <a:t>‹#›</a:t>
            </a:fld>
            <a:endParaRPr lang="en-US" dirty="0"/>
          </a:p>
        </p:txBody>
      </p:sp>
    </p:spTree>
    <p:extLst>
      <p:ext uri="{BB962C8B-B14F-4D97-AF65-F5344CB8AC3E}">
        <p14:creationId xmlns:p14="http://schemas.microsoft.com/office/powerpoint/2010/main" val="34156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Slide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17FBE5AA-9EF5-43AA-9768-6F52FAFCFDFA}" type="slidenum">
              <a:rPr lang="en-US" smtClean="0"/>
              <a:t>‹#›</a:t>
            </a:fld>
            <a:endParaRPr lang="en-US" dirty="0"/>
          </a:p>
        </p:txBody>
      </p:sp>
    </p:spTree>
    <p:extLst>
      <p:ext uri="{BB962C8B-B14F-4D97-AF65-F5344CB8AC3E}">
        <p14:creationId xmlns:p14="http://schemas.microsoft.com/office/powerpoint/2010/main" val="545522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3">
    <p:bg>
      <p:bgPr>
        <a:solidFill>
          <a:srgbClr val="F1EFF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rgbClr val="002060"/>
                </a:solidFill>
              </a:defRPr>
            </a:lvl1pPr>
            <a:lvl2pPr>
              <a:defRPr>
                <a:solidFill>
                  <a:srgbClr val="002060"/>
                </a:solidFill>
              </a:defRPr>
            </a:lvl2pPr>
            <a:lvl3pPr>
              <a:defRPr>
                <a:solidFill>
                  <a:srgbClr val="002060"/>
                </a:solidFill>
              </a:defRPr>
            </a:lvl3pPr>
            <a:lvl4pPr>
              <a:defRPr>
                <a:solidFill>
                  <a:srgbClr val="002060"/>
                </a:solidFill>
              </a:defRPr>
            </a:lvl4pPr>
            <a:lvl5pPr>
              <a:defRPr>
                <a:solidFill>
                  <a:srgbClr val="00206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lvl1pPr>
              <a:defRPr>
                <a:solidFill>
                  <a:srgbClr val="002060"/>
                </a:solidFill>
              </a:defRPr>
            </a:lvl1pPr>
          </a:lstStyle>
          <a:p>
            <a:fld id="{17FBE5AA-9EF5-43AA-9768-6F52FAFCFDFA}" type="slidenum">
              <a:rPr lang="en-US" smtClean="0"/>
              <a:pPr/>
              <a:t>‹#›</a:t>
            </a:fld>
            <a:endParaRPr lang="en-US" dirty="0"/>
          </a:p>
        </p:txBody>
      </p:sp>
      <p:sp>
        <p:nvSpPr>
          <p:cNvPr id="5" name="Title 1"/>
          <p:cNvSpPr>
            <a:spLocks noGrp="1"/>
          </p:cNvSpPr>
          <p:nvPr>
            <p:ph type="title"/>
          </p:nvPr>
        </p:nvSpPr>
        <p:spPr>
          <a:xfrm>
            <a:off x="628650" y="225427"/>
            <a:ext cx="7886700" cy="1209673"/>
          </a:xfrm>
        </p:spPr>
        <p:txBody>
          <a:bodyPr/>
          <a:lstStyle>
            <a:lvl1pPr>
              <a:defRPr b="1">
                <a:ln>
                  <a:solidFill>
                    <a:srgbClr val="002060"/>
                  </a:solidFill>
                </a:ln>
                <a:solidFill>
                  <a:srgbClr val="0070C0"/>
                </a:solidFill>
                <a:latin typeface="Calibri" panose="020F0502020204030204" pitchFamily="34" charset="0"/>
                <a:cs typeface="Arial" panose="020B0604020202020204"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3093425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 Slide 4">
    <p:spTree>
      <p:nvGrpSpPr>
        <p:cNvPr id="1" name=""/>
        <p:cNvGrpSpPr/>
        <p:nvPr/>
      </p:nvGrpSpPr>
      <p:grpSpPr>
        <a:xfrm>
          <a:off x="0" y="0"/>
          <a:ext cx="0" cy="0"/>
          <a:chOff x="0" y="0"/>
          <a:chExt cx="0" cy="0"/>
        </a:xfrm>
      </p:grpSpPr>
      <p:sp>
        <p:nvSpPr>
          <p:cNvPr id="5" name="Freeform 4"/>
          <p:cNvSpPr/>
          <p:nvPr userDrawn="1"/>
        </p:nvSpPr>
        <p:spPr bwMode="auto">
          <a:xfrm rot="10800000">
            <a:off x="0" y="6237624"/>
            <a:ext cx="9144000" cy="611092"/>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rgbClr val="DCD8DC">
              <a:lumMod val="40000"/>
              <a:lumOff val="60000"/>
            </a:srgbClr>
          </a:solidFill>
          <a:ln w="9525" cap="rnd" cmpd="sng" algn="ctr">
            <a:solidFill>
              <a:srgbClr val="DCD8DC">
                <a:lumMod val="40000"/>
                <a:lumOff val="60000"/>
              </a:srgbClr>
            </a:solidFill>
            <a:prstDash val="solid"/>
          </a:ln>
          <a:effectLst/>
          <a:extLst/>
        </p:spPr>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lvl1pPr>
              <a:defRPr>
                <a:solidFill>
                  <a:srgbClr val="002060"/>
                </a:solidFill>
              </a:defRPr>
            </a:lvl1pPr>
          </a:lstStyle>
          <a:p>
            <a:fld id="{17FBE5AA-9EF5-43AA-9768-6F52FAFCFDFA}" type="slidenum">
              <a:rPr lang="en-US" smtClean="0"/>
              <a:pPr/>
              <a:t>‹#›</a:t>
            </a:fld>
            <a:endParaRPr lang="en-US" dirty="0"/>
          </a:p>
        </p:txBody>
      </p:sp>
    </p:spTree>
    <p:extLst>
      <p:ext uri="{BB962C8B-B14F-4D97-AF65-F5344CB8AC3E}">
        <p14:creationId xmlns:p14="http://schemas.microsoft.com/office/powerpoint/2010/main" val="593634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Slide 1">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FBE5AA-9EF5-43AA-9768-6F52FAFCFDFA}" type="slidenum">
              <a:rPr lang="en-US" smtClean="0"/>
              <a:t>‹#›</a:t>
            </a:fld>
            <a:endParaRPr lang="en-US"/>
          </a:p>
        </p:txBody>
      </p:sp>
    </p:spTree>
    <p:extLst>
      <p:ext uri="{BB962C8B-B14F-4D97-AF65-F5344CB8AC3E}">
        <p14:creationId xmlns:p14="http://schemas.microsoft.com/office/powerpoint/2010/main" val="2455817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2">
    <p:bg>
      <p:bgPr>
        <a:solidFill>
          <a:srgbClr val="F1EFF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rgbClr val="002060"/>
                </a:solidFill>
              </a:defRPr>
            </a:lvl1pPr>
          </a:lstStyle>
          <a:p>
            <a:fld id="{17FBE5AA-9EF5-43AA-9768-6F52FAFCFDFA}" type="slidenum">
              <a:rPr lang="en-US" smtClean="0"/>
              <a:pPr/>
              <a:t>‹#›</a:t>
            </a:fld>
            <a:endParaRPr lang="en-US" dirty="0"/>
          </a:p>
        </p:txBody>
      </p:sp>
    </p:spTree>
    <p:extLst>
      <p:ext uri="{BB962C8B-B14F-4D97-AF65-F5344CB8AC3E}">
        <p14:creationId xmlns:p14="http://schemas.microsoft.com/office/powerpoint/2010/main" val="1601801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7FBE5AA-9EF5-43AA-9768-6F52FAFCFDFA}" type="slidenum">
              <a:rPr lang="en-US" smtClean="0"/>
              <a:t>‹#›</a:t>
            </a:fld>
            <a:endParaRPr lang="en-US"/>
          </a:p>
        </p:txBody>
      </p:sp>
    </p:spTree>
    <p:extLst>
      <p:ext uri="{BB962C8B-B14F-4D97-AF65-F5344CB8AC3E}">
        <p14:creationId xmlns:p14="http://schemas.microsoft.com/office/powerpoint/2010/main" val="2771777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5" name="Slide Number Placeholder 4"/>
          <p:cNvSpPr>
            <a:spLocks noGrp="1"/>
          </p:cNvSpPr>
          <p:nvPr>
            <p:ph type="sldNum" sz="quarter" idx="12"/>
          </p:nvPr>
        </p:nvSpPr>
        <p:spPr/>
        <p:txBody>
          <a:bodyPr/>
          <a:lstStyle/>
          <a:p>
            <a:fld id="{17FBE5AA-9EF5-43AA-9768-6F52FAFCFDFA}" type="slidenum">
              <a:rPr lang="en-US" smtClean="0"/>
              <a:t>‹#›</a:t>
            </a:fld>
            <a:endParaRPr lang="en-US"/>
          </a:p>
        </p:txBody>
      </p:sp>
    </p:spTree>
    <p:extLst>
      <p:ext uri="{BB962C8B-B14F-4D97-AF65-F5344CB8AC3E}">
        <p14:creationId xmlns:p14="http://schemas.microsoft.com/office/powerpoint/2010/main" val="2042745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ctr">
            <a:noAutofit/>
          </a:bodyPr>
          <a:lstStyle>
            <a:lvl1pPr>
              <a:defRPr sz="4000"/>
            </a:lvl1pPr>
          </a:lstStyle>
          <a:p>
            <a:r>
              <a:rPr lang="en-US" dirty="0"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Click to edit Master text styles</a:t>
            </a:r>
          </a:p>
        </p:txBody>
      </p:sp>
      <p:sp>
        <p:nvSpPr>
          <p:cNvPr id="7" name="Slide Number Placeholder 6"/>
          <p:cNvSpPr>
            <a:spLocks noGrp="1"/>
          </p:cNvSpPr>
          <p:nvPr>
            <p:ph type="sldNum" sz="quarter" idx="12"/>
          </p:nvPr>
        </p:nvSpPr>
        <p:spPr/>
        <p:txBody>
          <a:bodyPr/>
          <a:lstStyle/>
          <a:p>
            <a:fld id="{17FBE5AA-9EF5-43AA-9768-6F52FAFCFDFA}" type="slidenum">
              <a:rPr lang="en-US" smtClean="0"/>
              <a:t>‹#›</a:t>
            </a:fld>
            <a:endParaRPr lang="en-US"/>
          </a:p>
        </p:txBody>
      </p:sp>
    </p:spTree>
    <p:extLst>
      <p:ext uri="{BB962C8B-B14F-4D97-AF65-F5344CB8AC3E}">
        <p14:creationId xmlns:p14="http://schemas.microsoft.com/office/powerpoint/2010/main" val="2574158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noAutofit/>
          </a:bodyPr>
          <a:lstStyle>
            <a:lvl1pPr>
              <a:defRPr sz="4000"/>
            </a:lvl1pPr>
          </a:lstStyle>
          <a:p>
            <a:r>
              <a:rPr lang="en-US" dirty="0"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normAutofit/>
          </a:bodyPr>
          <a:lstStyle>
            <a:lvl1pPr>
              <a:defRPr sz="2800"/>
            </a:lvl1pPr>
            <a:lvl2pPr>
              <a:defRPr sz="2800"/>
            </a:lvl2pPr>
            <a:lvl3pPr>
              <a:defRPr sz="2800"/>
            </a:lvl3pPr>
            <a:lvl4pPr>
              <a:defRPr sz="2800"/>
            </a:lvl4pPr>
            <a:lvl5pPr>
              <a:defRPr sz="28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7FBE5AA-9EF5-43AA-9768-6F52FAFCFDFA}" type="slidenum">
              <a:rPr lang="en-US" smtClean="0"/>
              <a:t>‹#›</a:t>
            </a:fld>
            <a:endParaRPr lang="en-US"/>
          </a:p>
        </p:txBody>
      </p:sp>
    </p:spTree>
    <p:extLst>
      <p:ext uri="{BB962C8B-B14F-4D97-AF65-F5344CB8AC3E}">
        <p14:creationId xmlns:p14="http://schemas.microsoft.com/office/powerpoint/2010/main" val="42384158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7FBE5AA-9EF5-43AA-9768-6F52FAFCFDFA}" type="slidenum">
              <a:rPr lang="en-US" smtClean="0"/>
              <a:t>‹#›</a:t>
            </a:fld>
            <a:endParaRPr lang="en-US"/>
          </a:p>
        </p:txBody>
      </p:sp>
    </p:spTree>
    <p:extLst>
      <p:ext uri="{BB962C8B-B14F-4D97-AF65-F5344CB8AC3E}">
        <p14:creationId xmlns:p14="http://schemas.microsoft.com/office/powerpoint/2010/main" val="22181508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17FBE5AA-9EF5-43AA-9768-6F52FAFCFDFA}" type="slidenum">
              <a:rPr lang="en-US" smtClean="0"/>
              <a:t>‹#›</a:t>
            </a:fld>
            <a:endParaRPr lang="en-US"/>
          </a:p>
        </p:txBody>
      </p:sp>
    </p:spTree>
    <p:extLst>
      <p:ext uri="{BB962C8B-B14F-4D97-AF65-F5344CB8AC3E}">
        <p14:creationId xmlns:p14="http://schemas.microsoft.com/office/powerpoint/2010/main" val="2810574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25427"/>
            <a:ext cx="7886700" cy="120967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chor="ct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8220075" y="6384925"/>
            <a:ext cx="590550" cy="365125"/>
          </a:xfrm>
          <a:prstGeom prst="rect">
            <a:avLst/>
          </a:prstGeom>
        </p:spPr>
        <p:txBody>
          <a:bodyPr vert="horz" lIns="91440" tIns="45720" rIns="91440" bIns="45720" rtlCol="0" anchor="ctr"/>
          <a:lstStyle>
            <a:lvl1pPr algn="r">
              <a:defRPr sz="2000">
                <a:solidFill>
                  <a:schemeClr val="bg1"/>
                </a:solidFill>
                <a:latin typeface="Calibri" panose="020F0502020204030204" pitchFamily="34" charset="0"/>
              </a:defRPr>
            </a:lvl1pPr>
          </a:lstStyle>
          <a:p>
            <a:fld id="{17FBE5AA-9EF5-43AA-9768-6F52FAFCFDFA}" type="slidenum">
              <a:rPr lang="en-US" smtClean="0"/>
              <a:pPr/>
              <a:t>‹#›</a:t>
            </a:fld>
            <a:endParaRPr lang="en-US" dirty="0"/>
          </a:p>
        </p:txBody>
      </p:sp>
    </p:spTree>
    <p:extLst>
      <p:ext uri="{BB962C8B-B14F-4D97-AF65-F5344CB8AC3E}">
        <p14:creationId xmlns:p14="http://schemas.microsoft.com/office/powerpoint/2010/main" val="3877852598"/>
      </p:ext>
    </p:extLst>
  </p:cSld>
  <p:clrMap bg1="lt1" tx1="dk1" bg2="lt2" tx2="dk2" accent1="accent1" accent2="accent2" accent3="accent3" accent4="accent4" accent5="accent5" accent6="accent6" hlink="hlink" folHlink="folHlink"/>
  <p:sldLayoutIdLst>
    <p:sldLayoutId id="2147483661" r:id="rId1"/>
    <p:sldLayoutId id="2147483670" r:id="rId2"/>
    <p:sldLayoutId id="2147483662" r:id="rId3"/>
    <p:sldLayoutId id="2147483671" r:id="rId4"/>
    <p:sldLayoutId id="2147483672" r:id="rId5"/>
    <p:sldLayoutId id="2147483667" r:id="rId6"/>
    <p:sldLayoutId id="2147483673" r:id="rId7"/>
    <p:sldLayoutId id="2147483663" r:id="rId8"/>
    <p:sldLayoutId id="2147483666" r:id="rId9"/>
    <p:sldLayoutId id="2147483669" r:id="rId10"/>
    <p:sldLayoutId id="2147483668" r:id="rId11"/>
    <p:sldLayoutId id="2147483664" r:id="rId12"/>
    <p:sldLayoutId id="2147483665" r:id="rId13"/>
  </p:sldLayoutIdLst>
  <p:hf hdr="0" ftr="0" dt="0"/>
  <p:txStyles>
    <p:titleStyle>
      <a:lvl1pPr algn="ctr" defTabSz="914400" rtl="0" eaLnBrk="1" latinLnBrk="0" hangingPunct="1">
        <a:lnSpc>
          <a:spcPct val="90000"/>
        </a:lnSpc>
        <a:spcBef>
          <a:spcPct val="0"/>
        </a:spcBef>
        <a:buNone/>
        <a:defRPr sz="4000" b="1" kern="1200">
          <a:solidFill>
            <a:schemeClr val="bg1"/>
          </a:solidFill>
          <a:latin typeface="+mn-lt"/>
          <a:ea typeface="+mj-ea"/>
          <a:cs typeface="Arial" panose="020B0604020202020204" pitchFamily="34" charset="0"/>
        </a:defRPr>
      </a:lvl1pPr>
    </p:titleStyle>
    <p:bodyStyle>
      <a:lvl1pPr marL="0" indent="0" algn="l" defTabSz="914400" rtl="0" eaLnBrk="1" latinLnBrk="0" hangingPunct="1">
        <a:lnSpc>
          <a:spcPct val="110000"/>
        </a:lnSpc>
        <a:spcBef>
          <a:spcPts val="600"/>
        </a:spcBef>
        <a:spcAft>
          <a:spcPts val="600"/>
        </a:spcAft>
        <a:buFont typeface="Arial" panose="020B0604020202020204" pitchFamily="34" charset="0"/>
        <a:buNone/>
        <a:defRPr sz="2800" kern="1200">
          <a:solidFill>
            <a:schemeClr val="bg1"/>
          </a:solidFill>
          <a:latin typeface="+mn-lt"/>
          <a:ea typeface="+mn-ea"/>
          <a:cs typeface="+mn-cs"/>
        </a:defRPr>
      </a:lvl1pPr>
      <a:lvl2pPr marL="685800" indent="-228600" algn="l" defTabSz="914400" rtl="0" eaLnBrk="1" latinLnBrk="0" hangingPunct="1">
        <a:lnSpc>
          <a:spcPct val="110000"/>
        </a:lnSpc>
        <a:spcBef>
          <a:spcPts val="600"/>
        </a:spcBef>
        <a:spcAft>
          <a:spcPts val="600"/>
        </a:spcAft>
        <a:buFont typeface="Arial" panose="020B0604020202020204" pitchFamily="34" charset="0"/>
        <a:buChar char="•"/>
        <a:defRPr sz="2800" kern="1200">
          <a:solidFill>
            <a:schemeClr val="bg1"/>
          </a:solidFill>
          <a:latin typeface="+mn-lt"/>
          <a:ea typeface="+mn-ea"/>
          <a:cs typeface="+mn-cs"/>
        </a:defRPr>
      </a:lvl2pPr>
      <a:lvl3pPr marL="1257300" indent="-342900" algn="l" defTabSz="914400" rtl="0" eaLnBrk="1" latinLnBrk="0" hangingPunct="1">
        <a:lnSpc>
          <a:spcPct val="110000"/>
        </a:lnSpc>
        <a:spcBef>
          <a:spcPts val="600"/>
        </a:spcBef>
        <a:spcAft>
          <a:spcPts val="600"/>
        </a:spcAft>
        <a:buFont typeface="Calibri" panose="020F0502020204030204" pitchFamily="34" charset="0"/>
        <a:buChar char="◦"/>
        <a:defRPr sz="2800" kern="1200">
          <a:solidFill>
            <a:schemeClr val="bg1"/>
          </a:solidFill>
          <a:latin typeface="+mn-lt"/>
          <a:ea typeface="+mn-ea"/>
          <a:cs typeface="+mn-cs"/>
        </a:defRPr>
      </a:lvl3pPr>
      <a:lvl4pPr marL="1714500" indent="-342900" algn="l" defTabSz="914400" rtl="0" eaLnBrk="1" latinLnBrk="0" hangingPunct="1">
        <a:lnSpc>
          <a:spcPct val="110000"/>
        </a:lnSpc>
        <a:spcBef>
          <a:spcPts val="600"/>
        </a:spcBef>
        <a:spcAft>
          <a:spcPts val="600"/>
        </a:spcAft>
        <a:buFont typeface="Calibri" panose="020F0502020204030204" pitchFamily="34" charset="0"/>
        <a:buChar char="▪"/>
        <a:defRPr sz="2800" kern="1200">
          <a:solidFill>
            <a:schemeClr val="bg1"/>
          </a:solidFill>
          <a:latin typeface="+mn-lt"/>
          <a:ea typeface="+mn-ea"/>
          <a:cs typeface="+mn-cs"/>
        </a:defRPr>
      </a:lvl4pPr>
      <a:lvl5pPr marL="2171700" indent="-342900" algn="l" defTabSz="914400" rtl="0" eaLnBrk="1" latinLnBrk="0" hangingPunct="1">
        <a:lnSpc>
          <a:spcPct val="110000"/>
        </a:lnSpc>
        <a:spcBef>
          <a:spcPts val="600"/>
        </a:spcBef>
        <a:spcAft>
          <a:spcPts val="600"/>
        </a:spcAft>
        <a:buFont typeface="Calibri" panose="020F050202020403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21.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image" Target="../media/image42.jpg"/></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5.xml"/><Relationship Id="rId1" Type="http://schemas.openxmlformats.org/officeDocument/2006/relationships/slideLayout" Target="../slideLayouts/slideLayout3.xml"/><Relationship Id="rId4" Type="http://schemas.openxmlformats.org/officeDocument/2006/relationships/image" Target="../media/image51.jpg"/></Relationships>
</file>

<file path=ppt/slides/_rels/slide6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8.xml"/><Relationship Id="rId1" Type="http://schemas.openxmlformats.org/officeDocument/2006/relationships/slideLayout" Target="../slideLayouts/slideLayout3.xml"/><Relationship Id="rId4" Type="http://schemas.openxmlformats.org/officeDocument/2006/relationships/image" Target="../media/image68.jpeg"/></Relationships>
</file>

<file path=ppt/slides/_rels/slide9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2.xml"/><Relationship Id="rId1" Type="http://schemas.openxmlformats.org/officeDocument/2006/relationships/slideLayout" Target="../slideLayouts/slideLayout10.xml"/><Relationship Id="rId4" Type="http://schemas.openxmlformats.org/officeDocument/2006/relationships/image" Target="../media/image72.jp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image" Target="../media/image74.jpg"/><Relationship Id="rId1" Type="http://schemas.openxmlformats.org/officeDocument/2006/relationships/slideLayout" Target="../slideLayouts/slideLayout3.xml"/><Relationship Id="rId4" Type="http://schemas.openxmlformats.org/officeDocument/2006/relationships/image" Target="../media/image76.jpg"/></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99.xml"/><Relationship Id="rId1" Type="http://schemas.openxmlformats.org/officeDocument/2006/relationships/slideLayout" Target="../slideLayouts/slideLayout3.xml"/><Relationship Id="rId4" Type="http://schemas.openxmlformats.org/officeDocument/2006/relationships/image" Target="../media/image82.jpeg"/></Relationships>
</file>

<file path=ppt/slides/_rels/slide10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00.xml"/><Relationship Id="rId1" Type="http://schemas.openxmlformats.org/officeDocument/2006/relationships/slideLayout" Target="../slideLayouts/slideLayout3.xml"/><Relationship Id="rId4" Type="http://schemas.openxmlformats.org/officeDocument/2006/relationships/image" Target="../media/image84.jpg"/></Relationships>
</file>

<file path=ppt/slides/_rels/slide10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01.xml"/><Relationship Id="rId1" Type="http://schemas.openxmlformats.org/officeDocument/2006/relationships/slideLayout" Target="../slideLayouts/slideLayout3.xml"/><Relationship Id="rId4" Type="http://schemas.openxmlformats.org/officeDocument/2006/relationships/image" Target="../media/image86.jpeg"/></Relationships>
</file>

<file path=ppt/slides/_rels/slide10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02.xml"/><Relationship Id="rId1" Type="http://schemas.openxmlformats.org/officeDocument/2006/relationships/slideLayout" Target="../slideLayouts/slideLayout3.xml"/><Relationship Id="rId4" Type="http://schemas.openxmlformats.org/officeDocument/2006/relationships/image" Target="../media/image88.jpeg"/></Relationships>
</file>

<file path=ppt/slides/_rels/slide11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03.xml"/><Relationship Id="rId1" Type="http://schemas.openxmlformats.org/officeDocument/2006/relationships/slideLayout" Target="../slideLayouts/slideLayout3.xml"/><Relationship Id="rId4" Type="http://schemas.openxmlformats.org/officeDocument/2006/relationships/image" Target="../media/image90.jpeg"/></Relationships>
</file>

<file path=ppt/slides/_rels/slide11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04.xml"/><Relationship Id="rId1" Type="http://schemas.openxmlformats.org/officeDocument/2006/relationships/slideLayout" Target="../slideLayouts/slideLayout3.xml"/><Relationship Id="rId4" Type="http://schemas.openxmlformats.org/officeDocument/2006/relationships/image" Target="../media/image92.jpe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28383"/>
          </a:xfrm>
        </p:spPr>
        <p:txBody>
          <a:bodyPr>
            <a:normAutofit fontScale="90000"/>
          </a:bodyPr>
          <a:lstStyle/>
          <a:p>
            <a:r>
              <a:rPr lang="en-US" sz="4400" dirty="0"/>
              <a:t>Hazardous Materials Safety &amp; Security</a:t>
            </a:r>
            <a:br>
              <a:rPr lang="en-US" sz="4400" dirty="0"/>
            </a:br>
            <a:r>
              <a:rPr lang="en-US" sz="4400" dirty="0"/>
              <a:t>Awareness </a:t>
            </a:r>
            <a:r>
              <a:rPr lang="en-US" sz="4400" dirty="0" smtClean="0"/>
              <a:t>Training</a:t>
            </a:r>
            <a:r>
              <a:rPr lang="en-US" dirty="0" smtClean="0"/>
              <a:t/>
            </a:r>
            <a:br>
              <a:rPr lang="en-US" dirty="0" smtClean="0"/>
            </a:br>
            <a:r>
              <a:rPr lang="en-US" dirty="0" smtClean="0"/>
              <a:t>Section </a:t>
            </a:r>
            <a:r>
              <a:rPr lang="en-US" dirty="0"/>
              <a:t>III</a:t>
            </a:r>
          </a:p>
        </p:txBody>
      </p:sp>
      <p:sp>
        <p:nvSpPr>
          <p:cNvPr id="3" name="Subtitle 2"/>
          <p:cNvSpPr>
            <a:spLocks noGrp="1"/>
          </p:cNvSpPr>
          <p:nvPr>
            <p:ph idx="1"/>
          </p:nvPr>
        </p:nvSpPr>
        <p:spPr>
          <a:xfrm>
            <a:off x="100208" y="2474259"/>
            <a:ext cx="9043792" cy="2710928"/>
          </a:xfrm>
        </p:spPr>
        <p:txBody>
          <a:bodyPr>
            <a:normAutofit/>
          </a:bodyPr>
          <a:lstStyle/>
          <a:p>
            <a:pPr algn="ctr"/>
            <a:r>
              <a:rPr lang="en-US" sz="4000" b="1" dirty="0" smtClean="0"/>
              <a:t>Gathering and Analyzing Information</a:t>
            </a:r>
          </a:p>
        </p:txBody>
      </p:sp>
    </p:spTree>
    <p:extLst>
      <p:ext uri="{BB962C8B-B14F-4D97-AF65-F5344CB8AC3E}">
        <p14:creationId xmlns:p14="http://schemas.microsoft.com/office/powerpoint/2010/main" val="12952201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Acknowledgement</a:t>
            </a:r>
          </a:p>
        </p:txBody>
      </p:sp>
      <p:sp>
        <p:nvSpPr>
          <p:cNvPr id="3" name="Content Placeholder 2"/>
          <p:cNvSpPr>
            <a:spLocks noGrp="1"/>
          </p:cNvSpPr>
          <p:nvPr>
            <p:ph idx="1"/>
          </p:nvPr>
        </p:nvSpPr>
        <p:spPr>
          <a:xfrm>
            <a:off x="926592" y="2035174"/>
            <a:ext cx="7588758" cy="4140201"/>
          </a:xfrm>
        </p:spPr>
        <p:txBody>
          <a:bodyPr/>
          <a:lstStyle/>
          <a:p>
            <a:r>
              <a:rPr lang="en-US" dirty="0"/>
              <a:t>This material was produced under grant number </a:t>
            </a:r>
            <a:r>
              <a:rPr lang="en-US" dirty="0" smtClean="0"/>
              <a:t>SH-31200-SH7 </a:t>
            </a:r>
            <a:r>
              <a:rPr lang="en-US" dirty="0"/>
              <a:t>from the Occupational Safety and Health Administration, U.S. Department of Labor. It does not necessarily reflect the views or policies of the U.S. Department of Labor, nor does mention of trade names, commercial products, or organizations imply endorsement by the U.S. Government</a:t>
            </a:r>
            <a:r>
              <a:rPr lang="en-US" dirty="0" smtClean="0"/>
              <a:t>.</a:t>
            </a:r>
            <a:endParaRPr lang="en-US" dirty="0"/>
          </a:p>
        </p:txBody>
      </p:sp>
      <p:sp>
        <p:nvSpPr>
          <p:cNvPr id="4" name="Slide Number Placeholder 3"/>
          <p:cNvSpPr>
            <a:spLocks noGrp="1"/>
          </p:cNvSpPr>
          <p:nvPr>
            <p:ph type="sldNum" sz="quarter" idx="12"/>
          </p:nvPr>
        </p:nvSpPr>
        <p:spPr/>
        <p:txBody>
          <a:bodyPr/>
          <a:lstStyle/>
          <a:p>
            <a:fld id="{4143DF73-E6D7-4BFA-8DED-47BBF436CC30}" type="slidenum">
              <a:rPr lang="en-US" smtClean="0"/>
              <a:t>2</a:t>
            </a:fld>
            <a:endParaRPr lang="en-US"/>
          </a:p>
        </p:txBody>
      </p:sp>
    </p:spTree>
    <p:extLst>
      <p:ext uri="{BB962C8B-B14F-4D97-AF65-F5344CB8AC3E}">
        <p14:creationId xmlns:p14="http://schemas.microsoft.com/office/powerpoint/2010/main" val="2082228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III Objectives</a:t>
            </a:r>
          </a:p>
        </p:txBody>
      </p:sp>
      <p:sp>
        <p:nvSpPr>
          <p:cNvPr id="3" name="Content Placeholder 2"/>
          <p:cNvSpPr>
            <a:spLocks noGrp="1"/>
          </p:cNvSpPr>
          <p:nvPr>
            <p:ph idx="1"/>
          </p:nvPr>
        </p:nvSpPr>
        <p:spPr>
          <a:xfrm>
            <a:off x="628650" y="1825625"/>
            <a:ext cx="7886700" cy="4655386"/>
          </a:xfrm>
        </p:spPr>
        <p:txBody>
          <a:bodyPr>
            <a:normAutofit lnSpcReduction="10000"/>
          </a:bodyPr>
          <a:lstStyle/>
          <a:p>
            <a:pPr marL="457200" indent="-457200">
              <a:buFont typeface="Arial" panose="020B0604020202020204" pitchFamily="34" charset="0"/>
              <a:buChar char="•"/>
            </a:pPr>
            <a:r>
              <a:rPr lang="en-US" dirty="0"/>
              <a:t>List six clues for hazardous materials/WMD recognition and </a:t>
            </a:r>
            <a:r>
              <a:rPr lang="en-US" dirty="0" smtClean="0"/>
              <a:t>identification</a:t>
            </a:r>
          </a:p>
          <a:p>
            <a:pPr marL="457200" indent="-457200">
              <a:buFont typeface="Arial" panose="020B0604020202020204" pitchFamily="34" charset="0"/>
              <a:buChar char="•"/>
            </a:pPr>
            <a:r>
              <a:rPr lang="en-US" dirty="0" smtClean="0"/>
              <a:t>Recognize </a:t>
            </a:r>
            <a:r>
              <a:rPr lang="en-US" dirty="0"/>
              <a:t>the appropriate U.N./DOT hazard class for various substances</a:t>
            </a:r>
          </a:p>
          <a:p>
            <a:pPr marL="457200" indent="-457200">
              <a:buFont typeface="Arial" panose="020B0604020202020204" pitchFamily="34" charset="0"/>
              <a:buChar char="•"/>
            </a:pPr>
            <a:r>
              <a:rPr lang="en-US" dirty="0"/>
              <a:t>Identify the product name using U.N. identification numbers</a:t>
            </a:r>
          </a:p>
          <a:p>
            <a:pPr marL="457200" indent="-457200">
              <a:buFont typeface="Arial" panose="020B0604020202020204" pitchFamily="34" charset="0"/>
              <a:buChar char="•"/>
            </a:pPr>
            <a:r>
              <a:rPr lang="en-US" dirty="0"/>
              <a:t>Recognize the general </a:t>
            </a:r>
            <a:r>
              <a:rPr lang="en-US" dirty="0" smtClean="0"/>
              <a:t>type </a:t>
            </a:r>
            <a:r>
              <a:rPr lang="en-US" dirty="0"/>
              <a:t>of container, product and hazards that may be </a:t>
            </a:r>
            <a:r>
              <a:rPr lang="en-US" dirty="0" smtClean="0"/>
              <a:t>present in various types of transportation vessels</a:t>
            </a:r>
            <a:endParaRPr lang="en-US" dirty="0"/>
          </a:p>
        </p:txBody>
      </p:sp>
      <p:sp>
        <p:nvSpPr>
          <p:cNvPr id="5" name="Slide Number Placeholder 4"/>
          <p:cNvSpPr>
            <a:spLocks noGrp="1"/>
          </p:cNvSpPr>
          <p:nvPr>
            <p:ph type="sldNum" sz="quarter" idx="12"/>
          </p:nvPr>
        </p:nvSpPr>
        <p:spPr/>
        <p:txBody>
          <a:bodyPr/>
          <a:lstStyle/>
          <a:p>
            <a:fld id="{17FBE5AA-9EF5-43AA-9768-6F52FAFCFDFA}" type="slidenum">
              <a:rPr lang="en-US" smtClean="0"/>
              <a:t>3</a:t>
            </a:fld>
            <a:endParaRPr lang="en-US" dirty="0"/>
          </a:p>
        </p:txBody>
      </p:sp>
    </p:spTree>
    <p:extLst>
      <p:ext uri="{BB962C8B-B14F-4D97-AF65-F5344CB8AC3E}">
        <p14:creationId xmlns:p14="http://schemas.microsoft.com/office/powerpoint/2010/main" val="8534179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Recognition and Identification Clues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Occupancy/Location</a:t>
            </a:r>
          </a:p>
          <a:p>
            <a:pPr marL="514350" indent="-514350">
              <a:buAutoNum type="arabicPeriod" startAt="2"/>
            </a:pPr>
            <a:r>
              <a:rPr lang="en-US" dirty="0" smtClean="0"/>
              <a:t>Container/Vehicle Shapes</a:t>
            </a:r>
          </a:p>
          <a:p>
            <a:pPr marL="514350" indent="-514350">
              <a:buAutoNum type="arabicPeriod" startAt="2"/>
            </a:pPr>
            <a:r>
              <a:rPr lang="en-US" dirty="0" smtClean="0"/>
              <a:t>Placards, Labels, and Markings</a:t>
            </a:r>
          </a:p>
          <a:p>
            <a:pPr marL="514350" indent="-514350">
              <a:buAutoNum type="arabicPeriod" startAt="2"/>
            </a:pPr>
            <a:r>
              <a:rPr lang="en-US" dirty="0" smtClean="0"/>
              <a:t>Non-Transportation Markings and Colors</a:t>
            </a:r>
          </a:p>
          <a:p>
            <a:pPr marL="514350" indent="-514350">
              <a:buAutoNum type="arabicPeriod" startAt="2"/>
            </a:pPr>
            <a:r>
              <a:rPr lang="en-US" dirty="0" smtClean="0"/>
              <a:t>Written resources, Safety Data Sheets</a:t>
            </a:r>
          </a:p>
          <a:p>
            <a:pPr marL="514350" indent="-514350">
              <a:buAutoNum type="arabicPeriod" startAt="2"/>
            </a:pPr>
            <a:r>
              <a:rPr lang="en-US" dirty="0" smtClean="0"/>
              <a:t>Senses </a:t>
            </a:r>
            <a:endParaRPr lang="en-US" dirty="0"/>
          </a:p>
        </p:txBody>
      </p:sp>
      <p:sp>
        <p:nvSpPr>
          <p:cNvPr id="7" name="Slide Number Placeholder 6"/>
          <p:cNvSpPr>
            <a:spLocks noGrp="1"/>
          </p:cNvSpPr>
          <p:nvPr>
            <p:ph type="sldNum" sz="quarter" idx="12"/>
          </p:nvPr>
        </p:nvSpPr>
        <p:spPr/>
        <p:txBody>
          <a:bodyPr/>
          <a:lstStyle/>
          <a:p>
            <a:fld id="{17FBE5AA-9EF5-43AA-9768-6F52FAFCFDFA}" type="slidenum">
              <a:rPr lang="en-US" smtClean="0"/>
              <a:t>4</a:t>
            </a:fld>
            <a:endParaRPr lang="en-US" dirty="0"/>
          </a:p>
        </p:txBody>
      </p:sp>
    </p:spTree>
    <p:extLst>
      <p:ext uri="{BB962C8B-B14F-4D97-AF65-F5344CB8AC3E}">
        <p14:creationId xmlns:p14="http://schemas.microsoft.com/office/powerpoint/2010/main" val="2383902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Clue 1: Occupancy/Location</a:t>
            </a:r>
          </a:p>
        </p:txBody>
      </p:sp>
      <p:sp>
        <p:nvSpPr>
          <p:cNvPr id="3" name="Content Placeholder 2"/>
          <p:cNvSpPr>
            <a:spLocks noGrp="1"/>
          </p:cNvSpPr>
          <p:nvPr>
            <p:ph idx="1"/>
          </p:nvPr>
        </p:nvSpPr>
        <p:spPr/>
        <p:txBody>
          <a:bodyPr>
            <a:normAutofit/>
          </a:bodyPr>
          <a:lstStyle/>
          <a:p>
            <a:r>
              <a:rPr lang="en-US" dirty="0" smtClean="0"/>
              <a:t>Type of occupancy at the incident scene</a:t>
            </a:r>
          </a:p>
          <a:p>
            <a:pPr lvl="1"/>
            <a:r>
              <a:rPr lang="en-US" dirty="0" smtClean="0"/>
              <a:t>Shipboard</a:t>
            </a:r>
          </a:p>
          <a:p>
            <a:pPr lvl="1"/>
            <a:r>
              <a:rPr lang="en-US" dirty="0" smtClean="0"/>
              <a:t>Dockside</a:t>
            </a:r>
            <a:endParaRPr lang="en-US" dirty="0"/>
          </a:p>
          <a:p>
            <a:pPr lvl="1"/>
            <a:r>
              <a:rPr lang="en-US" dirty="0"/>
              <a:t>Warehouse</a:t>
            </a:r>
          </a:p>
          <a:p>
            <a:pPr lvl="1"/>
            <a:r>
              <a:rPr lang="en-US" dirty="0"/>
              <a:t>Vehicle Type</a:t>
            </a:r>
          </a:p>
          <a:p>
            <a:pPr lvl="1"/>
            <a:r>
              <a:rPr lang="en-US" dirty="0"/>
              <a:t>Type of </a:t>
            </a:r>
            <a:r>
              <a:rPr lang="en-US" dirty="0" smtClean="0"/>
              <a:t>Industry</a:t>
            </a:r>
          </a:p>
        </p:txBody>
      </p:sp>
      <p:sp>
        <p:nvSpPr>
          <p:cNvPr id="5" name="Slide Number Placeholder 4"/>
          <p:cNvSpPr>
            <a:spLocks noGrp="1"/>
          </p:cNvSpPr>
          <p:nvPr>
            <p:ph type="sldNum" sz="quarter" idx="12"/>
          </p:nvPr>
        </p:nvSpPr>
        <p:spPr/>
        <p:txBody>
          <a:bodyPr/>
          <a:lstStyle/>
          <a:p>
            <a:fld id="{17FBE5AA-9EF5-43AA-9768-6F52FAFCFDFA}" type="slidenum">
              <a:rPr lang="en-US" smtClean="0"/>
              <a:t>5</a:t>
            </a:fld>
            <a:endParaRPr lang="en-US" dirty="0"/>
          </a:p>
        </p:txBody>
      </p:sp>
    </p:spTree>
    <p:extLst>
      <p:ext uri="{BB962C8B-B14F-4D97-AF65-F5344CB8AC3E}">
        <p14:creationId xmlns:p14="http://schemas.microsoft.com/office/powerpoint/2010/main" val="498076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Clue 1: </a:t>
            </a:r>
            <a:r>
              <a:rPr lang="en-US" dirty="0" smtClean="0"/>
              <a:t> Occupancy/Location</a:t>
            </a:r>
            <a:endParaRPr lang="en-US" dirty="0"/>
          </a:p>
        </p:txBody>
      </p:sp>
      <p:sp>
        <p:nvSpPr>
          <p:cNvPr id="3" name="Content Placeholder 2"/>
          <p:cNvSpPr>
            <a:spLocks noGrp="1"/>
          </p:cNvSpPr>
          <p:nvPr>
            <p:ph idx="1"/>
          </p:nvPr>
        </p:nvSpPr>
        <p:spPr/>
        <p:txBody>
          <a:bodyPr>
            <a:normAutofit/>
          </a:bodyPr>
          <a:lstStyle/>
          <a:p>
            <a:r>
              <a:rPr lang="en-US" dirty="0"/>
              <a:t>Knowledge of the specific geographic area or transportation </a:t>
            </a:r>
            <a:r>
              <a:rPr lang="en-US" dirty="0" smtClean="0"/>
              <a:t>corridor</a:t>
            </a:r>
            <a:endParaRPr lang="en-US" dirty="0"/>
          </a:p>
          <a:p>
            <a:pPr lvl="1"/>
            <a:r>
              <a:rPr lang="en-US" dirty="0" smtClean="0"/>
              <a:t>Port</a:t>
            </a:r>
          </a:p>
          <a:p>
            <a:pPr lvl="1"/>
            <a:r>
              <a:rPr lang="en-US" dirty="0" smtClean="0"/>
              <a:t>Off </a:t>
            </a:r>
            <a:r>
              <a:rPr lang="en-US" dirty="0"/>
              <a:t>shore </a:t>
            </a:r>
            <a:r>
              <a:rPr lang="en-US" dirty="0" smtClean="0"/>
              <a:t>facility</a:t>
            </a:r>
          </a:p>
          <a:p>
            <a:pPr lvl="1"/>
            <a:r>
              <a:rPr lang="en-US" dirty="0" smtClean="0"/>
              <a:t>Interstate highway</a:t>
            </a:r>
          </a:p>
          <a:p>
            <a:pPr lvl="1"/>
            <a:r>
              <a:rPr lang="en-US" dirty="0" smtClean="0"/>
              <a:t>Rail line</a:t>
            </a:r>
          </a:p>
          <a:p>
            <a:pPr lvl="1"/>
            <a:r>
              <a:rPr lang="en-US" dirty="0" smtClean="0"/>
              <a:t>Pipeline</a:t>
            </a:r>
            <a:endParaRPr lang="en-US" dirty="0"/>
          </a:p>
        </p:txBody>
      </p:sp>
      <p:sp>
        <p:nvSpPr>
          <p:cNvPr id="5" name="Slide Number Placeholder 4"/>
          <p:cNvSpPr>
            <a:spLocks noGrp="1"/>
          </p:cNvSpPr>
          <p:nvPr>
            <p:ph type="sldNum" sz="quarter" idx="12"/>
          </p:nvPr>
        </p:nvSpPr>
        <p:spPr/>
        <p:txBody>
          <a:bodyPr/>
          <a:lstStyle/>
          <a:p>
            <a:fld id="{17FBE5AA-9EF5-43AA-9768-6F52FAFCFDFA}" type="slidenum">
              <a:rPr lang="en-US" smtClean="0"/>
              <a:t>6</a:t>
            </a:fld>
            <a:endParaRPr lang="en-US" dirty="0"/>
          </a:p>
        </p:txBody>
      </p:sp>
    </p:spTree>
    <p:extLst>
      <p:ext uri="{BB962C8B-B14F-4D97-AF65-F5344CB8AC3E}">
        <p14:creationId xmlns:p14="http://schemas.microsoft.com/office/powerpoint/2010/main" val="4141466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Clue 1: </a:t>
            </a:r>
            <a:r>
              <a:rPr lang="en-US" dirty="0" smtClean="0"/>
              <a:t> Occupancy/Location </a:t>
            </a:r>
            <a:endParaRPr lang="en-US" dirty="0"/>
          </a:p>
        </p:txBody>
      </p:sp>
      <p:sp>
        <p:nvSpPr>
          <p:cNvPr id="3" name="Content Placeholder 2"/>
          <p:cNvSpPr>
            <a:spLocks noGrp="1"/>
          </p:cNvSpPr>
          <p:nvPr>
            <p:ph idx="1"/>
          </p:nvPr>
        </p:nvSpPr>
        <p:spPr/>
        <p:txBody>
          <a:bodyPr>
            <a:normAutofit fontScale="92500"/>
          </a:bodyPr>
          <a:lstStyle/>
          <a:p>
            <a:pPr marL="457200" indent="-457200">
              <a:buFont typeface="Arial" panose="020B0604020202020204" pitchFamily="34" charset="0"/>
              <a:buChar char="•"/>
            </a:pPr>
            <a:r>
              <a:rPr lang="en-US" dirty="0"/>
              <a:t>All occupancies or locations have </a:t>
            </a:r>
            <a:r>
              <a:rPr lang="en-US" dirty="0" smtClean="0"/>
              <a:t>the potential </a:t>
            </a:r>
            <a:r>
              <a:rPr lang="en-US" dirty="0"/>
              <a:t>to involve hazardous </a:t>
            </a:r>
            <a:r>
              <a:rPr lang="en-US" dirty="0" smtClean="0"/>
              <a:t>substances/WMD</a:t>
            </a:r>
          </a:p>
          <a:p>
            <a:pPr marL="457200" indent="-457200">
              <a:buFont typeface="Arial" panose="020B0604020202020204" pitchFamily="34" charset="0"/>
              <a:buChar char="•"/>
            </a:pPr>
            <a:r>
              <a:rPr lang="en-US" dirty="0" smtClean="0"/>
              <a:t>Awareness </a:t>
            </a:r>
            <a:endParaRPr lang="en-US" dirty="0"/>
          </a:p>
          <a:p>
            <a:pPr marL="457200" indent="-457200">
              <a:buFont typeface="Arial" panose="020B0604020202020204" pitchFamily="34" charset="0"/>
              <a:buChar char="•"/>
            </a:pPr>
            <a:r>
              <a:rPr lang="en-US" dirty="0" smtClean="0"/>
              <a:t>Vessel </a:t>
            </a:r>
            <a:r>
              <a:rPr lang="en-US" dirty="0"/>
              <a:t>Emergency Plans</a:t>
            </a:r>
          </a:p>
          <a:p>
            <a:pPr marL="457200" indent="-457200">
              <a:buFont typeface="Arial" panose="020B0604020202020204" pitchFamily="34" charset="0"/>
              <a:buChar char="•"/>
            </a:pPr>
            <a:r>
              <a:rPr lang="en-US" dirty="0"/>
              <a:t>Facility Emergency </a:t>
            </a:r>
            <a:r>
              <a:rPr lang="en-US" dirty="0" smtClean="0"/>
              <a:t>Plans</a:t>
            </a:r>
          </a:p>
          <a:p>
            <a:pPr marL="457200" indent="-457200">
              <a:buFont typeface="Arial" panose="020B0604020202020204" pitchFamily="34" charset="0"/>
              <a:buChar char="•"/>
            </a:pPr>
            <a:endParaRPr lang="en-US" dirty="0"/>
          </a:p>
          <a:p>
            <a:r>
              <a:rPr lang="en-US" dirty="0"/>
              <a:t>Always consider hazardous substances may be </a:t>
            </a:r>
            <a:r>
              <a:rPr lang="en-US" dirty="0" smtClean="0"/>
              <a:t>present!</a:t>
            </a:r>
            <a:endParaRPr lang="en-US" dirty="0"/>
          </a:p>
        </p:txBody>
      </p:sp>
      <p:sp>
        <p:nvSpPr>
          <p:cNvPr id="5" name="Slide Number Placeholder 4"/>
          <p:cNvSpPr>
            <a:spLocks noGrp="1"/>
          </p:cNvSpPr>
          <p:nvPr>
            <p:ph type="sldNum" sz="quarter" idx="12"/>
          </p:nvPr>
        </p:nvSpPr>
        <p:spPr/>
        <p:txBody>
          <a:bodyPr/>
          <a:lstStyle/>
          <a:p>
            <a:fld id="{17FBE5AA-9EF5-43AA-9768-6F52FAFCFDFA}" type="slidenum">
              <a:rPr lang="en-US" smtClean="0"/>
              <a:t>7</a:t>
            </a:fld>
            <a:endParaRPr lang="en-US" dirty="0"/>
          </a:p>
        </p:txBody>
      </p:sp>
    </p:spTree>
    <p:extLst>
      <p:ext uri="{BB962C8B-B14F-4D97-AF65-F5344CB8AC3E}">
        <p14:creationId xmlns:p14="http://schemas.microsoft.com/office/powerpoint/2010/main" val="3774122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Activity 3.1</a:t>
            </a:r>
            <a:br>
              <a:rPr lang="en-US" dirty="0"/>
            </a:br>
            <a:r>
              <a:rPr lang="en-US" dirty="0"/>
              <a:t>Recognizing Occupancy and Location</a:t>
            </a:r>
          </a:p>
        </p:txBody>
      </p:sp>
      <p:sp>
        <p:nvSpPr>
          <p:cNvPr id="3" name="Content Placeholder 2"/>
          <p:cNvSpPr>
            <a:spLocks noGrp="1"/>
          </p:cNvSpPr>
          <p:nvPr>
            <p:ph idx="1"/>
          </p:nvPr>
        </p:nvSpPr>
        <p:spPr/>
        <p:txBody>
          <a:bodyPr>
            <a:normAutofit fontScale="92500" lnSpcReduction="20000"/>
          </a:bodyPr>
          <a:lstStyle/>
          <a:p>
            <a:r>
              <a:rPr lang="en-US" dirty="0" smtClean="0"/>
              <a:t>Using </a:t>
            </a:r>
            <a:r>
              <a:rPr lang="en-US" dirty="0"/>
              <a:t>the ERG, view the following slides and identify:</a:t>
            </a:r>
          </a:p>
          <a:p>
            <a:pPr lvl="1"/>
            <a:r>
              <a:rPr lang="en-US" dirty="0" smtClean="0"/>
              <a:t>Location</a:t>
            </a:r>
          </a:p>
          <a:p>
            <a:pPr lvl="1"/>
            <a:r>
              <a:rPr lang="en-US" dirty="0" smtClean="0"/>
              <a:t>Type </a:t>
            </a:r>
            <a:r>
              <a:rPr lang="en-US" dirty="0"/>
              <a:t>of </a:t>
            </a:r>
            <a:r>
              <a:rPr lang="en-US" dirty="0" smtClean="0"/>
              <a:t>occupancy</a:t>
            </a:r>
          </a:p>
          <a:p>
            <a:pPr lvl="2"/>
            <a:r>
              <a:rPr lang="en-US" dirty="0" smtClean="0"/>
              <a:t>Property</a:t>
            </a:r>
          </a:p>
          <a:p>
            <a:pPr lvl="2"/>
            <a:r>
              <a:rPr lang="en-US" dirty="0" smtClean="0"/>
              <a:t>Life</a:t>
            </a:r>
            <a:endParaRPr lang="en-US" dirty="0"/>
          </a:p>
          <a:p>
            <a:pPr lvl="1"/>
            <a:r>
              <a:rPr lang="en-US" dirty="0"/>
              <a:t>Material</a:t>
            </a:r>
          </a:p>
          <a:p>
            <a:pPr lvl="1"/>
            <a:r>
              <a:rPr lang="en-US" dirty="0"/>
              <a:t>ERG </a:t>
            </a:r>
            <a:r>
              <a:rPr lang="en-US" dirty="0" smtClean="0"/>
              <a:t>page number</a:t>
            </a:r>
            <a:endParaRPr lang="en-US" dirty="0"/>
          </a:p>
          <a:p>
            <a:pPr lvl="1"/>
            <a:r>
              <a:rPr lang="en-US" dirty="0"/>
              <a:t>Other </a:t>
            </a:r>
            <a:r>
              <a:rPr lang="en-US" dirty="0" smtClean="0"/>
              <a:t>useful information</a:t>
            </a:r>
            <a:endParaRPr lang="en-US" dirty="0"/>
          </a:p>
        </p:txBody>
      </p:sp>
      <p:sp>
        <p:nvSpPr>
          <p:cNvPr id="5" name="Slide Number Placeholder 4"/>
          <p:cNvSpPr>
            <a:spLocks noGrp="1"/>
          </p:cNvSpPr>
          <p:nvPr>
            <p:ph type="sldNum" sz="quarter" idx="12"/>
          </p:nvPr>
        </p:nvSpPr>
        <p:spPr/>
        <p:txBody>
          <a:bodyPr/>
          <a:lstStyle/>
          <a:p>
            <a:fld id="{17FBE5AA-9EF5-43AA-9768-6F52FAFCFDFA}" type="slidenum">
              <a:rPr lang="en-US" smtClean="0"/>
              <a:t>8</a:t>
            </a:fld>
            <a:endParaRPr lang="en-US" dirty="0"/>
          </a:p>
        </p:txBody>
      </p:sp>
    </p:spTree>
    <p:extLst>
      <p:ext uri="{BB962C8B-B14F-4D97-AF65-F5344CB8AC3E}">
        <p14:creationId xmlns:p14="http://schemas.microsoft.com/office/powerpoint/2010/main" val="61899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Activity </a:t>
            </a:r>
            <a:r>
              <a:rPr lang="en-US" dirty="0" smtClean="0"/>
              <a:t>3.1: Example 1</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pPr/>
              <a:t>9</a:t>
            </a:fld>
            <a:endParaRPr lang="en-US" dirty="0"/>
          </a:p>
        </p:txBody>
      </p:sp>
      <p:pic>
        <p:nvPicPr>
          <p:cNvPr id="5" name="Picture 4" title="Activity 3.1 example 1 Orange smoke billowing out of a factory"/>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5710" y="1203960"/>
            <a:ext cx="7829550" cy="5181600"/>
          </a:xfrm>
          <a:prstGeom prst="rect">
            <a:avLst/>
          </a:prstGeom>
        </p:spPr>
      </p:pic>
    </p:spTree>
    <p:extLst>
      <p:ext uri="{BB962C8B-B14F-4D97-AF65-F5344CB8AC3E}">
        <p14:creationId xmlns:p14="http://schemas.microsoft.com/office/powerpoint/2010/main" val="2589218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Activity 3.1: Example </a:t>
            </a:r>
            <a:r>
              <a:rPr lang="en-US" dirty="0" smtClean="0"/>
              <a:t>2</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pPr/>
              <a:t>10</a:t>
            </a:fld>
            <a:endParaRPr lang="en-US" dirty="0"/>
          </a:p>
        </p:txBody>
      </p:sp>
      <p:pic>
        <p:nvPicPr>
          <p:cNvPr id="5" name="Picture 4" title="Activity 3.1: Example 2 Dockworker oversees refueling of ship"/>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4375" y="1341344"/>
            <a:ext cx="7715250" cy="5143500"/>
          </a:xfrm>
          <a:prstGeom prst="rect">
            <a:avLst/>
          </a:prstGeom>
        </p:spPr>
      </p:pic>
    </p:spTree>
    <p:extLst>
      <p:ext uri="{BB962C8B-B14F-4D97-AF65-F5344CB8AC3E}">
        <p14:creationId xmlns:p14="http://schemas.microsoft.com/office/powerpoint/2010/main" val="61210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Activity 3.1: Example </a:t>
            </a:r>
            <a:r>
              <a:rPr lang="en-US" dirty="0" smtClean="0"/>
              <a:t>3</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pPr/>
              <a:t>11</a:t>
            </a:fld>
            <a:endParaRPr lang="en-US" dirty="0"/>
          </a:p>
        </p:txBody>
      </p:sp>
      <p:pic>
        <p:nvPicPr>
          <p:cNvPr id="6" name="Picture 5" title="Activity 3.1: Example 3 Container ship at port"/>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1144" y="1280328"/>
            <a:ext cx="8162925" cy="5114925"/>
          </a:xfrm>
          <a:prstGeom prst="rect">
            <a:avLst/>
          </a:prstGeom>
        </p:spPr>
      </p:pic>
    </p:spTree>
    <p:extLst>
      <p:ext uri="{BB962C8B-B14F-4D97-AF65-F5344CB8AC3E}">
        <p14:creationId xmlns:p14="http://schemas.microsoft.com/office/powerpoint/2010/main" val="2740056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Activity 3.1: Example </a:t>
            </a:r>
            <a:r>
              <a:rPr lang="en-US" dirty="0" smtClean="0"/>
              <a:t>4</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pPr/>
              <a:t>12</a:t>
            </a:fld>
            <a:endParaRPr lang="en-US" dirty="0"/>
          </a:p>
        </p:txBody>
      </p:sp>
      <p:pic>
        <p:nvPicPr>
          <p:cNvPr id="5" name="Picture 4" title="Activity 3.1: Example 4 Outdoor storage of unknown. mixed chemical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6569" y="1299377"/>
            <a:ext cx="7924800" cy="5076825"/>
          </a:xfrm>
          <a:prstGeom prst="rect">
            <a:avLst/>
          </a:prstGeom>
        </p:spPr>
      </p:pic>
    </p:spTree>
    <p:extLst>
      <p:ext uri="{BB962C8B-B14F-4D97-AF65-F5344CB8AC3E}">
        <p14:creationId xmlns:p14="http://schemas.microsoft.com/office/powerpoint/2010/main" val="28995668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Activity 3.1: Example </a:t>
            </a:r>
            <a:r>
              <a:rPr lang="en-US" dirty="0" smtClean="0"/>
              <a:t>5</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pPr/>
              <a:t>13</a:t>
            </a:fld>
            <a:endParaRPr lang="en-US" dirty="0"/>
          </a:p>
        </p:txBody>
      </p:sp>
      <p:pic>
        <p:nvPicPr>
          <p:cNvPr id="5" name="Picture 4" title="Activity 3.1: Example 5 A tank truck is transferring materials at an industrial/commercial facility"/>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4710" y="1436426"/>
            <a:ext cx="8591550" cy="4867275"/>
          </a:xfrm>
          <a:prstGeom prst="rect">
            <a:avLst/>
          </a:prstGeom>
        </p:spPr>
      </p:pic>
    </p:spTree>
    <p:extLst>
      <p:ext uri="{BB962C8B-B14F-4D97-AF65-F5344CB8AC3E}">
        <p14:creationId xmlns:p14="http://schemas.microsoft.com/office/powerpoint/2010/main" val="1472529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Activity 3.1: Example </a:t>
            </a:r>
            <a:r>
              <a:rPr lang="en-US" dirty="0" smtClean="0"/>
              <a:t>6</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pPr/>
              <a:t>14</a:t>
            </a:fld>
            <a:endParaRPr lang="en-US" dirty="0"/>
          </a:p>
        </p:txBody>
      </p:sp>
      <p:pic>
        <p:nvPicPr>
          <p:cNvPr id="5" name="Picture 4" title="Activity 3.1: Example 6 Storage tank on a dock"/>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6790" y="1441188"/>
            <a:ext cx="8553450" cy="4857750"/>
          </a:xfrm>
          <a:prstGeom prst="rect">
            <a:avLst/>
          </a:prstGeom>
        </p:spPr>
      </p:pic>
    </p:spTree>
    <p:extLst>
      <p:ext uri="{BB962C8B-B14F-4D97-AF65-F5344CB8AC3E}">
        <p14:creationId xmlns:p14="http://schemas.microsoft.com/office/powerpoint/2010/main" val="1503514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Activity 3.1: Example </a:t>
            </a:r>
            <a:r>
              <a:rPr lang="en-US" dirty="0" smtClean="0"/>
              <a:t>7</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pPr/>
              <a:t>15</a:t>
            </a:fld>
            <a:endParaRPr lang="en-US" dirty="0"/>
          </a:p>
        </p:txBody>
      </p:sp>
      <p:pic>
        <p:nvPicPr>
          <p:cNvPr id="5" name="Picture 4" title="Activity 3.1: Example 7 Mutiple drums spilled on the highway"/>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3925" y="1227212"/>
            <a:ext cx="7296150" cy="5457825"/>
          </a:xfrm>
          <a:prstGeom prst="rect">
            <a:avLst/>
          </a:prstGeom>
        </p:spPr>
      </p:pic>
    </p:spTree>
    <p:extLst>
      <p:ext uri="{BB962C8B-B14F-4D97-AF65-F5344CB8AC3E}">
        <p14:creationId xmlns:p14="http://schemas.microsoft.com/office/powerpoint/2010/main" val="1119529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Ammonia Spill </a:t>
            </a:r>
            <a:r>
              <a:rPr lang="en-US" dirty="0" smtClean="0"/>
              <a:t>Video</a:t>
            </a:r>
            <a:endParaRPr lang="en-US" dirty="0"/>
          </a:p>
        </p:txBody>
      </p:sp>
      <p:sp>
        <p:nvSpPr>
          <p:cNvPr id="3" name="Content Placeholder 2"/>
          <p:cNvSpPr>
            <a:spLocks noGrp="1"/>
          </p:cNvSpPr>
          <p:nvPr>
            <p:ph idx="1"/>
          </p:nvPr>
        </p:nvSpPr>
        <p:spPr/>
        <p:txBody>
          <a:bodyPr/>
          <a:lstStyle/>
          <a:p>
            <a:r>
              <a:rPr lang="en-US" dirty="0" smtClean="0"/>
              <a:t>WATCH ON YOU TUBE </a:t>
            </a:r>
          </a:p>
          <a:p>
            <a:endParaRPr lang="en-US" dirty="0"/>
          </a:p>
          <a:p>
            <a:r>
              <a:rPr lang="en-US" dirty="0" smtClean="0"/>
              <a:t>https</a:t>
            </a:r>
            <a:r>
              <a:rPr lang="en-US" dirty="0"/>
              <a:t>://www.youtube.com/watch?v=sNkdAs1e7Cw</a:t>
            </a:r>
          </a:p>
        </p:txBody>
      </p:sp>
      <p:sp>
        <p:nvSpPr>
          <p:cNvPr id="4" name="Slide Number Placeholder 3"/>
          <p:cNvSpPr>
            <a:spLocks noGrp="1"/>
          </p:cNvSpPr>
          <p:nvPr>
            <p:ph type="sldNum" sz="quarter" idx="12"/>
          </p:nvPr>
        </p:nvSpPr>
        <p:spPr/>
        <p:txBody>
          <a:bodyPr/>
          <a:lstStyle/>
          <a:p>
            <a:fld id="{17FBE5AA-9EF5-43AA-9768-6F52FAFCFDFA}" type="slidenum">
              <a:rPr lang="en-US" smtClean="0"/>
              <a:t>16</a:t>
            </a:fld>
            <a:endParaRPr lang="en-US" dirty="0"/>
          </a:p>
        </p:txBody>
      </p:sp>
    </p:spTree>
    <p:extLst>
      <p:ext uri="{BB962C8B-B14F-4D97-AF65-F5344CB8AC3E}">
        <p14:creationId xmlns:p14="http://schemas.microsoft.com/office/powerpoint/2010/main" val="19019786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Clue 2 :Container/Vehicle Shapes</a:t>
            </a:r>
          </a:p>
        </p:txBody>
      </p:sp>
      <p:sp>
        <p:nvSpPr>
          <p:cNvPr id="3" name="Content Placeholder 2"/>
          <p:cNvSpPr>
            <a:spLocks noGrp="1"/>
          </p:cNvSpPr>
          <p:nvPr>
            <p:ph idx="1"/>
          </p:nvPr>
        </p:nvSpPr>
        <p:spPr/>
        <p:txBody>
          <a:bodyPr/>
          <a:lstStyle/>
          <a:p>
            <a:r>
              <a:rPr lang="en-US" dirty="0" smtClean="0"/>
              <a:t>Container characteristics can indicate content/hazard</a:t>
            </a:r>
            <a:endParaRPr lang="en-US" dirty="0"/>
          </a:p>
          <a:p>
            <a:pPr lvl="1"/>
            <a:r>
              <a:rPr lang="en-US" dirty="0"/>
              <a:t>Shape</a:t>
            </a:r>
          </a:p>
          <a:p>
            <a:pPr lvl="1"/>
            <a:r>
              <a:rPr lang="en-US" dirty="0"/>
              <a:t>Size</a:t>
            </a:r>
          </a:p>
          <a:p>
            <a:pPr lvl="1"/>
            <a:r>
              <a:rPr lang="en-US" dirty="0"/>
              <a:t>Composition</a:t>
            </a:r>
          </a:p>
          <a:p>
            <a:pPr lvl="1"/>
            <a:r>
              <a:rPr lang="en-US" dirty="0"/>
              <a:t>Transport vehicle </a:t>
            </a:r>
            <a:r>
              <a:rPr lang="en-US" dirty="0" smtClean="0"/>
              <a:t>type</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17</a:t>
            </a:fld>
            <a:endParaRPr lang="en-US" dirty="0"/>
          </a:p>
        </p:txBody>
      </p:sp>
    </p:spTree>
    <p:extLst>
      <p:ext uri="{BB962C8B-B14F-4D97-AF65-F5344CB8AC3E}">
        <p14:creationId xmlns:p14="http://schemas.microsoft.com/office/powerpoint/2010/main" val="4123300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Transportation Modes</a:t>
            </a:r>
          </a:p>
        </p:txBody>
      </p:sp>
      <p:sp>
        <p:nvSpPr>
          <p:cNvPr id="3" name="Content Placeholder 2"/>
          <p:cNvSpPr>
            <a:spLocks noGrp="1"/>
          </p:cNvSpPr>
          <p:nvPr>
            <p:ph idx="1"/>
          </p:nvPr>
        </p:nvSpPr>
        <p:spPr/>
        <p:txBody>
          <a:bodyPr>
            <a:normAutofit/>
          </a:bodyPr>
          <a:lstStyle/>
          <a:p>
            <a:pPr lvl="1"/>
            <a:r>
              <a:rPr lang="en-US" sz="2800" dirty="0"/>
              <a:t>Highway</a:t>
            </a:r>
          </a:p>
          <a:p>
            <a:pPr lvl="1"/>
            <a:r>
              <a:rPr lang="en-US" sz="2800" dirty="0" smtClean="0"/>
              <a:t>Railway</a:t>
            </a:r>
            <a:endParaRPr lang="en-US" sz="2800" dirty="0"/>
          </a:p>
          <a:p>
            <a:pPr lvl="1"/>
            <a:r>
              <a:rPr lang="en-US" sz="2800" dirty="0" smtClean="0"/>
              <a:t>Water</a:t>
            </a:r>
            <a:endParaRPr lang="en-US" sz="2800" dirty="0"/>
          </a:p>
          <a:p>
            <a:pPr lvl="1"/>
            <a:r>
              <a:rPr lang="en-US" sz="2800" dirty="0"/>
              <a:t>Air</a:t>
            </a:r>
          </a:p>
          <a:p>
            <a:pPr lvl="1"/>
            <a:r>
              <a:rPr lang="en-US" sz="2800" dirty="0" smtClean="0"/>
              <a:t>Pipeline</a:t>
            </a:r>
            <a:endParaRPr lang="en-US" sz="2800" dirty="0"/>
          </a:p>
        </p:txBody>
      </p:sp>
      <p:sp>
        <p:nvSpPr>
          <p:cNvPr id="4" name="Slide Number Placeholder 3"/>
          <p:cNvSpPr>
            <a:spLocks noGrp="1"/>
          </p:cNvSpPr>
          <p:nvPr>
            <p:ph type="sldNum" sz="quarter" idx="12"/>
          </p:nvPr>
        </p:nvSpPr>
        <p:spPr/>
        <p:txBody>
          <a:bodyPr/>
          <a:lstStyle/>
          <a:p>
            <a:fld id="{17FBE5AA-9EF5-43AA-9768-6F52FAFCFDFA}" type="slidenum">
              <a:rPr lang="en-US" smtClean="0"/>
              <a:t>18</a:t>
            </a:fld>
            <a:endParaRPr lang="en-US" dirty="0"/>
          </a:p>
        </p:txBody>
      </p:sp>
      <p:pic>
        <p:nvPicPr>
          <p:cNvPr id="6" name="Picture 5" title="Airplane, large cargo ship, and 18-wheeler truck displayed"/>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79589" y="2060425"/>
            <a:ext cx="4095750" cy="4286250"/>
          </a:xfrm>
          <a:prstGeom prst="rect">
            <a:avLst/>
          </a:prstGeom>
        </p:spPr>
      </p:pic>
    </p:spTree>
    <p:extLst>
      <p:ext uri="{BB962C8B-B14F-4D97-AF65-F5344CB8AC3E}">
        <p14:creationId xmlns:p14="http://schemas.microsoft.com/office/powerpoint/2010/main" val="692553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Highway Transportation</a:t>
            </a:r>
            <a:endParaRPr lang="en-US" dirty="0"/>
          </a:p>
        </p:txBody>
      </p:sp>
      <p:sp>
        <p:nvSpPr>
          <p:cNvPr id="3" name="Content Placeholder 2"/>
          <p:cNvSpPr>
            <a:spLocks noGrp="1"/>
          </p:cNvSpPr>
          <p:nvPr>
            <p:ph idx="1"/>
          </p:nvPr>
        </p:nvSpPr>
        <p:spPr>
          <a:xfrm>
            <a:off x="1406692" y="1090190"/>
            <a:ext cx="2724150" cy="4140201"/>
          </a:xfrm>
        </p:spPr>
        <p:txBody>
          <a:bodyPr>
            <a:normAutofit/>
          </a:bodyPr>
          <a:lstStyle/>
          <a:p>
            <a:pPr lvl="1"/>
            <a:r>
              <a:rPr lang="en-US" dirty="0"/>
              <a:t>Box </a:t>
            </a:r>
            <a:r>
              <a:rPr lang="en-US" dirty="0" smtClean="0"/>
              <a:t>trailer</a:t>
            </a:r>
          </a:p>
          <a:p>
            <a:pPr lvl="1"/>
            <a:r>
              <a:rPr lang="en-US" dirty="0" smtClean="0"/>
              <a:t>Flatbed</a:t>
            </a:r>
          </a:p>
          <a:p>
            <a:pPr lvl="1"/>
            <a:r>
              <a:rPr lang="en-US" dirty="0" smtClean="0"/>
              <a:t>Dry bulk</a:t>
            </a:r>
          </a:p>
          <a:p>
            <a:pPr lvl="1"/>
            <a:r>
              <a:rPr lang="en-US" dirty="0" smtClean="0"/>
              <a:t>Van</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19</a:t>
            </a:fld>
            <a:endParaRPr lang="en-US" dirty="0"/>
          </a:p>
        </p:txBody>
      </p:sp>
      <p:sp>
        <p:nvSpPr>
          <p:cNvPr id="5" name="Content Placeholder 2"/>
          <p:cNvSpPr txBox="1">
            <a:spLocks/>
          </p:cNvSpPr>
          <p:nvPr/>
        </p:nvSpPr>
        <p:spPr>
          <a:xfrm>
            <a:off x="4590548" y="1321961"/>
            <a:ext cx="3465095" cy="4140201"/>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800" kern="1200">
                <a:solidFill>
                  <a:schemeClr val="bg1"/>
                </a:solidFill>
                <a:latin typeface="+mn-lt"/>
                <a:ea typeface="+mn-ea"/>
                <a:cs typeface="+mn-cs"/>
              </a:defRPr>
            </a:lvl1pPr>
            <a:lvl2pPr marL="685800" indent="-228600" algn="l" defTabSz="914400" rtl="0" eaLnBrk="1" latinLnBrk="0" hangingPunct="1">
              <a:lnSpc>
                <a:spcPct val="110000"/>
              </a:lnSpc>
              <a:spcBef>
                <a:spcPts val="600"/>
              </a:spcBef>
              <a:spcAft>
                <a:spcPts val="600"/>
              </a:spcAft>
              <a:buFont typeface="Arial" panose="020B0604020202020204" pitchFamily="34" charset="0"/>
              <a:buChar char="•"/>
              <a:defRPr sz="2400" kern="1200">
                <a:solidFill>
                  <a:schemeClr val="bg1"/>
                </a:solidFill>
                <a:latin typeface="+mn-lt"/>
                <a:ea typeface="+mn-ea"/>
                <a:cs typeface="+mn-cs"/>
              </a:defRPr>
            </a:lvl2pPr>
            <a:lvl3pPr marL="1257300" indent="-342900" algn="l" defTabSz="914400" rtl="0" eaLnBrk="1" latinLnBrk="0" hangingPunct="1">
              <a:lnSpc>
                <a:spcPct val="110000"/>
              </a:lnSpc>
              <a:spcBef>
                <a:spcPts val="600"/>
              </a:spcBef>
              <a:spcAft>
                <a:spcPts val="600"/>
              </a:spcAft>
              <a:buFont typeface="Calibri" panose="020F0502020204030204" pitchFamily="34" charset="0"/>
              <a:buChar char="◦"/>
              <a:defRPr sz="2400" kern="1200">
                <a:solidFill>
                  <a:schemeClr val="bg1"/>
                </a:solidFill>
                <a:latin typeface="+mn-lt"/>
                <a:ea typeface="+mn-ea"/>
                <a:cs typeface="+mn-cs"/>
              </a:defRPr>
            </a:lvl3pPr>
            <a:lvl4pPr marL="1714500" indent="-342900" algn="l" defTabSz="914400" rtl="0" eaLnBrk="1" latinLnBrk="0" hangingPunct="1">
              <a:lnSpc>
                <a:spcPct val="110000"/>
              </a:lnSpc>
              <a:spcBef>
                <a:spcPts val="600"/>
              </a:spcBef>
              <a:spcAft>
                <a:spcPts val="600"/>
              </a:spcAft>
              <a:buFont typeface="Calibri" panose="020F0502020204030204" pitchFamily="34" charset="0"/>
              <a:buChar char="▪"/>
              <a:defRPr sz="2400" kern="1200">
                <a:solidFill>
                  <a:schemeClr val="bg1"/>
                </a:solidFill>
                <a:latin typeface="+mn-lt"/>
                <a:ea typeface="+mn-ea"/>
                <a:cs typeface="+mn-cs"/>
              </a:defRPr>
            </a:lvl4pPr>
            <a:lvl5pPr marL="2171700" indent="-342900" algn="l" defTabSz="914400" rtl="0" eaLnBrk="1" latinLnBrk="0" hangingPunct="1">
              <a:lnSpc>
                <a:spcPct val="110000"/>
              </a:lnSpc>
              <a:spcBef>
                <a:spcPts val="600"/>
              </a:spcBef>
              <a:spcAft>
                <a:spcPts val="600"/>
              </a:spcAft>
              <a:buFont typeface="Calibri" panose="020F050202020403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t>Tube </a:t>
            </a:r>
            <a:r>
              <a:rPr lang="en-US" dirty="0" smtClean="0"/>
              <a:t>trailer</a:t>
            </a:r>
            <a:endParaRPr lang="en-US" dirty="0"/>
          </a:p>
          <a:p>
            <a:pPr lvl="1"/>
            <a:r>
              <a:rPr lang="en-US" dirty="0"/>
              <a:t>Tank </a:t>
            </a:r>
            <a:r>
              <a:rPr lang="en-US" dirty="0" smtClean="0"/>
              <a:t>trailer</a:t>
            </a:r>
            <a:endParaRPr lang="en-US" dirty="0"/>
          </a:p>
          <a:p>
            <a:pPr lvl="1"/>
            <a:r>
              <a:rPr lang="en-US" dirty="0"/>
              <a:t>Personal </a:t>
            </a:r>
            <a:r>
              <a:rPr lang="en-US" dirty="0" smtClean="0"/>
              <a:t>or company vehicle</a:t>
            </a:r>
          </a:p>
          <a:p>
            <a:pPr lvl="1"/>
            <a:endParaRPr lang="en-US" dirty="0"/>
          </a:p>
        </p:txBody>
      </p:sp>
      <p:sp>
        <p:nvSpPr>
          <p:cNvPr id="6" name="Content Placeholder 2"/>
          <p:cNvSpPr txBox="1">
            <a:spLocks/>
          </p:cNvSpPr>
          <p:nvPr/>
        </p:nvSpPr>
        <p:spPr>
          <a:xfrm>
            <a:off x="461962" y="4614026"/>
            <a:ext cx="8220075" cy="1953461"/>
          </a:xfrm>
          <a:prstGeom prst="rect">
            <a:avLst/>
          </a:prstGeom>
        </p:spPr>
        <p:txBody>
          <a:bodyPr vert="horz" lIns="91440" tIns="45720" rIns="91440" bIns="45720" rtlCol="0" anchor="ctr">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800" kern="1200">
                <a:solidFill>
                  <a:schemeClr val="bg1"/>
                </a:solidFill>
                <a:latin typeface="+mn-lt"/>
                <a:ea typeface="+mn-ea"/>
                <a:cs typeface="+mn-cs"/>
              </a:defRPr>
            </a:lvl1pPr>
            <a:lvl2pPr marL="685800" indent="-228600" algn="l" defTabSz="914400" rtl="0" eaLnBrk="1" latinLnBrk="0" hangingPunct="1">
              <a:lnSpc>
                <a:spcPct val="110000"/>
              </a:lnSpc>
              <a:spcBef>
                <a:spcPts val="600"/>
              </a:spcBef>
              <a:spcAft>
                <a:spcPts val="600"/>
              </a:spcAft>
              <a:buFont typeface="Arial" panose="020B0604020202020204" pitchFamily="34" charset="0"/>
              <a:buChar char="•"/>
              <a:defRPr sz="2400" kern="1200">
                <a:solidFill>
                  <a:schemeClr val="bg1"/>
                </a:solidFill>
                <a:latin typeface="+mn-lt"/>
                <a:ea typeface="+mn-ea"/>
                <a:cs typeface="+mn-cs"/>
              </a:defRPr>
            </a:lvl2pPr>
            <a:lvl3pPr marL="1257300" indent="-342900" algn="l" defTabSz="914400" rtl="0" eaLnBrk="1" latinLnBrk="0" hangingPunct="1">
              <a:lnSpc>
                <a:spcPct val="110000"/>
              </a:lnSpc>
              <a:spcBef>
                <a:spcPts val="600"/>
              </a:spcBef>
              <a:spcAft>
                <a:spcPts val="600"/>
              </a:spcAft>
              <a:buFont typeface="Calibri" panose="020F0502020204030204" pitchFamily="34" charset="0"/>
              <a:buChar char="◦"/>
              <a:defRPr sz="2400" kern="1200">
                <a:solidFill>
                  <a:schemeClr val="bg1"/>
                </a:solidFill>
                <a:latin typeface="+mn-lt"/>
                <a:ea typeface="+mn-ea"/>
                <a:cs typeface="+mn-cs"/>
              </a:defRPr>
            </a:lvl3pPr>
            <a:lvl4pPr marL="1714500" indent="-342900" algn="l" defTabSz="914400" rtl="0" eaLnBrk="1" latinLnBrk="0" hangingPunct="1">
              <a:lnSpc>
                <a:spcPct val="110000"/>
              </a:lnSpc>
              <a:spcBef>
                <a:spcPts val="600"/>
              </a:spcBef>
              <a:spcAft>
                <a:spcPts val="600"/>
              </a:spcAft>
              <a:buFont typeface="Calibri" panose="020F0502020204030204" pitchFamily="34" charset="0"/>
              <a:buChar char="▪"/>
              <a:defRPr sz="2400" kern="1200">
                <a:solidFill>
                  <a:schemeClr val="bg1"/>
                </a:solidFill>
                <a:latin typeface="+mn-lt"/>
                <a:ea typeface="+mn-ea"/>
                <a:cs typeface="+mn-cs"/>
              </a:defRPr>
            </a:lvl4pPr>
            <a:lvl5pPr marL="2171700" indent="-342900" algn="l" defTabSz="914400" rtl="0" eaLnBrk="1" latinLnBrk="0" hangingPunct="1">
              <a:lnSpc>
                <a:spcPct val="110000"/>
              </a:lnSpc>
              <a:spcBef>
                <a:spcPts val="600"/>
              </a:spcBef>
              <a:spcAft>
                <a:spcPts val="600"/>
              </a:spcAft>
              <a:buFont typeface="Calibri" panose="020F050202020403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dirty="0" smtClean="0"/>
              <a:t>Approximately 50% of all highway transports are carrying hazardous materials</a:t>
            </a:r>
          </a:p>
          <a:p>
            <a:pPr marL="1371600" lvl="2">
              <a:buFont typeface="Arial" panose="020B0604020202020204" pitchFamily="34" charset="0"/>
              <a:buChar char="•"/>
            </a:pPr>
            <a:r>
              <a:rPr lang="en-US" dirty="0"/>
              <a:t>O</a:t>
            </a:r>
            <a:r>
              <a:rPr lang="en-US" dirty="0" smtClean="0"/>
              <a:t>nly 50% of </a:t>
            </a:r>
            <a:r>
              <a:rPr lang="en-US" dirty="0"/>
              <a:t>these </a:t>
            </a:r>
            <a:r>
              <a:rPr lang="en-US" dirty="0" smtClean="0"/>
              <a:t>transports containing </a:t>
            </a:r>
            <a:r>
              <a:rPr lang="en-US" dirty="0"/>
              <a:t>hazardous materials are required to display placards</a:t>
            </a:r>
            <a:endParaRPr lang="en-US" dirty="0" smtClean="0"/>
          </a:p>
        </p:txBody>
      </p:sp>
    </p:spTree>
    <p:extLst>
      <p:ext uri="{BB962C8B-B14F-4D97-AF65-F5344CB8AC3E}">
        <p14:creationId xmlns:p14="http://schemas.microsoft.com/office/powerpoint/2010/main" val="3048778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Box Trailer</a:t>
            </a:r>
          </a:p>
        </p:txBody>
      </p:sp>
      <p:sp>
        <p:nvSpPr>
          <p:cNvPr id="4" name="Slide Number Placeholder 3"/>
          <p:cNvSpPr>
            <a:spLocks noGrp="1"/>
          </p:cNvSpPr>
          <p:nvPr>
            <p:ph type="sldNum" sz="quarter" idx="12"/>
          </p:nvPr>
        </p:nvSpPr>
        <p:spPr/>
        <p:txBody>
          <a:bodyPr/>
          <a:lstStyle/>
          <a:p>
            <a:fld id="{17FBE5AA-9EF5-43AA-9768-6F52FAFCFDFA}" type="slidenum">
              <a:rPr lang="en-US" smtClean="0"/>
              <a:t>20</a:t>
            </a:fld>
            <a:endParaRPr lang="en-US" dirty="0"/>
          </a:p>
        </p:txBody>
      </p:sp>
      <p:sp>
        <p:nvSpPr>
          <p:cNvPr id="7" name="Content Placeholder 2"/>
          <p:cNvSpPr txBox="1">
            <a:spLocks/>
          </p:cNvSpPr>
          <p:nvPr/>
        </p:nvSpPr>
        <p:spPr>
          <a:xfrm>
            <a:off x="4690812" y="1568949"/>
            <a:ext cx="3959392" cy="4351338"/>
          </a:xfrm>
          <a:prstGeom prst="rect">
            <a:avLst/>
          </a:prstGeom>
        </p:spPr>
        <p:txBody>
          <a:bodyPr vert="horz" lIns="91440" tIns="45720" rIns="91440" bIns="45720" rtlCol="0" anchor="ctr">
            <a:normAutofit fontScale="92500" lnSpcReduction="10000"/>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800" kern="1200">
                <a:solidFill>
                  <a:schemeClr val="bg1"/>
                </a:solidFill>
                <a:latin typeface="+mn-lt"/>
                <a:ea typeface="+mn-ea"/>
                <a:cs typeface="+mn-cs"/>
              </a:defRPr>
            </a:lvl1pPr>
            <a:lvl2pPr marL="685800" indent="-228600" algn="l" defTabSz="914400" rtl="0" eaLnBrk="1" latinLnBrk="0" hangingPunct="1">
              <a:lnSpc>
                <a:spcPct val="110000"/>
              </a:lnSpc>
              <a:spcBef>
                <a:spcPts val="600"/>
              </a:spcBef>
              <a:spcAft>
                <a:spcPts val="600"/>
              </a:spcAft>
              <a:buFont typeface="Arial" panose="020B0604020202020204" pitchFamily="34" charset="0"/>
              <a:buChar char="•"/>
              <a:defRPr sz="2400" kern="1200">
                <a:solidFill>
                  <a:schemeClr val="bg1"/>
                </a:solidFill>
                <a:latin typeface="+mn-lt"/>
                <a:ea typeface="+mn-ea"/>
                <a:cs typeface="+mn-cs"/>
              </a:defRPr>
            </a:lvl2pPr>
            <a:lvl3pPr marL="1257300" indent="-342900" algn="l" defTabSz="914400" rtl="0" eaLnBrk="1" latinLnBrk="0" hangingPunct="1">
              <a:lnSpc>
                <a:spcPct val="110000"/>
              </a:lnSpc>
              <a:spcBef>
                <a:spcPts val="600"/>
              </a:spcBef>
              <a:spcAft>
                <a:spcPts val="600"/>
              </a:spcAft>
              <a:buFont typeface="Calibri" panose="020F0502020204030204" pitchFamily="34" charset="0"/>
              <a:buChar char="◦"/>
              <a:defRPr sz="2400" kern="1200">
                <a:solidFill>
                  <a:schemeClr val="bg1"/>
                </a:solidFill>
                <a:latin typeface="+mn-lt"/>
                <a:ea typeface="+mn-ea"/>
                <a:cs typeface="+mn-cs"/>
              </a:defRPr>
            </a:lvl3pPr>
            <a:lvl4pPr marL="1714500" indent="-342900" algn="l" defTabSz="914400" rtl="0" eaLnBrk="1" latinLnBrk="0" hangingPunct="1">
              <a:lnSpc>
                <a:spcPct val="110000"/>
              </a:lnSpc>
              <a:spcBef>
                <a:spcPts val="600"/>
              </a:spcBef>
              <a:spcAft>
                <a:spcPts val="600"/>
              </a:spcAft>
              <a:buFont typeface="Calibri" panose="020F0502020204030204" pitchFamily="34" charset="0"/>
              <a:buChar char="▪"/>
              <a:defRPr sz="2400" kern="1200">
                <a:solidFill>
                  <a:schemeClr val="bg1"/>
                </a:solidFill>
                <a:latin typeface="+mn-lt"/>
                <a:ea typeface="+mn-ea"/>
                <a:cs typeface="+mn-cs"/>
              </a:defRPr>
            </a:lvl4pPr>
            <a:lvl5pPr marL="2171700" indent="-342900" algn="l" defTabSz="914400" rtl="0" eaLnBrk="1" latinLnBrk="0" hangingPunct="1">
              <a:lnSpc>
                <a:spcPct val="110000"/>
              </a:lnSpc>
              <a:spcBef>
                <a:spcPts val="600"/>
              </a:spcBef>
              <a:spcAft>
                <a:spcPts val="600"/>
              </a:spcAft>
              <a:buFont typeface="Calibri" panose="020F050202020403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30000"/>
              </a:lnSpc>
            </a:pPr>
            <a:r>
              <a:rPr lang="en-US" dirty="0" smtClean="0"/>
              <a:t>Typically </a:t>
            </a:r>
            <a:r>
              <a:rPr lang="en-US" dirty="0"/>
              <a:t>mixed </a:t>
            </a:r>
            <a:r>
              <a:rPr lang="en-US" dirty="0" smtClean="0"/>
              <a:t>cargo</a:t>
            </a:r>
          </a:p>
          <a:p>
            <a:pPr lvl="2">
              <a:lnSpc>
                <a:spcPct val="120000"/>
              </a:lnSpc>
            </a:pPr>
            <a:r>
              <a:rPr lang="en-US" dirty="0" smtClean="0"/>
              <a:t>bags</a:t>
            </a:r>
          </a:p>
          <a:p>
            <a:pPr lvl="2">
              <a:lnSpc>
                <a:spcPct val="120000"/>
              </a:lnSpc>
            </a:pPr>
            <a:r>
              <a:rPr lang="en-US" dirty="0" smtClean="0"/>
              <a:t>boxes</a:t>
            </a:r>
          </a:p>
          <a:p>
            <a:pPr lvl="2">
              <a:lnSpc>
                <a:spcPct val="120000"/>
              </a:lnSpc>
            </a:pPr>
            <a:r>
              <a:rPr lang="en-US" dirty="0" smtClean="0"/>
              <a:t>drums</a:t>
            </a:r>
          </a:p>
          <a:p>
            <a:pPr lvl="2">
              <a:lnSpc>
                <a:spcPct val="120000"/>
              </a:lnSpc>
            </a:pPr>
            <a:r>
              <a:rPr lang="en-US" dirty="0" smtClean="0"/>
              <a:t>tanks</a:t>
            </a:r>
          </a:p>
          <a:p>
            <a:pPr lvl="2">
              <a:lnSpc>
                <a:spcPct val="120000"/>
              </a:lnSpc>
            </a:pPr>
            <a:r>
              <a:rPr lang="en-US" dirty="0" smtClean="0"/>
              <a:t>cylinders</a:t>
            </a:r>
          </a:p>
          <a:p>
            <a:pPr lvl="1">
              <a:lnSpc>
                <a:spcPct val="130000"/>
              </a:lnSpc>
            </a:pPr>
            <a:r>
              <a:rPr lang="en-US" dirty="0"/>
              <a:t>S</a:t>
            </a:r>
            <a:r>
              <a:rPr lang="en-US" dirty="0" smtClean="0"/>
              <a:t>everal placards or none</a:t>
            </a:r>
          </a:p>
          <a:p>
            <a:pPr lvl="1">
              <a:lnSpc>
                <a:spcPct val="130000"/>
              </a:lnSpc>
            </a:pPr>
            <a:r>
              <a:rPr lang="en-US" dirty="0" smtClean="0"/>
              <a:t>Cargo not visible</a:t>
            </a:r>
            <a:endParaRPr lang="en-US" dirty="0"/>
          </a:p>
        </p:txBody>
      </p:sp>
      <p:pic>
        <p:nvPicPr>
          <p:cNvPr id="6" name="Content Placeholder 5" title="Rear view of a Box Traile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828114" y="1801243"/>
            <a:ext cx="4152900" cy="3905250"/>
          </a:xfrm>
        </p:spPr>
      </p:pic>
    </p:spTree>
    <p:extLst>
      <p:ext uri="{BB962C8B-B14F-4D97-AF65-F5344CB8AC3E}">
        <p14:creationId xmlns:p14="http://schemas.microsoft.com/office/powerpoint/2010/main" val="1049366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Flatbed</a:t>
            </a:r>
            <a:endParaRPr lang="en-US" dirty="0"/>
          </a:p>
        </p:txBody>
      </p:sp>
      <p:sp>
        <p:nvSpPr>
          <p:cNvPr id="3" name="Content Placeholder 2"/>
          <p:cNvSpPr>
            <a:spLocks noGrp="1"/>
          </p:cNvSpPr>
          <p:nvPr>
            <p:ph idx="1"/>
          </p:nvPr>
        </p:nvSpPr>
        <p:spPr>
          <a:xfrm>
            <a:off x="154956" y="1528477"/>
            <a:ext cx="3871729" cy="4351338"/>
          </a:xfrm>
        </p:spPr>
        <p:txBody>
          <a:bodyPr/>
          <a:lstStyle/>
          <a:p>
            <a:pPr lvl="1">
              <a:lnSpc>
                <a:spcPct val="150000"/>
              </a:lnSpc>
            </a:pPr>
            <a:r>
              <a:rPr lang="en-US" dirty="0"/>
              <a:t>Large </a:t>
            </a:r>
            <a:r>
              <a:rPr lang="en-US" dirty="0" smtClean="0"/>
              <a:t>Objects</a:t>
            </a:r>
          </a:p>
          <a:p>
            <a:pPr lvl="1">
              <a:lnSpc>
                <a:spcPct val="150000"/>
              </a:lnSpc>
            </a:pPr>
            <a:r>
              <a:rPr lang="en-US" dirty="0" smtClean="0"/>
              <a:t>Bulk </a:t>
            </a:r>
          </a:p>
          <a:p>
            <a:pPr lvl="1">
              <a:lnSpc>
                <a:spcPct val="150000"/>
              </a:lnSpc>
            </a:pPr>
            <a:r>
              <a:rPr lang="en-US" dirty="0" smtClean="0"/>
              <a:t>Non-bulk</a:t>
            </a:r>
          </a:p>
          <a:p>
            <a:pPr lvl="1">
              <a:lnSpc>
                <a:spcPct val="150000"/>
              </a:lnSpc>
            </a:pPr>
            <a:r>
              <a:rPr lang="en-US" dirty="0" smtClean="0"/>
              <a:t>All </a:t>
            </a:r>
            <a:r>
              <a:rPr lang="en-US" dirty="0"/>
              <a:t>classes of </a:t>
            </a:r>
            <a:r>
              <a:rPr lang="en-US" dirty="0" smtClean="0"/>
              <a:t>hazmat</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21</a:t>
            </a:fld>
            <a:endParaRPr lang="en-US" dirty="0"/>
          </a:p>
        </p:txBody>
      </p:sp>
      <p:pic>
        <p:nvPicPr>
          <p:cNvPr id="6" name="Picture 5" title="Rear view of a Flatbed Traile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01571" y="1561540"/>
            <a:ext cx="4314825" cy="4057650"/>
          </a:xfrm>
          <a:prstGeom prst="rect">
            <a:avLst/>
          </a:prstGeom>
        </p:spPr>
      </p:pic>
    </p:spTree>
    <p:extLst>
      <p:ext uri="{BB962C8B-B14F-4D97-AF65-F5344CB8AC3E}">
        <p14:creationId xmlns:p14="http://schemas.microsoft.com/office/powerpoint/2010/main" val="2623922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Dry Bulk Cargo Tank</a:t>
            </a:r>
          </a:p>
        </p:txBody>
      </p:sp>
      <p:sp>
        <p:nvSpPr>
          <p:cNvPr id="4" name="Slide Number Placeholder 3"/>
          <p:cNvSpPr>
            <a:spLocks noGrp="1"/>
          </p:cNvSpPr>
          <p:nvPr>
            <p:ph type="sldNum" sz="quarter" idx="12"/>
          </p:nvPr>
        </p:nvSpPr>
        <p:spPr/>
        <p:txBody>
          <a:bodyPr/>
          <a:lstStyle/>
          <a:p>
            <a:fld id="{17FBE5AA-9EF5-43AA-9768-6F52FAFCFDFA}" type="slidenum">
              <a:rPr lang="en-US" smtClean="0"/>
              <a:t>22</a:t>
            </a:fld>
            <a:endParaRPr lang="en-US" dirty="0"/>
          </a:p>
        </p:txBody>
      </p:sp>
      <p:sp>
        <p:nvSpPr>
          <p:cNvPr id="6" name="Content Placeholder 2"/>
          <p:cNvSpPr txBox="1">
            <a:spLocks/>
          </p:cNvSpPr>
          <p:nvPr/>
        </p:nvSpPr>
        <p:spPr>
          <a:xfrm>
            <a:off x="5306031" y="1734343"/>
            <a:ext cx="3626017" cy="4351338"/>
          </a:xfrm>
          <a:prstGeom prst="rect">
            <a:avLst/>
          </a:prstGeom>
        </p:spPr>
        <p:txBody>
          <a:bodyPr vert="horz" lIns="91440" tIns="45720" rIns="91440" bIns="45720" rtlCol="0" anchor="ctr">
            <a:normAutofit fontScale="92500" lnSpcReduction="20000"/>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800" kern="1200">
                <a:solidFill>
                  <a:schemeClr val="bg1"/>
                </a:solidFill>
                <a:latin typeface="+mn-lt"/>
                <a:ea typeface="+mn-ea"/>
                <a:cs typeface="+mn-cs"/>
              </a:defRPr>
            </a:lvl1pPr>
            <a:lvl2pPr marL="685800" indent="-228600" algn="l" defTabSz="914400" rtl="0" eaLnBrk="1" latinLnBrk="0" hangingPunct="1">
              <a:lnSpc>
                <a:spcPct val="110000"/>
              </a:lnSpc>
              <a:spcBef>
                <a:spcPts val="600"/>
              </a:spcBef>
              <a:spcAft>
                <a:spcPts val="600"/>
              </a:spcAft>
              <a:buFont typeface="Arial" panose="020B0604020202020204" pitchFamily="34" charset="0"/>
              <a:buChar char="•"/>
              <a:defRPr sz="2400" kern="1200">
                <a:solidFill>
                  <a:schemeClr val="bg1"/>
                </a:solidFill>
                <a:latin typeface="+mn-lt"/>
                <a:ea typeface="+mn-ea"/>
                <a:cs typeface="+mn-cs"/>
              </a:defRPr>
            </a:lvl2pPr>
            <a:lvl3pPr marL="1257300" indent="-342900" algn="l" defTabSz="914400" rtl="0" eaLnBrk="1" latinLnBrk="0" hangingPunct="1">
              <a:lnSpc>
                <a:spcPct val="110000"/>
              </a:lnSpc>
              <a:spcBef>
                <a:spcPts val="600"/>
              </a:spcBef>
              <a:spcAft>
                <a:spcPts val="600"/>
              </a:spcAft>
              <a:buFont typeface="Calibri" panose="020F0502020204030204" pitchFamily="34" charset="0"/>
              <a:buChar char="◦"/>
              <a:defRPr sz="2400" kern="1200">
                <a:solidFill>
                  <a:schemeClr val="bg1"/>
                </a:solidFill>
                <a:latin typeface="+mn-lt"/>
                <a:ea typeface="+mn-ea"/>
                <a:cs typeface="+mn-cs"/>
              </a:defRPr>
            </a:lvl3pPr>
            <a:lvl4pPr marL="1714500" indent="-342900" algn="l" defTabSz="914400" rtl="0" eaLnBrk="1" latinLnBrk="0" hangingPunct="1">
              <a:lnSpc>
                <a:spcPct val="110000"/>
              </a:lnSpc>
              <a:spcBef>
                <a:spcPts val="600"/>
              </a:spcBef>
              <a:spcAft>
                <a:spcPts val="600"/>
              </a:spcAft>
              <a:buFont typeface="Calibri" panose="020F0502020204030204" pitchFamily="34" charset="0"/>
              <a:buChar char="▪"/>
              <a:defRPr sz="2400" kern="1200">
                <a:solidFill>
                  <a:schemeClr val="bg1"/>
                </a:solidFill>
                <a:latin typeface="+mn-lt"/>
                <a:ea typeface="+mn-ea"/>
                <a:cs typeface="+mn-cs"/>
              </a:defRPr>
            </a:lvl4pPr>
            <a:lvl5pPr marL="2171700" indent="-342900" algn="l" defTabSz="914400" rtl="0" eaLnBrk="1" latinLnBrk="0" hangingPunct="1">
              <a:lnSpc>
                <a:spcPct val="110000"/>
              </a:lnSpc>
              <a:spcBef>
                <a:spcPts val="600"/>
              </a:spcBef>
              <a:spcAft>
                <a:spcPts val="600"/>
              </a:spcAft>
              <a:buFont typeface="Calibri" panose="020F050202020403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30000"/>
              </a:lnSpc>
            </a:pPr>
            <a:r>
              <a:rPr lang="en-US" dirty="0"/>
              <a:t>Carries solid </a:t>
            </a:r>
            <a:r>
              <a:rPr lang="en-US" dirty="0" smtClean="0"/>
              <a:t>materials</a:t>
            </a:r>
            <a:endParaRPr lang="en-US" dirty="0"/>
          </a:p>
          <a:p>
            <a:pPr lvl="2">
              <a:lnSpc>
                <a:spcPct val="130000"/>
              </a:lnSpc>
            </a:pPr>
            <a:r>
              <a:rPr lang="en-US" dirty="0" smtClean="0"/>
              <a:t>Dusts</a:t>
            </a:r>
          </a:p>
          <a:p>
            <a:pPr lvl="2">
              <a:lnSpc>
                <a:spcPct val="130000"/>
              </a:lnSpc>
            </a:pPr>
            <a:r>
              <a:rPr lang="en-US" dirty="0" smtClean="0"/>
              <a:t>Powder</a:t>
            </a:r>
          </a:p>
          <a:p>
            <a:pPr lvl="2">
              <a:lnSpc>
                <a:spcPct val="130000"/>
              </a:lnSpc>
            </a:pPr>
            <a:r>
              <a:rPr lang="en-US" dirty="0" smtClean="0"/>
              <a:t>Pellets</a:t>
            </a:r>
            <a:endParaRPr lang="en-US" dirty="0"/>
          </a:p>
          <a:p>
            <a:pPr lvl="1">
              <a:lnSpc>
                <a:spcPct val="130000"/>
              </a:lnSpc>
            </a:pPr>
            <a:r>
              <a:rPr lang="en-US" dirty="0"/>
              <a:t>Guide 134</a:t>
            </a:r>
          </a:p>
          <a:p>
            <a:pPr lvl="1">
              <a:lnSpc>
                <a:spcPct val="130000"/>
              </a:lnSpc>
            </a:pPr>
            <a:r>
              <a:rPr lang="en-US" dirty="0"/>
              <a:t>Materials can be corrosives/oxidizers</a:t>
            </a:r>
          </a:p>
          <a:p>
            <a:pPr lvl="1">
              <a:lnSpc>
                <a:spcPct val="130000"/>
              </a:lnSpc>
            </a:pPr>
            <a:r>
              <a:rPr lang="en-US" dirty="0"/>
              <a:t>V or W shape on the bottom of trailer</a:t>
            </a:r>
          </a:p>
        </p:txBody>
      </p:sp>
      <p:pic>
        <p:nvPicPr>
          <p:cNvPr id="7" name="Content Placeholder 6" title="Side view of a Dry Bulk Cargo Tank"/>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733873" y="2343439"/>
            <a:ext cx="4857750" cy="3057525"/>
          </a:xfrm>
        </p:spPr>
      </p:pic>
    </p:spTree>
    <p:extLst>
      <p:ext uri="{BB962C8B-B14F-4D97-AF65-F5344CB8AC3E}">
        <p14:creationId xmlns:p14="http://schemas.microsoft.com/office/powerpoint/2010/main" val="22034075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Tank </a:t>
            </a:r>
            <a:r>
              <a:rPr lang="en-US" dirty="0" smtClean="0"/>
              <a:t>Trailers</a:t>
            </a:r>
            <a:endParaRPr lang="en-US" dirty="0"/>
          </a:p>
        </p:txBody>
      </p:sp>
      <p:sp>
        <p:nvSpPr>
          <p:cNvPr id="3" name="Content Placeholder 2"/>
          <p:cNvSpPr>
            <a:spLocks noGrp="1"/>
          </p:cNvSpPr>
          <p:nvPr>
            <p:ph idx="1"/>
          </p:nvPr>
        </p:nvSpPr>
        <p:spPr>
          <a:xfrm>
            <a:off x="628650" y="1620908"/>
            <a:ext cx="7886700" cy="4351338"/>
          </a:xfrm>
        </p:spPr>
        <p:txBody>
          <a:bodyPr/>
          <a:lstStyle/>
          <a:p>
            <a:pPr lvl="1">
              <a:lnSpc>
                <a:spcPct val="150000"/>
              </a:lnSpc>
            </a:pPr>
            <a:r>
              <a:rPr lang="en-US" dirty="0"/>
              <a:t>Built to government specifications</a:t>
            </a:r>
          </a:p>
          <a:p>
            <a:pPr lvl="2">
              <a:lnSpc>
                <a:spcPct val="150000"/>
              </a:lnSpc>
            </a:pPr>
            <a:r>
              <a:rPr lang="en-US" dirty="0"/>
              <a:t>Motor Carrier (MC)</a:t>
            </a:r>
          </a:p>
          <a:p>
            <a:pPr lvl="2">
              <a:lnSpc>
                <a:spcPct val="150000"/>
              </a:lnSpc>
            </a:pPr>
            <a:r>
              <a:rPr lang="en-US" dirty="0"/>
              <a:t>Dept. of Transportation (DOT)</a:t>
            </a:r>
          </a:p>
          <a:p>
            <a:pPr lvl="2">
              <a:lnSpc>
                <a:spcPct val="150000"/>
              </a:lnSpc>
            </a:pPr>
            <a:r>
              <a:rPr lang="en-US" dirty="0"/>
              <a:t>Transport Canada (TC)</a:t>
            </a:r>
          </a:p>
          <a:p>
            <a:pPr lvl="1">
              <a:lnSpc>
                <a:spcPct val="150000"/>
              </a:lnSpc>
            </a:pPr>
            <a:r>
              <a:rPr lang="en-US" dirty="0" smtClean="0"/>
              <a:t>Various tank </a:t>
            </a:r>
            <a:r>
              <a:rPr lang="en-US" dirty="0"/>
              <a:t>truck diagrams in </a:t>
            </a:r>
            <a:r>
              <a:rPr lang="en-US" dirty="0" smtClean="0"/>
              <a:t>ERG</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23</a:t>
            </a:fld>
            <a:endParaRPr lang="en-US" dirty="0"/>
          </a:p>
        </p:txBody>
      </p:sp>
    </p:spTree>
    <p:extLst>
      <p:ext uri="{BB962C8B-B14F-4D97-AF65-F5344CB8AC3E}">
        <p14:creationId xmlns:p14="http://schemas.microsoft.com/office/powerpoint/2010/main" val="41692713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 Pressure Chemical </a:t>
            </a:r>
            <a:r>
              <a:rPr lang="en-US" dirty="0" smtClean="0"/>
              <a:t>Tank</a:t>
            </a:r>
            <a:br>
              <a:rPr lang="en-US" dirty="0" smtClean="0"/>
            </a:br>
            <a:r>
              <a:rPr lang="en-US" dirty="0" smtClean="0"/>
              <a:t>MC </a:t>
            </a:r>
            <a:r>
              <a:rPr lang="en-US" dirty="0"/>
              <a:t>306 / DOT 406</a:t>
            </a:r>
          </a:p>
        </p:txBody>
      </p:sp>
      <p:sp>
        <p:nvSpPr>
          <p:cNvPr id="3" name="Content Placeholder 2"/>
          <p:cNvSpPr>
            <a:spLocks noGrp="1"/>
          </p:cNvSpPr>
          <p:nvPr>
            <p:ph idx="1"/>
          </p:nvPr>
        </p:nvSpPr>
        <p:spPr>
          <a:xfrm>
            <a:off x="628650" y="4916553"/>
            <a:ext cx="7886700" cy="1366198"/>
          </a:xfrm>
        </p:spPr>
        <p:txBody>
          <a:bodyPr>
            <a:normAutofit fontScale="77500" lnSpcReduction="20000"/>
          </a:bodyPr>
          <a:lstStyle/>
          <a:p>
            <a:pPr lvl="1"/>
            <a:r>
              <a:rPr lang="en-US" dirty="0"/>
              <a:t>Oval/Elliptical</a:t>
            </a:r>
          </a:p>
          <a:p>
            <a:pPr lvl="1"/>
            <a:r>
              <a:rPr lang="en-US" dirty="0"/>
              <a:t>Aluminum construction with bottom piping</a:t>
            </a:r>
          </a:p>
          <a:p>
            <a:pPr lvl="1"/>
            <a:r>
              <a:rPr lang="en-US" dirty="0"/>
              <a:t>Shell may be smooth or external </a:t>
            </a:r>
            <a:r>
              <a:rPr lang="en-US" dirty="0" smtClean="0"/>
              <a:t>ribs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24</a:t>
            </a:fld>
            <a:endParaRPr lang="en-US" dirty="0"/>
          </a:p>
        </p:txBody>
      </p:sp>
      <p:pic>
        <p:nvPicPr>
          <p:cNvPr id="7" name="Picture 6" title="Rear view of a Low Pressure Chemical Tank"/>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5110" y="1701668"/>
            <a:ext cx="3686175" cy="2981325"/>
          </a:xfrm>
          <a:prstGeom prst="rect">
            <a:avLst/>
          </a:prstGeom>
        </p:spPr>
      </p:pic>
      <p:pic>
        <p:nvPicPr>
          <p:cNvPr id="8" name="Picture 7" title="Rear view of a Low Pressure Chemical Tank"/>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26784" y="1623004"/>
            <a:ext cx="4371975" cy="3095625"/>
          </a:xfrm>
          <a:prstGeom prst="rect">
            <a:avLst/>
          </a:prstGeom>
        </p:spPr>
      </p:pic>
    </p:spTree>
    <p:extLst>
      <p:ext uri="{BB962C8B-B14F-4D97-AF65-F5344CB8AC3E}">
        <p14:creationId xmlns:p14="http://schemas.microsoft.com/office/powerpoint/2010/main" val="1225580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DOT </a:t>
            </a:r>
            <a:r>
              <a:rPr lang="en-US" dirty="0" smtClean="0"/>
              <a:t>306 / 406 </a:t>
            </a:r>
            <a:r>
              <a:rPr lang="en-US" dirty="0"/>
              <a:t>Compared </a:t>
            </a:r>
            <a:r>
              <a:rPr lang="en-US" dirty="0" smtClean="0"/>
              <a:t>to</a:t>
            </a:r>
            <a:br>
              <a:rPr lang="en-US" dirty="0" smtClean="0"/>
            </a:br>
            <a:r>
              <a:rPr lang="en-US" dirty="0" smtClean="0"/>
              <a:t>DOT 307 / 407</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25</a:t>
            </a:fld>
            <a:endParaRPr lang="en-US" dirty="0"/>
          </a:p>
        </p:txBody>
      </p:sp>
      <p:pic>
        <p:nvPicPr>
          <p:cNvPr id="6" name="Content Placeholder 5" title="Comparison of DOT 306 / 406 vs. DOT 307 / 407 truck"/>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100990" y="1825625"/>
            <a:ext cx="6942019" cy="4351338"/>
          </a:xfrm>
        </p:spPr>
      </p:pic>
    </p:spTree>
    <p:extLst>
      <p:ext uri="{BB962C8B-B14F-4D97-AF65-F5344CB8AC3E}">
        <p14:creationId xmlns:p14="http://schemas.microsoft.com/office/powerpoint/2010/main" val="814958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 Pressure Tank MC 331</a:t>
            </a:r>
          </a:p>
        </p:txBody>
      </p:sp>
      <p:sp>
        <p:nvSpPr>
          <p:cNvPr id="3" name="Content Placeholder 2"/>
          <p:cNvSpPr>
            <a:spLocks noGrp="1"/>
          </p:cNvSpPr>
          <p:nvPr>
            <p:ph idx="1"/>
          </p:nvPr>
        </p:nvSpPr>
        <p:spPr>
          <a:xfrm>
            <a:off x="628650" y="4539915"/>
            <a:ext cx="7886700" cy="1845010"/>
          </a:xfrm>
        </p:spPr>
        <p:txBody>
          <a:bodyPr>
            <a:normAutofit fontScale="77500" lnSpcReduction="20000"/>
          </a:bodyPr>
          <a:lstStyle/>
          <a:p>
            <a:pPr lvl="1"/>
            <a:r>
              <a:rPr lang="en-US" dirty="0"/>
              <a:t>Round cross section</a:t>
            </a:r>
          </a:p>
          <a:p>
            <a:pPr lvl="2"/>
            <a:r>
              <a:rPr lang="en-US" dirty="0"/>
              <a:t>Liquefied petroleum </a:t>
            </a:r>
            <a:r>
              <a:rPr lang="en-US" dirty="0" smtClean="0"/>
              <a:t>gases</a:t>
            </a:r>
            <a:endParaRPr lang="en-US" dirty="0"/>
          </a:p>
          <a:p>
            <a:pPr lvl="2"/>
            <a:r>
              <a:rPr lang="en-US" dirty="0"/>
              <a:t>Liquefied compressed gases</a:t>
            </a:r>
          </a:p>
          <a:p>
            <a:pPr lvl="1"/>
            <a:r>
              <a:rPr lang="en-US" dirty="0"/>
              <a:t>Subject to “Boiling Liquid Expanding Vapor </a:t>
            </a:r>
            <a:r>
              <a:rPr lang="en-US" dirty="0" smtClean="0"/>
              <a:t>Explosion” (BLEVE)</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26</a:t>
            </a:fld>
            <a:endParaRPr lang="en-US" dirty="0"/>
          </a:p>
        </p:txBody>
      </p:sp>
      <p:pic>
        <p:nvPicPr>
          <p:cNvPr id="6" name="Picture 5" title="Side view of a High Pressure Tank MC 33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41481" y="1329353"/>
            <a:ext cx="5867400" cy="3295650"/>
          </a:xfrm>
          <a:prstGeom prst="rect">
            <a:avLst/>
          </a:prstGeom>
        </p:spPr>
      </p:pic>
    </p:spTree>
    <p:extLst>
      <p:ext uri="{BB962C8B-B14F-4D97-AF65-F5344CB8AC3E}">
        <p14:creationId xmlns:p14="http://schemas.microsoft.com/office/powerpoint/2010/main" val="698576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Cryogenic Liquid Tank MC 338</a:t>
            </a:r>
          </a:p>
        </p:txBody>
      </p:sp>
      <p:sp>
        <p:nvSpPr>
          <p:cNvPr id="3" name="Content Placeholder 2"/>
          <p:cNvSpPr>
            <a:spLocks noGrp="1"/>
          </p:cNvSpPr>
          <p:nvPr>
            <p:ph idx="1"/>
          </p:nvPr>
        </p:nvSpPr>
        <p:spPr>
          <a:xfrm>
            <a:off x="628650" y="4465804"/>
            <a:ext cx="7886700" cy="2101683"/>
          </a:xfrm>
        </p:spPr>
        <p:txBody>
          <a:bodyPr>
            <a:normAutofit fontScale="92500" lnSpcReduction="20000"/>
          </a:bodyPr>
          <a:lstStyle/>
          <a:p>
            <a:pPr lvl="1"/>
            <a:r>
              <a:rPr lang="en-US" dirty="0"/>
              <a:t>Gases Transported as </a:t>
            </a:r>
            <a:r>
              <a:rPr lang="en-US" dirty="0" smtClean="0"/>
              <a:t>liquid</a:t>
            </a:r>
          </a:p>
          <a:p>
            <a:pPr lvl="1"/>
            <a:r>
              <a:rPr lang="en-US" dirty="0" smtClean="0"/>
              <a:t>Product </a:t>
            </a:r>
            <a:r>
              <a:rPr lang="en-US" dirty="0"/>
              <a:t>name on each side of </a:t>
            </a:r>
            <a:r>
              <a:rPr lang="en-US" dirty="0" smtClean="0"/>
              <a:t>trailer</a:t>
            </a:r>
          </a:p>
          <a:p>
            <a:pPr lvl="1"/>
            <a:r>
              <a:rPr lang="en-US" dirty="0" smtClean="0"/>
              <a:t>Large </a:t>
            </a:r>
            <a:r>
              <a:rPr lang="en-US" dirty="0"/>
              <a:t>bulky shell with heavy </a:t>
            </a:r>
            <a:r>
              <a:rPr lang="en-US" dirty="0" smtClean="0"/>
              <a:t>insulation</a:t>
            </a:r>
          </a:p>
          <a:p>
            <a:pPr lvl="1"/>
            <a:r>
              <a:rPr lang="en-US" dirty="0" smtClean="0"/>
              <a:t>Loading </a:t>
            </a:r>
            <a:r>
              <a:rPr lang="en-US" dirty="0"/>
              <a:t>station in middle or end of </a:t>
            </a:r>
            <a:r>
              <a:rPr lang="en-US" dirty="0" smtClean="0"/>
              <a:t>trailed</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27</a:t>
            </a:fld>
            <a:endParaRPr lang="en-US" dirty="0"/>
          </a:p>
        </p:txBody>
      </p:sp>
      <p:pic>
        <p:nvPicPr>
          <p:cNvPr id="6" name="Picture 5" title="Sideview of a Cryogenic Liquid Tank MC 33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37914" y="1444381"/>
            <a:ext cx="6496050" cy="2828925"/>
          </a:xfrm>
          <a:prstGeom prst="rect">
            <a:avLst/>
          </a:prstGeom>
        </p:spPr>
      </p:pic>
    </p:spTree>
    <p:extLst>
      <p:ext uri="{BB962C8B-B14F-4D97-AF65-F5344CB8AC3E}">
        <p14:creationId xmlns:p14="http://schemas.microsoft.com/office/powerpoint/2010/main" val="2338208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Tube </a:t>
            </a:r>
            <a:r>
              <a:rPr lang="en-US" dirty="0" smtClean="0"/>
              <a:t>Trailer</a:t>
            </a:r>
            <a:endParaRPr lang="en-US" dirty="0"/>
          </a:p>
        </p:txBody>
      </p:sp>
      <p:sp>
        <p:nvSpPr>
          <p:cNvPr id="3" name="Content Placeholder 2"/>
          <p:cNvSpPr>
            <a:spLocks noGrp="1"/>
          </p:cNvSpPr>
          <p:nvPr>
            <p:ph idx="1"/>
          </p:nvPr>
        </p:nvSpPr>
        <p:spPr>
          <a:xfrm>
            <a:off x="628650" y="4315325"/>
            <a:ext cx="7886700" cy="2294022"/>
          </a:xfrm>
        </p:spPr>
        <p:txBody>
          <a:bodyPr>
            <a:normAutofit fontScale="77500" lnSpcReduction="20000"/>
          </a:bodyPr>
          <a:lstStyle/>
          <a:p>
            <a:pPr lvl="1"/>
            <a:r>
              <a:rPr lang="en-US" dirty="0"/>
              <a:t>Group of compressed gas cylinders </a:t>
            </a:r>
          </a:p>
          <a:p>
            <a:pPr lvl="1"/>
            <a:r>
              <a:rPr lang="en-US" dirty="0"/>
              <a:t>Gases under high pressure</a:t>
            </a:r>
          </a:p>
          <a:p>
            <a:pPr lvl="1"/>
            <a:r>
              <a:rPr lang="en-US" dirty="0"/>
              <a:t>Products </a:t>
            </a:r>
            <a:r>
              <a:rPr lang="en-US" dirty="0" smtClean="0"/>
              <a:t>carried include</a:t>
            </a:r>
            <a:endParaRPr lang="en-US" dirty="0"/>
          </a:p>
          <a:p>
            <a:pPr lvl="2"/>
            <a:r>
              <a:rPr lang="en-US" dirty="0"/>
              <a:t>Helium/Oxygen/Hydrogen</a:t>
            </a:r>
          </a:p>
          <a:p>
            <a:pPr lvl="2"/>
            <a:r>
              <a:rPr lang="en-US" dirty="0"/>
              <a:t>Refrigerant </a:t>
            </a:r>
            <a:r>
              <a:rPr lang="en-US" dirty="0" smtClean="0"/>
              <a:t>gases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28</a:t>
            </a:fld>
            <a:endParaRPr lang="en-US" dirty="0"/>
          </a:p>
        </p:txBody>
      </p:sp>
      <p:pic>
        <p:nvPicPr>
          <p:cNvPr id="6" name="Picture 5" title="Rear and side view of a Tube Traile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54368" y="1174880"/>
            <a:ext cx="5734050" cy="3152775"/>
          </a:xfrm>
          <a:prstGeom prst="rect">
            <a:avLst/>
          </a:prstGeom>
        </p:spPr>
      </p:pic>
    </p:spTree>
    <p:extLst>
      <p:ext uri="{BB962C8B-B14F-4D97-AF65-F5344CB8AC3E}">
        <p14:creationId xmlns:p14="http://schemas.microsoft.com/office/powerpoint/2010/main" val="2493518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 or Company </a:t>
            </a:r>
            <a:r>
              <a:rPr lang="en-US" dirty="0" smtClean="0"/>
              <a:t>Vehicle</a:t>
            </a:r>
            <a:endParaRPr lang="en-US" dirty="0"/>
          </a:p>
        </p:txBody>
      </p:sp>
      <p:sp>
        <p:nvSpPr>
          <p:cNvPr id="3" name="Content Placeholder 2"/>
          <p:cNvSpPr>
            <a:spLocks noGrp="1"/>
          </p:cNvSpPr>
          <p:nvPr>
            <p:ph idx="1"/>
          </p:nvPr>
        </p:nvSpPr>
        <p:spPr>
          <a:xfrm>
            <a:off x="628650" y="4636168"/>
            <a:ext cx="7886700" cy="2113882"/>
          </a:xfrm>
        </p:spPr>
        <p:txBody>
          <a:bodyPr>
            <a:normAutofit fontScale="70000" lnSpcReduction="20000"/>
          </a:bodyPr>
          <a:lstStyle/>
          <a:p>
            <a:pPr lvl="1"/>
            <a:r>
              <a:rPr lang="en-US" dirty="0" smtClean="0"/>
              <a:t>Awareness.. Do not assume</a:t>
            </a:r>
          </a:p>
          <a:p>
            <a:pPr lvl="1"/>
            <a:r>
              <a:rPr lang="en-US" dirty="0" smtClean="0"/>
              <a:t>Items </a:t>
            </a:r>
            <a:r>
              <a:rPr lang="en-US" dirty="0"/>
              <a:t>often transported</a:t>
            </a:r>
          </a:p>
          <a:p>
            <a:pPr lvl="2"/>
            <a:r>
              <a:rPr lang="en-US" dirty="0"/>
              <a:t>Radioactive pharmaceuticals</a:t>
            </a:r>
          </a:p>
          <a:p>
            <a:pPr lvl="2"/>
            <a:r>
              <a:rPr lang="en-US" dirty="0"/>
              <a:t>Industrial </a:t>
            </a:r>
            <a:r>
              <a:rPr lang="en-US" dirty="0" smtClean="0"/>
              <a:t>chemicals</a:t>
            </a:r>
          </a:p>
          <a:p>
            <a:pPr lvl="2"/>
            <a:r>
              <a:rPr lang="en-US" dirty="0" smtClean="0"/>
              <a:t>Household chemicals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29</a:t>
            </a:fld>
            <a:endParaRPr lang="en-US" dirty="0"/>
          </a:p>
        </p:txBody>
      </p:sp>
      <p:pic>
        <p:nvPicPr>
          <p:cNvPr id="7" name="Picture 6" title="Burnt Company Vehicle after a fir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4130" y="1316131"/>
            <a:ext cx="5238750" cy="3257550"/>
          </a:xfrm>
          <a:prstGeom prst="rect">
            <a:avLst/>
          </a:prstGeom>
        </p:spPr>
      </p:pic>
      <p:pic>
        <p:nvPicPr>
          <p:cNvPr id="8" name="Picture 7" title="Truck bed of a Personal Vehicle with unknown content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57912" y="1288620"/>
            <a:ext cx="2314575" cy="3248025"/>
          </a:xfrm>
          <a:prstGeom prst="rect">
            <a:avLst/>
          </a:prstGeom>
        </p:spPr>
      </p:pic>
    </p:spTree>
    <p:extLst>
      <p:ext uri="{BB962C8B-B14F-4D97-AF65-F5344CB8AC3E}">
        <p14:creationId xmlns:p14="http://schemas.microsoft.com/office/powerpoint/2010/main" val="29333353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Railway Transportation</a:t>
            </a:r>
            <a:endParaRPr lang="en-US" dirty="0"/>
          </a:p>
        </p:txBody>
      </p:sp>
      <p:sp>
        <p:nvSpPr>
          <p:cNvPr id="3" name="Content Placeholder 2"/>
          <p:cNvSpPr>
            <a:spLocks noGrp="1"/>
          </p:cNvSpPr>
          <p:nvPr>
            <p:ph idx="1"/>
          </p:nvPr>
        </p:nvSpPr>
        <p:spPr/>
        <p:txBody>
          <a:bodyPr>
            <a:normAutofit fontScale="92500" lnSpcReduction="20000"/>
          </a:bodyPr>
          <a:lstStyle/>
          <a:p>
            <a:pPr lvl="1">
              <a:lnSpc>
                <a:spcPct val="150000"/>
              </a:lnSpc>
            </a:pPr>
            <a:r>
              <a:rPr lang="en-US" dirty="0" smtClean="0"/>
              <a:t>Boxcar</a:t>
            </a:r>
          </a:p>
          <a:p>
            <a:pPr lvl="1">
              <a:lnSpc>
                <a:spcPct val="150000"/>
              </a:lnSpc>
            </a:pPr>
            <a:r>
              <a:rPr lang="en-US" dirty="0" smtClean="0"/>
              <a:t>Flatcar</a:t>
            </a:r>
          </a:p>
          <a:p>
            <a:pPr lvl="1">
              <a:lnSpc>
                <a:spcPct val="150000"/>
              </a:lnSpc>
            </a:pPr>
            <a:r>
              <a:rPr lang="en-US" dirty="0" smtClean="0"/>
              <a:t>Gondola</a:t>
            </a:r>
          </a:p>
          <a:p>
            <a:pPr lvl="1">
              <a:lnSpc>
                <a:spcPct val="150000"/>
              </a:lnSpc>
            </a:pPr>
            <a:r>
              <a:rPr lang="en-US" dirty="0" smtClean="0"/>
              <a:t>Covered </a:t>
            </a:r>
            <a:r>
              <a:rPr lang="en-US" dirty="0"/>
              <a:t>Hopper </a:t>
            </a:r>
            <a:r>
              <a:rPr lang="en-US" dirty="0" smtClean="0"/>
              <a:t>Car</a:t>
            </a:r>
          </a:p>
          <a:p>
            <a:pPr lvl="1">
              <a:lnSpc>
                <a:spcPct val="150000"/>
              </a:lnSpc>
            </a:pPr>
            <a:r>
              <a:rPr lang="en-US" dirty="0" smtClean="0"/>
              <a:t>Open </a:t>
            </a:r>
            <a:r>
              <a:rPr lang="en-US" dirty="0"/>
              <a:t>Hopper </a:t>
            </a:r>
            <a:r>
              <a:rPr lang="en-US" dirty="0" smtClean="0"/>
              <a:t>Car</a:t>
            </a:r>
          </a:p>
          <a:p>
            <a:pPr lvl="1">
              <a:lnSpc>
                <a:spcPct val="150000"/>
              </a:lnSpc>
            </a:pPr>
            <a:r>
              <a:rPr lang="en-US" dirty="0" smtClean="0"/>
              <a:t>Low-Pressure </a:t>
            </a:r>
            <a:r>
              <a:rPr lang="en-US" dirty="0"/>
              <a:t>Tank </a:t>
            </a:r>
            <a:r>
              <a:rPr lang="en-US" dirty="0" smtClean="0"/>
              <a:t>Car</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30</a:t>
            </a:fld>
            <a:endParaRPr lang="en-US" dirty="0"/>
          </a:p>
        </p:txBody>
      </p:sp>
      <p:sp>
        <p:nvSpPr>
          <p:cNvPr id="5" name="Content Placeholder 2"/>
          <p:cNvSpPr txBox="1">
            <a:spLocks/>
          </p:cNvSpPr>
          <p:nvPr/>
        </p:nvSpPr>
        <p:spPr>
          <a:xfrm>
            <a:off x="4078204" y="1435100"/>
            <a:ext cx="4732421" cy="4351338"/>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800" kern="1200">
                <a:solidFill>
                  <a:schemeClr val="bg1"/>
                </a:solidFill>
                <a:latin typeface="+mn-lt"/>
                <a:ea typeface="+mn-ea"/>
                <a:cs typeface="+mn-cs"/>
              </a:defRPr>
            </a:lvl1pPr>
            <a:lvl2pPr marL="685800" indent="-228600" algn="l" defTabSz="914400" rtl="0" eaLnBrk="1" latinLnBrk="0" hangingPunct="1">
              <a:lnSpc>
                <a:spcPct val="110000"/>
              </a:lnSpc>
              <a:spcBef>
                <a:spcPts val="600"/>
              </a:spcBef>
              <a:spcAft>
                <a:spcPts val="600"/>
              </a:spcAft>
              <a:buFont typeface="Arial" panose="020B0604020202020204" pitchFamily="34" charset="0"/>
              <a:buChar char="•"/>
              <a:defRPr sz="2400" kern="1200">
                <a:solidFill>
                  <a:schemeClr val="bg1"/>
                </a:solidFill>
                <a:latin typeface="+mn-lt"/>
                <a:ea typeface="+mn-ea"/>
                <a:cs typeface="+mn-cs"/>
              </a:defRPr>
            </a:lvl2pPr>
            <a:lvl3pPr marL="1257300" indent="-342900" algn="l" defTabSz="914400" rtl="0" eaLnBrk="1" latinLnBrk="0" hangingPunct="1">
              <a:lnSpc>
                <a:spcPct val="110000"/>
              </a:lnSpc>
              <a:spcBef>
                <a:spcPts val="600"/>
              </a:spcBef>
              <a:spcAft>
                <a:spcPts val="600"/>
              </a:spcAft>
              <a:buFont typeface="Calibri" panose="020F0502020204030204" pitchFamily="34" charset="0"/>
              <a:buChar char="◦"/>
              <a:defRPr sz="2400" kern="1200">
                <a:solidFill>
                  <a:schemeClr val="bg1"/>
                </a:solidFill>
                <a:latin typeface="+mn-lt"/>
                <a:ea typeface="+mn-ea"/>
                <a:cs typeface="+mn-cs"/>
              </a:defRPr>
            </a:lvl3pPr>
            <a:lvl4pPr marL="1714500" indent="-342900" algn="l" defTabSz="914400" rtl="0" eaLnBrk="1" latinLnBrk="0" hangingPunct="1">
              <a:lnSpc>
                <a:spcPct val="110000"/>
              </a:lnSpc>
              <a:spcBef>
                <a:spcPts val="600"/>
              </a:spcBef>
              <a:spcAft>
                <a:spcPts val="600"/>
              </a:spcAft>
              <a:buFont typeface="Calibri" panose="020F0502020204030204" pitchFamily="34" charset="0"/>
              <a:buChar char="▪"/>
              <a:defRPr sz="2400" kern="1200">
                <a:solidFill>
                  <a:schemeClr val="bg1"/>
                </a:solidFill>
                <a:latin typeface="+mn-lt"/>
                <a:ea typeface="+mn-ea"/>
                <a:cs typeface="+mn-cs"/>
              </a:defRPr>
            </a:lvl4pPr>
            <a:lvl5pPr marL="2171700" indent="-342900" algn="l" defTabSz="914400" rtl="0" eaLnBrk="1" latinLnBrk="0" hangingPunct="1">
              <a:lnSpc>
                <a:spcPct val="110000"/>
              </a:lnSpc>
              <a:spcBef>
                <a:spcPts val="600"/>
              </a:spcBef>
              <a:spcAft>
                <a:spcPts val="600"/>
              </a:spcAft>
              <a:buFont typeface="Calibri" panose="020F050202020403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50000"/>
              </a:lnSpc>
            </a:pPr>
            <a:r>
              <a:rPr lang="en-US" dirty="0" smtClean="0"/>
              <a:t>High </a:t>
            </a:r>
            <a:r>
              <a:rPr lang="en-US" dirty="0"/>
              <a:t>Pressure Tank Car</a:t>
            </a:r>
          </a:p>
          <a:p>
            <a:pPr lvl="1">
              <a:lnSpc>
                <a:spcPct val="150000"/>
              </a:lnSpc>
            </a:pPr>
            <a:r>
              <a:rPr lang="en-US" dirty="0"/>
              <a:t>Cryogenic Tank Car</a:t>
            </a:r>
          </a:p>
          <a:p>
            <a:pPr lvl="1">
              <a:lnSpc>
                <a:spcPct val="150000"/>
              </a:lnSpc>
            </a:pPr>
            <a:r>
              <a:rPr lang="en-US" dirty="0"/>
              <a:t>Trailer on a Flat Car (TOFC)</a:t>
            </a:r>
          </a:p>
          <a:p>
            <a:pPr lvl="1">
              <a:lnSpc>
                <a:spcPct val="150000"/>
              </a:lnSpc>
            </a:pPr>
            <a:r>
              <a:rPr lang="en-US" dirty="0"/>
              <a:t>Container on a Flat Car (COFC)</a:t>
            </a:r>
          </a:p>
          <a:p>
            <a:pPr lvl="1">
              <a:lnSpc>
                <a:spcPct val="150000"/>
              </a:lnSpc>
            </a:pPr>
            <a:r>
              <a:rPr lang="en-US" dirty="0"/>
              <a:t>Intermodal Tank Car</a:t>
            </a:r>
          </a:p>
        </p:txBody>
      </p:sp>
    </p:spTree>
    <p:extLst>
      <p:ext uri="{BB962C8B-B14F-4D97-AF65-F5344CB8AC3E}">
        <p14:creationId xmlns:p14="http://schemas.microsoft.com/office/powerpoint/2010/main" val="2451713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Box Car</a:t>
            </a:r>
          </a:p>
        </p:txBody>
      </p:sp>
      <p:sp>
        <p:nvSpPr>
          <p:cNvPr id="4" name="Slide Number Placeholder 3"/>
          <p:cNvSpPr>
            <a:spLocks noGrp="1"/>
          </p:cNvSpPr>
          <p:nvPr>
            <p:ph type="sldNum" sz="quarter" idx="12"/>
          </p:nvPr>
        </p:nvSpPr>
        <p:spPr/>
        <p:txBody>
          <a:bodyPr/>
          <a:lstStyle/>
          <a:p>
            <a:fld id="{17FBE5AA-9EF5-43AA-9768-6F52FAFCFDFA}" type="slidenum">
              <a:rPr lang="en-US" smtClean="0"/>
              <a:t>31</a:t>
            </a:fld>
            <a:endParaRPr lang="en-US" dirty="0"/>
          </a:p>
        </p:txBody>
      </p:sp>
      <p:pic>
        <p:nvPicPr>
          <p:cNvPr id="6" name="Content Placeholder 5" title="Side view of a Box Ca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243108" y="1825625"/>
            <a:ext cx="6657784" cy="4351338"/>
          </a:xfrm>
        </p:spPr>
      </p:pic>
    </p:spTree>
    <p:extLst>
      <p:ext uri="{BB962C8B-B14F-4D97-AF65-F5344CB8AC3E}">
        <p14:creationId xmlns:p14="http://schemas.microsoft.com/office/powerpoint/2010/main" val="21910974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Covered Hopper Car</a:t>
            </a:r>
          </a:p>
        </p:txBody>
      </p:sp>
      <p:sp>
        <p:nvSpPr>
          <p:cNvPr id="4" name="Slide Number Placeholder 3"/>
          <p:cNvSpPr>
            <a:spLocks noGrp="1"/>
          </p:cNvSpPr>
          <p:nvPr>
            <p:ph type="sldNum" sz="quarter" idx="12"/>
          </p:nvPr>
        </p:nvSpPr>
        <p:spPr/>
        <p:txBody>
          <a:bodyPr/>
          <a:lstStyle/>
          <a:p>
            <a:fld id="{17FBE5AA-9EF5-43AA-9768-6F52FAFCFDFA}" type="slidenum">
              <a:rPr lang="en-US" smtClean="0"/>
              <a:t>32</a:t>
            </a:fld>
            <a:endParaRPr lang="en-US" dirty="0"/>
          </a:p>
        </p:txBody>
      </p:sp>
      <p:pic>
        <p:nvPicPr>
          <p:cNvPr id="6" name="Content Placeholder 5" title="Side view of a Covered Hopper Ca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393969" y="1825625"/>
            <a:ext cx="6356061" cy="4351338"/>
          </a:xfrm>
        </p:spPr>
      </p:pic>
    </p:spTree>
    <p:extLst>
      <p:ext uri="{BB962C8B-B14F-4D97-AF65-F5344CB8AC3E}">
        <p14:creationId xmlns:p14="http://schemas.microsoft.com/office/powerpoint/2010/main" val="42198711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Hopper Car</a:t>
            </a:r>
          </a:p>
        </p:txBody>
      </p:sp>
      <p:sp>
        <p:nvSpPr>
          <p:cNvPr id="4" name="Slide Number Placeholder 3"/>
          <p:cNvSpPr>
            <a:spLocks noGrp="1"/>
          </p:cNvSpPr>
          <p:nvPr>
            <p:ph type="sldNum" sz="quarter" idx="12"/>
          </p:nvPr>
        </p:nvSpPr>
        <p:spPr/>
        <p:txBody>
          <a:bodyPr/>
          <a:lstStyle/>
          <a:p>
            <a:fld id="{17FBE5AA-9EF5-43AA-9768-6F52FAFCFDFA}" type="slidenum">
              <a:rPr lang="en-US" smtClean="0"/>
              <a:t>33</a:t>
            </a:fld>
            <a:endParaRPr lang="en-US" dirty="0"/>
          </a:p>
        </p:txBody>
      </p:sp>
      <p:pic>
        <p:nvPicPr>
          <p:cNvPr id="6" name="Content Placeholder 5" title="Side view of an Open Hopper Ca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628650" y="2190488"/>
            <a:ext cx="7886700" cy="3621612"/>
          </a:xfrm>
        </p:spPr>
      </p:pic>
    </p:spTree>
    <p:extLst>
      <p:ext uri="{BB962C8B-B14F-4D97-AF65-F5344CB8AC3E}">
        <p14:creationId xmlns:p14="http://schemas.microsoft.com/office/powerpoint/2010/main" val="20482182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Low-Pressure Tank Car</a:t>
            </a:r>
          </a:p>
        </p:txBody>
      </p:sp>
      <p:sp>
        <p:nvSpPr>
          <p:cNvPr id="3" name="Content Placeholder 2"/>
          <p:cNvSpPr>
            <a:spLocks noGrp="1"/>
          </p:cNvSpPr>
          <p:nvPr>
            <p:ph idx="1"/>
          </p:nvPr>
        </p:nvSpPr>
        <p:spPr/>
        <p:txBody>
          <a:bodyPr/>
          <a:lstStyle/>
          <a:p>
            <a:pPr lvl="1"/>
            <a:r>
              <a:rPr lang="en-US" dirty="0"/>
              <a:t>Solids – sulfur, phosphorus</a:t>
            </a:r>
          </a:p>
          <a:p>
            <a:pPr lvl="1"/>
            <a:r>
              <a:rPr lang="en-US" dirty="0"/>
              <a:t>Liquids – industrial solvents, motor fuels, food grade products </a:t>
            </a:r>
          </a:p>
          <a:p>
            <a:pPr lvl="1"/>
            <a:r>
              <a:rPr lang="en-US" dirty="0"/>
              <a:t>May have 6 compartments </a:t>
            </a:r>
          </a:p>
          <a:p>
            <a:pPr lvl="1"/>
            <a:r>
              <a:rPr lang="en-US" dirty="0"/>
              <a:t>Tank within a tank</a:t>
            </a:r>
          </a:p>
          <a:p>
            <a:pPr lvl="2"/>
            <a:r>
              <a:rPr lang="en-US" dirty="0"/>
              <a:t>Outer shell holds insulation over an inner </a:t>
            </a:r>
            <a:r>
              <a:rPr lang="en-US" dirty="0" smtClean="0"/>
              <a:t>tank</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34</a:t>
            </a:fld>
            <a:endParaRPr lang="en-US" dirty="0"/>
          </a:p>
        </p:txBody>
      </p:sp>
    </p:spTree>
    <p:extLst>
      <p:ext uri="{BB962C8B-B14F-4D97-AF65-F5344CB8AC3E}">
        <p14:creationId xmlns:p14="http://schemas.microsoft.com/office/powerpoint/2010/main" val="17261087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Low-Pressure Tank </a:t>
            </a:r>
            <a:r>
              <a:rPr lang="en-US" dirty="0" smtClean="0"/>
              <a:t>Car </a:t>
            </a:r>
            <a:endParaRPr lang="en-US" dirty="0"/>
          </a:p>
        </p:txBody>
      </p:sp>
      <p:sp>
        <p:nvSpPr>
          <p:cNvPr id="3" name="Content Placeholder 2"/>
          <p:cNvSpPr>
            <a:spLocks noGrp="1"/>
          </p:cNvSpPr>
          <p:nvPr>
            <p:ph idx="1"/>
          </p:nvPr>
        </p:nvSpPr>
        <p:spPr>
          <a:xfrm>
            <a:off x="628650" y="4595254"/>
            <a:ext cx="7886700" cy="2014093"/>
          </a:xfrm>
        </p:spPr>
        <p:txBody>
          <a:bodyPr>
            <a:normAutofit fontScale="70000" lnSpcReduction="20000"/>
          </a:bodyPr>
          <a:lstStyle/>
          <a:p>
            <a:pPr lvl="1"/>
            <a:r>
              <a:rPr lang="en-US" dirty="0"/>
              <a:t>Non-pressure may not be accurate description</a:t>
            </a:r>
          </a:p>
          <a:p>
            <a:pPr lvl="2"/>
            <a:r>
              <a:rPr lang="en-US" dirty="0"/>
              <a:t>Non-pressure may have up to 100 psi</a:t>
            </a:r>
          </a:p>
          <a:p>
            <a:pPr lvl="1"/>
            <a:r>
              <a:rPr lang="en-US" dirty="0"/>
              <a:t>Man-way and </a:t>
            </a:r>
            <a:r>
              <a:rPr lang="en-US" dirty="0" smtClean="0"/>
              <a:t>fittings </a:t>
            </a:r>
            <a:r>
              <a:rPr lang="en-US" dirty="0"/>
              <a:t>on top of car</a:t>
            </a:r>
          </a:p>
          <a:p>
            <a:pPr lvl="1"/>
            <a:r>
              <a:rPr lang="en-US" dirty="0"/>
              <a:t>Carry solids that can be liquefied with heat for loading or unloading</a:t>
            </a:r>
          </a:p>
        </p:txBody>
      </p:sp>
      <p:sp>
        <p:nvSpPr>
          <p:cNvPr id="4" name="Slide Number Placeholder 3"/>
          <p:cNvSpPr>
            <a:spLocks noGrp="1"/>
          </p:cNvSpPr>
          <p:nvPr>
            <p:ph type="sldNum" sz="quarter" idx="12"/>
          </p:nvPr>
        </p:nvSpPr>
        <p:spPr/>
        <p:txBody>
          <a:bodyPr/>
          <a:lstStyle/>
          <a:p>
            <a:fld id="{17FBE5AA-9EF5-43AA-9768-6F52FAFCFDFA}" type="slidenum">
              <a:rPr lang="en-US" smtClean="0"/>
              <a:t>35</a:t>
            </a:fld>
            <a:endParaRPr lang="en-US" dirty="0"/>
          </a:p>
        </p:txBody>
      </p:sp>
      <p:pic>
        <p:nvPicPr>
          <p:cNvPr id="6" name="Picture 5" title="Side view of a Low-Pressure Tank Ca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88826" y="1258981"/>
            <a:ext cx="7486650" cy="3371850"/>
          </a:xfrm>
          <a:prstGeom prst="rect">
            <a:avLst/>
          </a:prstGeom>
        </p:spPr>
      </p:pic>
    </p:spTree>
    <p:extLst>
      <p:ext uri="{BB962C8B-B14F-4D97-AF65-F5344CB8AC3E}">
        <p14:creationId xmlns:p14="http://schemas.microsoft.com/office/powerpoint/2010/main" val="2589737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Pressure Tank Car</a:t>
            </a:r>
          </a:p>
        </p:txBody>
      </p:sp>
      <p:sp>
        <p:nvSpPr>
          <p:cNvPr id="3" name="Content Placeholder 2"/>
          <p:cNvSpPr>
            <a:spLocks noGrp="1"/>
          </p:cNvSpPr>
          <p:nvPr>
            <p:ph idx="1"/>
          </p:nvPr>
        </p:nvSpPr>
        <p:spPr/>
        <p:txBody>
          <a:bodyPr/>
          <a:lstStyle/>
          <a:p>
            <a:pPr lvl="1"/>
            <a:r>
              <a:rPr lang="en-US" dirty="0"/>
              <a:t>Large, round protective housing on top contains all valves</a:t>
            </a:r>
          </a:p>
          <a:p>
            <a:pPr lvl="1"/>
            <a:r>
              <a:rPr lang="en-US" dirty="0"/>
              <a:t>May carry liquefied compressed gases</a:t>
            </a:r>
          </a:p>
          <a:p>
            <a:pPr lvl="2"/>
            <a:r>
              <a:rPr lang="en-US" dirty="0" smtClean="0"/>
              <a:t>Poisons</a:t>
            </a:r>
          </a:p>
          <a:p>
            <a:pPr lvl="2"/>
            <a:r>
              <a:rPr lang="en-US" dirty="0" smtClean="0"/>
              <a:t>Oxidizers</a:t>
            </a:r>
          </a:p>
          <a:p>
            <a:pPr lvl="2"/>
            <a:r>
              <a:rPr lang="en-US" dirty="0" smtClean="0"/>
              <a:t>Asphyxiants</a:t>
            </a:r>
          </a:p>
          <a:p>
            <a:pPr lvl="2"/>
            <a:r>
              <a:rPr lang="en-US" dirty="0" smtClean="0"/>
              <a:t>Other </a:t>
            </a:r>
            <a:r>
              <a:rPr lang="en-US" dirty="0"/>
              <a:t>combinations</a:t>
            </a:r>
          </a:p>
          <a:p>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36</a:t>
            </a:fld>
            <a:endParaRPr lang="en-US" dirty="0"/>
          </a:p>
        </p:txBody>
      </p:sp>
    </p:spTree>
    <p:extLst>
      <p:ext uri="{BB962C8B-B14F-4D97-AF65-F5344CB8AC3E}">
        <p14:creationId xmlns:p14="http://schemas.microsoft.com/office/powerpoint/2010/main" val="1089651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Pressure Tank </a:t>
            </a:r>
            <a:r>
              <a:rPr lang="en-US" dirty="0" smtClean="0"/>
              <a:t>Car </a:t>
            </a:r>
            <a:endParaRPr lang="en-US" dirty="0"/>
          </a:p>
        </p:txBody>
      </p:sp>
      <p:sp>
        <p:nvSpPr>
          <p:cNvPr id="3" name="Content Placeholder 2"/>
          <p:cNvSpPr>
            <a:spLocks noGrp="1"/>
          </p:cNvSpPr>
          <p:nvPr>
            <p:ph idx="1"/>
          </p:nvPr>
        </p:nvSpPr>
        <p:spPr>
          <a:xfrm>
            <a:off x="628650" y="4684879"/>
            <a:ext cx="7886700" cy="1700046"/>
          </a:xfrm>
        </p:spPr>
        <p:txBody>
          <a:bodyPr>
            <a:normAutofit fontScale="77500" lnSpcReduction="20000"/>
          </a:bodyPr>
          <a:lstStyle/>
          <a:p>
            <a:pPr lvl="1"/>
            <a:r>
              <a:rPr lang="en-US" dirty="0"/>
              <a:t>Insulated or non insulated</a:t>
            </a:r>
          </a:p>
          <a:p>
            <a:pPr lvl="1"/>
            <a:r>
              <a:rPr lang="en-US" dirty="0"/>
              <a:t>May have thermal protection coating sprayed on exterior</a:t>
            </a:r>
          </a:p>
          <a:p>
            <a:pPr lvl="1"/>
            <a:r>
              <a:rPr lang="en-US" dirty="0"/>
              <a:t>May experience </a:t>
            </a:r>
            <a:r>
              <a:rPr lang="en-US" dirty="0" smtClean="0"/>
              <a:t>BLEVE </a:t>
            </a:r>
            <a:r>
              <a:rPr lang="en-US" dirty="0"/>
              <a:t>if involved in </a:t>
            </a:r>
            <a:r>
              <a:rPr lang="en-US" dirty="0" smtClean="0"/>
              <a:t>fire</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37</a:t>
            </a:fld>
            <a:endParaRPr lang="en-US" dirty="0"/>
          </a:p>
        </p:txBody>
      </p:sp>
      <p:pic>
        <p:nvPicPr>
          <p:cNvPr id="6" name="Picture 5" title="Side view of a Pressure Tank Ca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95400" y="1261782"/>
            <a:ext cx="6553200" cy="3581400"/>
          </a:xfrm>
          <a:prstGeom prst="rect">
            <a:avLst/>
          </a:prstGeom>
        </p:spPr>
      </p:pic>
    </p:spTree>
    <p:extLst>
      <p:ext uri="{BB962C8B-B14F-4D97-AF65-F5344CB8AC3E}">
        <p14:creationId xmlns:p14="http://schemas.microsoft.com/office/powerpoint/2010/main" val="21452256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Cryogenic Tank Car</a:t>
            </a:r>
          </a:p>
        </p:txBody>
      </p:sp>
      <p:sp>
        <p:nvSpPr>
          <p:cNvPr id="3" name="Content Placeholder 2"/>
          <p:cNvSpPr>
            <a:spLocks noGrp="1"/>
          </p:cNvSpPr>
          <p:nvPr>
            <p:ph idx="1"/>
          </p:nvPr>
        </p:nvSpPr>
        <p:spPr>
          <a:xfrm>
            <a:off x="628650" y="4010526"/>
            <a:ext cx="8181975" cy="2739524"/>
          </a:xfrm>
        </p:spPr>
        <p:txBody>
          <a:bodyPr>
            <a:normAutofit fontScale="70000" lnSpcReduction="20000"/>
          </a:bodyPr>
          <a:lstStyle/>
          <a:p>
            <a:pPr lvl="1"/>
            <a:r>
              <a:rPr lang="en-US" dirty="0"/>
              <a:t>Tank within a tank</a:t>
            </a:r>
          </a:p>
          <a:p>
            <a:pPr lvl="1"/>
            <a:r>
              <a:rPr lang="en-US" dirty="0"/>
              <a:t>Loading and unloading fittings underneath at the center or end of car</a:t>
            </a:r>
          </a:p>
          <a:p>
            <a:pPr lvl="1"/>
            <a:r>
              <a:rPr lang="en-US" dirty="0" smtClean="0"/>
              <a:t>Common products shipped</a:t>
            </a:r>
            <a:endParaRPr lang="en-US" dirty="0"/>
          </a:p>
          <a:p>
            <a:pPr lvl="2"/>
            <a:r>
              <a:rPr lang="en-US" dirty="0"/>
              <a:t>Nitrogen</a:t>
            </a:r>
          </a:p>
          <a:p>
            <a:pPr lvl="2"/>
            <a:r>
              <a:rPr lang="en-US" dirty="0"/>
              <a:t>Oxygen</a:t>
            </a:r>
          </a:p>
          <a:p>
            <a:pPr lvl="2"/>
            <a:r>
              <a:rPr lang="en-US" dirty="0"/>
              <a:t>Carbon </a:t>
            </a:r>
            <a:r>
              <a:rPr lang="en-US" dirty="0" smtClean="0"/>
              <a:t>monoxide</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38</a:t>
            </a:fld>
            <a:endParaRPr lang="en-US" dirty="0"/>
          </a:p>
        </p:txBody>
      </p:sp>
      <p:pic>
        <p:nvPicPr>
          <p:cNvPr id="6" name="Picture 5" title="Side view of a Cryogenic Tank Ca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07508" y="1206481"/>
            <a:ext cx="7458075" cy="2809875"/>
          </a:xfrm>
          <a:prstGeom prst="rect">
            <a:avLst/>
          </a:prstGeom>
        </p:spPr>
      </p:pic>
    </p:spTree>
    <p:extLst>
      <p:ext uri="{BB962C8B-B14F-4D97-AF65-F5344CB8AC3E}">
        <p14:creationId xmlns:p14="http://schemas.microsoft.com/office/powerpoint/2010/main" val="16461226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Intermodal (IM) Containers</a:t>
            </a:r>
            <a:endParaRPr lang="en-US" dirty="0"/>
          </a:p>
        </p:txBody>
      </p:sp>
      <p:sp>
        <p:nvSpPr>
          <p:cNvPr id="3" name="Content Placeholder 2"/>
          <p:cNvSpPr>
            <a:spLocks noGrp="1"/>
          </p:cNvSpPr>
          <p:nvPr>
            <p:ph idx="1"/>
          </p:nvPr>
        </p:nvSpPr>
        <p:spPr/>
        <p:txBody>
          <a:bodyPr>
            <a:normAutofit/>
          </a:bodyPr>
          <a:lstStyle/>
          <a:p>
            <a:pPr lvl="1"/>
            <a:r>
              <a:rPr lang="en-US" dirty="0"/>
              <a:t>Highway to Rail to Water</a:t>
            </a:r>
          </a:p>
          <a:p>
            <a:pPr lvl="1"/>
            <a:r>
              <a:rPr lang="en-US" dirty="0"/>
              <a:t>Carry any type of material</a:t>
            </a:r>
          </a:p>
          <a:p>
            <a:pPr lvl="1"/>
            <a:r>
              <a:rPr lang="en-US" dirty="0"/>
              <a:t>Often affixed to railcars</a:t>
            </a:r>
          </a:p>
          <a:p>
            <a:pPr lvl="1"/>
            <a:r>
              <a:rPr lang="en-US" dirty="0"/>
              <a:t>May be:</a:t>
            </a:r>
          </a:p>
          <a:p>
            <a:pPr lvl="2"/>
            <a:r>
              <a:rPr lang="en-US" dirty="0"/>
              <a:t>Trailers</a:t>
            </a:r>
          </a:p>
          <a:p>
            <a:pPr lvl="2"/>
            <a:r>
              <a:rPr lang="en-US" dirty="0"/>
              <a:t>Box like containers</a:t>
            </a:r>
          </a:p>
          <a:p>
            <a:pPr lvl="2"/>
            <a:r>
              <a:rPr lang="en-US" dirty="0"/>
              <a:t>Tank supported by </a:t>
            </a:r>
            <a:r>
              <a:rPr lang="en-US" dirty="0" smtClean="0"/>
              <a:t>frame</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39</a:t>
            </a:fld>
            <a:endParaRPr lang="en-US" dirty="0"/>
          </a:p>
        </p:txBody>
      </p:sp>
    </p:spTree>
    <p:extLst>
      <p:ext uri="{BB962C8B-B14F-4D97-AF65-F5344CB8AC3E}">
        <p14:creationId xmlns:p14="http://schemas.microsoft.com/office/powerpoint/2010/main" val="27522394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Intermodal (IM) </a:t>
            </a:r>
            <a:r>
              <a:rPr lang="en-US" dirty="0" smtClean="0"/>
              <a:t>Containers </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40</a:t>
            </a:fld>
            <a:endParaRPr lang="en-US" dirty="0"/>
          </a:p>
        </p:txBody>
      </p:sp>
      <p:pic>
        <p:nvPicPr>
          <p:cNvPr id="16" name="Picture 15" title="Intermodal (IM) Container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77222" y="1414743"/>
            <a:ext cx="6838950" cy="4781550"/>
          </a:xfrm>
          <a:prstGeom prst="rect">
            <a:avLst/>
          </a:prstGeom>
        </p:spPr>
      </p:pic>
    </p:spTree>
    <p:extLst>
      <p:ext uri="{BB962C8B-B14F-4D97-AF65-F5344CB8AC3E}">
        <p14:creationId xmlns:p14="http://schemas.microsoft.com/office/powerpoint/2010/main" val="41862731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Transportation</a:t>
            </a:r>
          </a:p>
        </p:txBody>
      </p:sp>
      <p:sp>
        <p:nvSpPr>
          <p:cNvPr id="3" name="Content Placeholder 2"/>
          <p:cNvSpPr>
            <a:spLocks noGrp="1"/>
          </p:cNvSpPr>
          <p:nvPr>
            <p:ph idx="1"/>
          </p:nvPr>
        </p:nvSpPr>
        <p:spPr>
          <a:xfrm>
            <a:off x="0" y="1854186"/>
            <a:ext cx="3506622" cy="4140201"/>
          </a:xfrm>
        </p:spPr>
        <p:txBody>
          <a:bodyPr/>
          <a:lstStyle/>
          <a:p>
            <a:pPr lvl="1">
              <a:spcBef>
                <a:spcPts val="1200"/>
              </a:spcBef>
            </a:pPr>
            <a:r>
              <a:rPr lang="en-US" dirty="0"/>
              <a:t>Ships and barges</a:t>
            </a:r>
          </a:p>
          <a:p>
            <a:pPr lvl="1">
              <a:spcBef>
                <a:spcPts val="1200"/>
              </a:spcBef>
            </a:pPr>
            <a:r>
              <a:rPr lang="en-US" dirty="0"/>
              <a:t>Large quantities of product</a:t>
            </a:r>
          </a:p>
          <a:p>
            <a:pPr lvl="1">
              <a:spcBef>
                <a:spcPts val="1200"/>
              </a:spcBef>
            </a:pPr>
            <a:r>
              <a:rPr lang="en-US" dirty="0"/>
              <a:t>Large problems during an </a:t>
            </a:r>
            <a:r>
              <a:rPr lang="en-US" dirty="0" smtClean="0"/>
              <a:t>incident</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41</a:t>
            </a:fld>
            <a:endParaRPr lang="en-US" dirty="0"/>
          </a:p>
        </p:txBody>
      </p:sp>
      <p:pic>
        <p:nvPicPr>
          <p:cNvPr id="6" name="Picture 5" title="Sinking cargo ship"/>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60626" y="2800742"/>
            <a:ext cx="5200650" cy="2676525"/>
          </a:xfrm>
          <a:prstGeom prst="rect">
            <a:avLst/>
          </a:prstGeom>
        </p:spPr>
      </p:pic>
    </p:spTree>
    <p:extLst>
      <p:ext uri="{BB962C8B-B14F-4D97-AF65-F5344CB8AC3E}">
        <p14:creationId xmlns:p14="http://schemas.microsoft.com/office/powerpoint/2010/main" val="30604314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River Port</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42</a:t>
            </a:fld>
            <a:endParaRPr lang="en-US" dirty="0"/>
          </a:p>
        </p:txBody>
      </p:sp>
      <p:pic>
        <p:nvPicPr>
          <p:cNvPr id="5" name="Content Placeholder 4" title="Container ship docked at a River Port"/>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856494" y="1825625"/>
            <a:ext cx="7431012" cy="4351338"/>
          </a:xfrm>
        </p:spPr>
      </p:pic>
    </p:spTree>
    <p:extLst>
      <p:ext uri="{BB962C8B-B14F-4D97-AF65-F5344CB8AC3E}">
        <p14:creationId xmlns:p14="http://schemas.microsoft.com/office/powerpoint/2010/main" val="24432862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Tanker Ship</a:t>
            </a:r>
          </a:p>
        </p:txBody>
      </p:sp>
      <p:sp>
        <p:nvSpPr>
          <p:cNvPr id="4" name="Slide Number Placeholder 3"/>
          <p:cNvSpPr>
            <a:spLocks noGrp="1"/>
          </p:cNvSpPr>
          <p:nvPr>
            <p:ph type="sldNum" sz="quarter" idx="12"/>
          </p:nvPr>
        </p:nvSpPr>
        <p:spPr/>
        <p:txBody>
          <a:bodyPr/>
          <a:lstStyle/>
          <a:p>
            <a:fld id="{17FBE5AA-9EF5-43AA-9768-6F52FAFCFDFA}" type="slidenum">
              <a:rPr lang="en-US" smtClean="0"/>
              <a:t>43</a:t>
            </a:fld>
            <a:endParaRPr lang="en-US" dirty="0"/>
          </a:p>
        </p:txBody>
      </p:sp>
      <p:pic>
        <p:nvPicPr>
          <p:cNvPr id="5" name="Content Placeholder 4" title="Rear view of a Tanker Ship"/>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647587" y="1825625"/>
            <a:ext cx="5848825" cy="4351338"/>
          </a:xfrm>
        </p:spPr>
      </p:pic>
    </p:spTree>
    <p:extLst>
      <p:ext uri="{BB962C8B-B14F-4D97-AF65-F5344CB8AC3E}">
        <p14:creationId xmlns:p14="http://schemas.microsoft.com/office/powerpoint/2010/main" val="12547425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Tanker Ship </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44</a:t>
            </a:fld>
            <a:endParaRPr lang="en-US" dirty="0"/>
          </a:p>
        </p:txBody>
      </p:sp>
      <p:pic>
        <p:nvPicPr>
          <p:cNvPr id="5" name="Content Placeholder 4" title="Front and side view of a Tanker Ship"/>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943101" y="1825625"/>
            <a:ext cx="7257797" cy="4351338"/>
          </a:xfrm>
        </p:spPr>
      </p:pic>
    </p:spTree>
    <p:extLst>
      <p:ext uri="{BB962C8B-B14F-4D97-AF65-F5344CB8AC3E}">
        <p14:creationId xmlns:p14="http://schemas.microsoft.com/office/powerpoint/2010/main" val="552797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Coastal </a:t>
            </a:r>
            <a:r>
              <a:rPr lang="en-US" dirty="0" smtClean="0"/>
              <a:t>Trading Vessel </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45</a:t>
            </a:fld>
            <a:endParaRPr lang="en-US" dirty="0"/>
          </a:p>
        </p:txBody>
      </p:sp>
      <p:pic>
        <p:nvPicPr>
          <p:cNvPr id="6" name="Content Placeholder 5" title="Side view of a Coastal Trading Vessel "/>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721725" y="1825625"/>
            <a:ext cx="7700549" cy="4351338"/>
          </a:xfrm>
        </p:spPr>
      </p:pic>
    </p:spTree>
    <p:extLst>
      <p:ext uri="{BB962C8B-B14F-4D97-AF65-F5344CB8AC3E}">
        <p14:creationId xmlns:p14="http://schemas.microsoft.com/office/powerpoint/2010/main" val="22551316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Refrigerator “Reefer” Ship</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46</a:t>
            </a:fld>
            <a:endParaRPr lang="en-US" dirty="0"/>
          </a:p>
        </p:txBody>
      </p:sp>
      <p:pic>
        <p:nvPicPr>
          <p:cNvPr id="6" name="Content Placeholder 5" title="Rear and side view of a Refrigerator “Reefer” Ship"/>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107666" y="1825625"/>
            <a:ext cx="6928668" cy="4351338"/>
          </a:xfrm>
        </p:spPr>
      </p:pic>
    </p:spTree>
    <p:extLst>
      <p:ext uri="{BB962C8B-B14F-4D97-AF65-F5344CB8AC3E}">
        <p14:creationId xmlns:p14="http://schemas.microsoft.com/office/powerpoint/2010/main" val="3709268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Heavy Lift Ships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47</a:t>
            </a:fld>
            <a:endParaRPr lang="en-US" dirty="0"/>
          </a:p>
        </p:txBody>
      </p:sp>
      <p:pic>
        <p:nvPicPr>
          <p:cNvPr id="7" name="Content Placeholder 6" title="Heavy Lift Ships"/>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170045" y="1825625"/>
            <a:ext cx="6803910" cy="4351338"/>
          </a:xfrm>
        </p:spPr>
      </p:pic>
    </p:spTree>
    <p:extLst>
      <p:ext uri="{BB962C8B-B14F-4D97-AF65-F5344CB8AC3E}">
        <p14:creationId xmlns:p14="http://schemas.microsoft.com/office/powerpoint/2010/main" val="33195563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Cruise Ship</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48</a:t>
            </a:fld>
            <a:endParaRPr lang="en-US" dirty="0"/>
          </a:p>
        </p:txBody>
      </p:sp>
      <p:pic>
        <p:nvPicPr>
          <p:cNvPr id="6" name="Content Placeholder 5" title="Side view of a Cruise Ship"/>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628650" y="1938338"/>
            <a:ext cx="7886700" cy="4125912"/>
          </a:xfrm>
        </p:spPr>
      </p:pic>
    </p:spTree>
    <p:extLst>
      <p:ext uri="{BB962C8B-B14F-4D97-AF65-F5344CB8AC3E}">
        <p14:creationId xmlns:p14="http://schemas.microsoft.com/office/powerpoint/2010/main" val="42138578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Livestock </a:t>
            </a:r>
            <a:r>
              <a:rPr lang="en-US" dirty="0" smtClean="0"/>
              <a:t>Vessel </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49</a:t>
            </a:fld>
            <a:endParaRPr lang="en-US" dirty="0"/>
          </a:p>
        </p:txBody>
      </p:sp>
      <p:pic>
        <p:nvPicPr>
          <p:cNvPr id="6" name="Content Placeholder 5" title="Front and side view of a Livestock Vessel "/>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354405" y="1825625"/>
            <a:ext cx="6435189" cy="4351338"/>
          </a:xfrm>
        </p:spPr>
      </p:pic>
    </p:spTree>
    <p:extLst>
      <p:ext uri="{BB962C8B-B14F-4D97-AF65-F5344CB8AC3E}">
        <p14:creationId xmlns:p14="http://schemas.microsoft.com/office/powerpoint/2010/main" val="28215636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 </a:t>
            </a:r>
            <a:r>
              <a:rPr lang="en-US" dirty="0"/>
              <a:t>Transportation</a:t>
            </a:r>
          </a:p>
        </p:txBody>
      </p:sp>
      <p:sp>
        <p:nvSpPr>
          <p:cNvPr id="5" name="Content Placeholder 4"/>
          <p:cNvSpPr>
            <a:spLocks noGrp="1"/>
          </p:cNvSpPr>
          <p:nvPr>
            <p:ph idx="1"/>
          </p:nvPr>
        </p:nvSpPr>
        <p:spPr/>
        <p:txBody>
          <a:bodyPr>
            <a:normAutofit lnSpcReduction="10000"/>
          </a:bodyPr>
          <a:lstStyle/>
          <a:p>
            <a:pPr lvl="1"/>
            <a:r>
              <a:rPr lang="en-US" dirty="0" smtClean="0"/>
              <a:t>Hazmats transported in </a:t>
            </a:r>
            <a:r>
              <a:rPr lang="en-US" dirty="0"/>
              <a:t>dedicated cargo planes or </a:t>
            </a:r>
            <a:r>
              <a:rPr lang="en-US" dirty="0" smtClean="0"/>
              <a:t>passenger planes</a:t>
            </a:r>
            <a:endParaRPr lang="en-US" dirty="0"/>
          </a:p>
          <a:p>
            <a:pPr lvl="1"/>
            <a:r>
              <a:rPr lang="en-US" dirty="0"/>
              <a:t>Heavily regulated</a:t>
            </a:r>
          </a:p>
          <a:p>
            <a:pPr lvl="1"/>
            <a:r>
              <a:rPr lang="en-US" dirty="0"/>
              <a:t>Quantities limited by type of aircraft and chemical</a:t>
            </a:r>
          </a:p>
          <a:p>
            <a:pPr lvl="1"/>
            <a:r>
              <a:rPr lang="en-US" dirty="0"/>
              <a:t>Aircraft carries large amounts of fuel</a:t>
            </a:r>
          </a:p>
          <a:p>
            <a:pPr lvl="1"/>
            <a:r>
              <a:rPr lang="en-US" dirty="0"/>
              <a:t>Cargo aircraft uses containers called </a:t>
            </a:r>
            <a:r>
              <a:rPr lang="en-US" dirty="0" smtClean="0"/>
              <a:t>“Unit </a:t>
            </a:r>
            <a:r>
              <a:rPr lang="en-US" dirty="0"/>
              <a:t>L</a:t>
            </a:r>
            <a:r>
              <a:rPr lang="en-US" dirty="0" smtClean="0"/>
              <a:t>oad Device</a:t>
            </a:r>
            <a:r>
              <a:rPr lang="en-US" dirty="0"/>
              <a:t>” (ULD</a:t>
            </a:r>
            <a:r>
              <a:rPr lang="en-US" dirty="0" smtClean="0"/>
              <a:t>)</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50</a:t>
            </a:fld>
            <a:endParaRPr lang="en-US" dirty="0"/>
          </a:p>
        </p:txBody>
      </p:sp>
    </p:spTree>
    <p:extLst>
      <p:ext uri="{BB962C8B-B14F-4D97-AF65-F5344CB8AC3E}">
        <p14:creationId xmlns:p14="http://schemas.microsoft.com/office/powerpoint/2010/main" val="17929374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Cargo Plane</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51</a:t>
            </a:fld>
            <a:endParaRPr lang="en-US" dirty="0"/>
          </a:p>
        </p:txBody>
      </p:sp>
      <p:pic>
        <p:nvPicPr>
          <p:cNvPr id="6" name="Content Placeholder 5" title="Side view of a Cargo Plane with open cargo hatch"/>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316801" y="1825625"/>
            <a:ext cx="6510398" cy="4351338"/>
          </a:xfrm>
        </p:spPr>
      </p:pic>
    </p:spTree>
    <p:extLst>
      <p:ext uri="{BB962C8B-B14F-4D97-AF65-F5344CB8AC3E}">
        <p14:creationId xmlns:p14="http://schemas.microsoft.com/office/powerpoint/2010/main" val="17211973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Pipeline </a:t>
            </a:r>
            <a:r>
              <a:rPr lang="en-US" dirty="0"/>
              <a:t>Transportation</a:t>
            </a:r>
          </a:p>
        </p:txBody>
      </p:sp>
      <p:sp>
        <p:nvSpPr>
          <p:cNvPr id="5" name="Content Placeholder 4"/>
          <p:cNvSpPr>
            <a:spLocks noGrp="1"/>
          </p:cNvSpPr>
          <p:nvPr>
            <p:ph idx="1"/>
          </p:nvPr>
        </p:nvSpPr>
        <p:spPr>
          <a:xfrm>
            <a:off x="628650" y="1825625"/>
            <a:ext cx="3970646" cy="4140201"/>
          </a:xfrm>
        </p:spPr>
        <p:txBody>
          <a:bodyPr/>
          <a:lstStyle/>
          <a:p>
            <a:pPr lvl="1"/>
            <a:r>
              <a:rPr lang="en-US" dirty="0"/>
              <a:t>Below or above ground</a:t>
            </a:r>
          </a:p>
          <a:p>
            <a:pPr lvl="1"/>
            <a:r>
              <a:rPr lang="en-US" dirty="0"/>
              <a:t>Carries variety of products</a:t>
            </a:r>
          </a:p>
          <a:p>
            <a:pPr lvl="1"/>
            <a:r>
              <a:rPr lang="en-US" dirty="0"/>
              <a:t>Multiple products may be carried</a:t>
            </a:r>
          </a:p>
          <a:p>
            <a:pPr lvl="1"/>
            <a:r>
              <a:rPr lang="en-US" dirty="0"/>
              <a:t>High pressures</a:t>
            </a:r>
          </a:p>
        </p:txBody>
      </p:sp>
      <p:sp>
        <p:nvSpPr>
          <p:cNvPr id="4" name="Slide Number Placeholder 3"/>
          <p:cNvSpPr>
            <a:spLocks noGrp="1"/>
          </p:cNvSpPr>
          <p:nvPr>
            <p:ph type="sldNum" sz="quarter" idx="12"/>
          </p:nvPr>
        </p:nvSpPr>
        <p:spPr/>
        <p:txBody>
          <a:bodyPr/>
          <a:lstStyle/>
          <a:p>
            <a:fld id="{17FBE5AA-9EF5-43AA-9768-6F52FAFCFDFA}" type="slidenum">
              <a:rPr lang="en-US" smtClean="0"/>
              <a:t>52</a:t>
            </a:fld>
            <a:endParaRPr lang="en-US" dirty="0"/>
          </a:p>
        </p:txBody>
      </p:sp>
      <p:pic>
        <p:nvPicPr>
          <p:cNvPr id="6" name="Picture 5" title="Vertical yellow sign warning of a petroleum pipelin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79408" y="1848971"/>
            <a:ext cx="3571875" cy="4343400"/>
          </a:xfrm>
          <a:prstGeom prst="rect">
            <a:avLst/>
          </a:prstGeom>
        </p:spPr>
      </p:pic>
    </p:spTree>
    <p:extLst>
      <p:ext uri="{BB962C8B-B14F-4D97-AF65-F5344CB8AC3E}">
        <p14:creationId xmlns:p14="http://schemas.microsoft.com/office/powerpoint/2010/main" val="30242365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Pipeline Markers</a:t>
            </a:r>
            <a:endParaRPr lang="en-US" dirty="0"/>
          </a:p>
        </p:txBody>
      </p:sp>
      <p:sp>
        <p:nvSpPr>
          <p:cNvPr id="3" name="Content Placeholder 2"/>
          <p:cNvSpPr>
            <a:spLocks noGrp="1"/>
          </p:cNvSpPr>
          <p:nvPr>
            <p:ph idx="1"/>
          </p:nvPr>
        </p:nvSpPr>
        <p:spPr>
          <a:xfrm>
            <a:off x="4471490" y="1708125"/>
            <a:ext cx="4339135" cy="4351338"/>
          </a:xfrm>
        </p:spPr>
        <p:txBody>
          <a:bodyPr/>
          <a:lstStyle/>
          <a:p>
            <a:pPr lvl="1">
              <a:spcAft>
                <a:spcPts val="1200"/>
              </a:spcAft>
            </a:pPr>
            <a:r>
              <a:rPr lang="en-US" dirty="0" smtClean="0"/>
              <a:t>Indicate where line crosses </a:t>
            </a:r>
            <a:r>
              <a:rPr lang="en-US" dirty="0"/>
              <a:t>or goes under water, roads, residential  areas, </a:t>
            </a:r>
            <a:r>
              <a:rPr lang="en-US" dirty="0" smtClean="0"/>
              <a:t>etc.</a:t>
            </a:r>
          </a:p>
          <a:p>
            <a:pPr lvl="1">
              <a:spcAft>
                <a:spcPts val="1200"/>
              </a:spcAft>
            </a:pPr>
            <a:r>
              <a:rPr lang="en-US" dirty="0" smtClean="0"/>
              <a:t>Pipeline rights </a:t>
            </a:r>
            <a:r>
              <a:rPr lang="en-US" dirty="0"/>
              <a:t>of </a:t>
            </a:r>
            <a:r>
              <a:rPr lang="en-US" dirty="0" smtClean="0"/>
              <a:t>way are </a:t>
            </a:r>
            <a:r>
              <a:rPr lang="en-US" dirty="0"/>
              <a:t>about </a:t>
            </a:r>
            <a:r>
              <a:rPr lang="en-US" dirty="0" smtClean="0"/>
              <a:t>50ft </a:t>
            </a:r>
            <a:r>
              <a:rPr lang="en-US" dirty="0"/>
              <a:t>wide</a:t>
            </a:r>
          </a:p>
          <a:p>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53</a:t>
            </a:fld>
            <a:endParaRPr lang="en-US" dirty="0"/>
          </a:p>
        </p:txBody>
      </p:sp>
      <p:pic>
        <p:nvPicPr>
          <p:cNvPr id="6" name="Picture 5" title="Circular yellow sign warning of a petroleum pipelin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49294" y="1957892"/>
            <a:ext cx="3981450" cy="3200400"/>
          </a:xfrm>
          <a:prstGeom prst="rect">
            <a:avLst/>
          </a:prstGeom>
        </p:spPr>
      </p:pic>
    </p:spTree>
    <p:extLst>
      <p:ext uri="{BB962C8B-B14F-4D97-AF65-F5344CB8AC3E}">
        <p14:creationId xmlns:p14="http://schemas.microsoft.com/office/powerpoint/2010/main" val="21691768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Activity 3.2</a:t>
            </a:r>
            <a:br>
              <a:rPr lang="en-US" dirty="0"/>
            </a:br>
            <a:r>
              <a:rPr lang="en-US" dirty="0"/>
              <a:t>Recognizing transportation containers</a:t>
            </a:r>
          </a:p>
        </p:txBody>
      </p:sp>
      <p:sp>
        <p:nvSpPr>
          <p:cNvPr id="4" name="Slide Number Placeholder 3"/>
          <p:cNvSpPr>
            <a:spLocks noGrp="1"/>
          </p:cNvSpPr>
          <p:nvPr>
            <p:ph type="sldNum" sz="quarter" idx="12"/>
          </p:nvPr>
        </p:nvSpPr>
        <p:spPr/>
        <p:txBody>
          <a:bodyPr/>
          <a:lstStyle/>
          <a:p>
            <a:fld id="{17FBE5AA-9EF5-43AA-9768-6F52FAFCFDFA}" type="slidenum">
              <a:rPr lang="en-US" smtClean="0"/>
              <a:t>54</a:t>
            </a:fld>
            <a:endParaRPr lang="en-US" dirty="0"/>
          </a:p>
        </p:txBody>
      </p:sp>
      <p:sp>
        <p:nvSpPr>
          <p:cNvPr id="6" name="Content Placeholder 2"/>
          <p:cNvSpPr>
            <a:spLocks noGrp="1"/>
          </p:cNvSpPr>
          <p:nvPr>
            <p:ph idx="1"/>
          </p:nvPr>
        </p:nvSpPr>
        <p:spPr>
          <a:xfrm>
            <a:off x="628650" y="1825625"/>
            <a:ext cx="7886700" cy="4140201"/>
          </a:xfrm>
        </p:spPr>
        <p:txBody>
          <a:bodyPr>
            <a:normAutofit fontScale="92500" lnSpcReduction="20000"/>
          </a:bodyPr>
          <a:lstStyle/>
          <a:p>
            <a:r>
              <a:rPr lang="en-US" dirty="0" smtClean="0"/>
              <a:t>Using </a:t>
            </a:r>
            <a:r>
              <a:rPr lang="en-US" dirty="0"/>
              <a:t>the ERG, view the following slides and identify:</a:t>
            </a:r>
          </a:p>
          <a:p>
            <a:pPr lvl="1"/>
            <a:r>
              <a:rPr lang="en-US" dirty="0" smtClean="0"/>
              <a:t>Location</a:t>
            </a:r>
          </a:p>
          <a:p>
            <a:pPr lvl="1"/>
            <a:r>
              <a:rPr lang="en-US" dirty="0" smtClean="0"/>
              <a:t>Type </a:t>
            </a:r>
            <a:r>
              <a:rPr lang="en-US" dirty="0"/>
              <a:t>of </a:t>
            </a:r>
            <a:r>
              <a:rPr lang="en-US" dirty="0" smtClean="0"/>
              <a:t>occupancy</a:t>
            </a:r>
          </a:p>
          <a:p>
            <a:pPr lvl="2"/>
            <a:r>
              <a:rPr lang="en-US" dirty="0" smtClean="0"/>
              <a:t>Property</a:t>
            </a:r>
          </a:p>
          <a:p>
            <a:pPr lvl="2"/>
            <a:r>
              <a:rPr lang="en-US" dirty="0" smtClean="0"/>
              <a:t>Life</a:t>
            </a:r>
            <a:endParaRPr lang="en-US" dirty="0"/>
          </a:p>
          <a:p>
            <a:pPr lvl="1"/>
            <a:r>
              <a:rPr lang="en-US" dirty="0"/>
              <a:t>Material</a:t>
            </a:r>
          </a:p>
          <a:p>
            <a:pPr lvl="1"/>
            <a:r>
              <a:rPr lang="en-US" dirty="0"/>
              <a:t>ERG </a:t>
            </a:r>
            <a:r>
              <a:rPr lang="en-US" dirty="0" smtClean="0"/>
              <a:t>page number</a:t>
            </a:r>
            <a:endParaRPr lang="en-US" dirty="0"/>
          </a:p>
          <a:p>
            <a:pPr lvl="1"/>
            <a:r>
              <a:rPr lang="en-US" dirty="0"/>
              <a:t>Other </a:t>
            </a:r>
            <a:r>
              <a:rPr lang="en-US" dirty="0" smtClean="0"/>
              <a:t>useful information</a:t>
            </a:r>
            <a:endParaRPr lang="en-US" dirty="0"/>
          </a:p>
        </p:txBody>
      </p:sp>
    </p:spTree>
    <p:extLst>
      <p:ext uri="{BB962C8B-B14F-4D97-AF65-F5344CB8AC3E}">
        <p14:creationId xmlns:p14="http://schemas.microsoft.com/office/powerpoint/2010/main" val="17394396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title="Activity 3.2: Example 1 Rearview of a container ship tipping ove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06664" y="2538581"/>
            <a:ext cx="4895850" cy="3695700"/>
          </a:xfrm>
          <a:prstGeom prst="rect">
            <a:avLst/>
          </a:prstGeom>
        </p:spPr>
      </p:pic>
      <p:sp>
        <p:nvSpPr>
          <p:cNvPr id="3" name="Title 2"/>
          <p:cNvSpPr>
            <a:spLocks noGrp="1"/>
          </p:cNvSpPr>
          <p:nvPr>
            <p:ph type="title"/>
          </p:nvPr>
        </p:nvSpPr>
        <p:spPr/>
        <p:txBody>
          <a:bodyPr/>
          <a:lstStyle/>
          <a:p>
            <a:r>
              <a:rPr lang="en-US" dirty="0"/>
              <a:t>Activity </a:t>
            </a:r>
            <a:r>
              <a:rPr lang="en-US" dirty="0" smtClean="0"/>
              <a:t>3.2: </a:t>
            </a:r>
            <a:r>
              <a:rPr lang="en-US" dirty="0"/>
              <a:t>Example </a:t>
            </a:r>
            <a:r>
              <a:rPr lang="en-US" dirty="0" smtClean="0"/>
              <a:t>1</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t>55</a:t>
            </a:fld>
            <a:endParaRPr lang="en-US"/>
          </a:p>
        </p:txBody>
      </p:sp>
      <p:pic>
        <p:nvPicPr>
          <p:cNvPr id="6" name="Picture 5" title="Activity 3.2: Example 1 Side view of a container ship tipping ove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01986" y="1322797"/>
            <a:ext cx="4867275" cy="3609975"/>
          </a:xfrm>
          <a:prstGeom prst="rect">
            <a:avLst/>
          </a:prstGeom>
        </p:spPr>
      </p:pic>
    </p:spTree>
    <p:extLst>
      <p:ext uri="{BB962C8B-B14F-4D97-AF65-F5344CB8AC3E}">
        <p14:creationId xmlns:p14="http://schemas.microsoft.com/office/powerpoint/2010/main" val="18788924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Activity 3.2: Example </a:t>
            </a:r>
            <a:r>
              <a:rPr lang="en-US" dirty="0" smtClean="0"/>
              <a:t>2</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t>56</a:t>
            </a:fld>
            <a:endParaRPr lang="en-US"/>
          </a:p>
        </p:txBody>
      </p:sp>
      <p:pic>
        <p:nvPicPr>
          <p:cNvPr id="5" name="Picture 4" title="Activity 3.2: Example 2 Tanker truck laying on its side in the middle of a roa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4453" y="1234440"/>
            <a:ext cx="8132064" cy="5120640"/>
          </a:xfrm>
          <a:prstGeom prst="rect">
            <a:avLst/>
          </a:prstGeom>
        </p:spPr>
      </p:pic>
    </p:spTree>
    <p:extLst>
      <p:ext uri="{BB962C8B-B14F-4D97-AF65-F5344CB8AC3E}">
        <p14:creationId xmlns:p14="http://schemas.microsoft.com/office/powerpoint/2010/main" val="17186591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Activity 3.2: Example </a:t>
            </a:r>
            <a:r>
              <a:rPr lang="en-US" dirty="0" smtClean="0"/>
              <a:t>3</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t>57</a:t>
            </a:fld>
            <a:endParaRPr lang="en-US"/>
          </a:p>
        </p:txBody>
      </p:sp>
      <p:pic>
        <p:nvPicPr>
          <p:cNvPr id="5" name="Picture 4" title="Activity 3.2: Example 3 Smoke coming out of containers on a cargo ship"/>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6250" y="1235000"/>
            <a:ext cx="8191500" cy="5162550"/>
          </a:xfrm>
          <a:prstGeom prst="rect">
            <a:avLst/>
          </a:prstGeom>
        </p:spPr>
      </p:pic>
    </p:spTree>
    <p:extLst>
      <p:ext uri="{BB962C8B-B14F-4D97-AF65-F5344CB8AC3E}">
        <p14:creationId xmlns:p14="http://schemas.microsoft.com/office/powerpoint/2010/main" val="32493388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Activity 3.2: Example </a:t>
            </a:r>
            <a:r>
              <a:rPr lang="en-US" dirty="0" smtClean="0"/>
              <a:t>4</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t>58</a:t>
            </a:fld>
            <a:endParaRPr lang="en-US"/>
          </a:p>
        </p:txBody>
      </p:sp>
      <p:pic>
        <p:nvPicPr>
          <p:cNvPr id="5" name="Picture 4" title="Activity 3.2: Example 4 Side view of a High-Pressure Tank ca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550016"/>
            <a:ext cx="9144000" cy="4338880"/>
          </a:xfrm>
          <a:prstGeom prst="rect">
            <a:avLst/>
          </a:prstGeom>
        </p:spPr>
      </p:pic>
    </p:spTree>
    <p:extLst>
      <p:ext uri="{BB962C8B-B14F-4D97-AF65-F5344CB8AC3E}">
        <p14:creationId xmlns:p14="http://schemas.microsoft.com/office/powerpoint/2010/main" val="21098748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Activity 3.2: Example </a:t>
            </a:r>
            <a:r>
              <a:rPr lang="en-US" dirty="0" smtClean="0"/>
              <a:t>5</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t>59</a:t>
            </a:fld>
            <a:endParaRPr lang="en-US"/>
          </a:p>
        </p:txBody>
      </p:sp>
      <p:pic>
        <p:nvPicPr>
          <p:cNvPr id="5" name="Picture 4" title="Activity 3.2: Example 5 Rear and side view of a Liquid Tank Traile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7084" y="1282794"/>
            <a:ext cx="8686800" cy="5153025"/>
          </a:xfrm>
          <a:prstGeom prst="rect">
            <a:avLst/>
          </a:prstGeom>
        </p:spPr>
      </p:pic>
    </p:spTree>
    <p:extLst>
      <p:ext uri="{BB962C8B-B14F-4D97-AF65-F5344CB8AC3E}">
        <p14:creationId xmlns:p14="http://schemas.microsoft.com/office/powerpoint/2010/main" val="22301888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Activity 3.2: Example </a:t>
            </a:r>
            <a:r>
              <a:rPr lang="en-US" dirty="0" smtClean="0"/>
              <a:t>6</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t>60</a:t>
            </a:fld>
            <a:endParaRPr lang="en-US"/>
          </a:p>
        </p:txBody>
      </p:sp>
      <p:pic>
        <p:nvPicPr>
          <p:cNvPr id="5" name="Picture 4" title="Activity 3.2: Example 6 Side view of a Tube Traile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9870" y="1334116"/>
            <a:ext cx="8458200" cy="5114925"/>
          </a:xfrm>
          <a:prstGeom prst="rect">
            <a:avLst/>
          </a:prstGeom>
        </p:spPr>
      </p:pic>
    </p:spTree>
    <p:extLst>
      <p:ext uri="{BB962C8B-B14F-4D97-AF65-F5344CB8AC3E}">
        <p14:creationId xmlns:p14="http://schemas.microsoft.com/office/powerpoint/2010/main" val="15694183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Activity 3.2: Example </a:t>
            </a:r>
            <a:r>
              <a:rPr lang="en-US" dirty="0" smtClean="0"/>
              <a:t>7</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t>61</a:t>
            </a:fld>
            <a:endParaRPr lang="en-US"/>
          </a:p>
        </p:txBody>
      </p:sp>
      <p:pic>
        <p:nvPicPr>
          <p:cNvPr id="5" name="Picture 4" title="Activity 3.2: Example 7 Side view of a Liquid Natural Gas-carrying vessel"/>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7175" y="1315627"/>
            <a:ext cx="8629650" cy="4829175"/>
          </a:xfrm>
          <a:prstGeom prst="rect">
            <a:avLst/>
          </a:prstGeom>
        </p:spPr>
      </p:pic>
    </p:spTree>
    <p:extLst>
      <p:ext uri="{BB962C8B-B14F-4D97-AF65-F5344CB8AC3E}">
        <p14:creationId xmlns:p14="http://schemas.microsoft.com/office/powerpoint/2010/main" val="36442848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Fixed-Site </a:t>
            </a:r>
            <a:r>
              <a:rPr lang="en-US" dirty="0"/>
              <a:t>Containers</a:t>
            </a:r>
          </a:p>
        </p:txBody>
      </p:sp>
      <p:sp>
        <p:nvSpPr>
          <p:cNvPr id="3" name="Content Placeholder 2"/>
          <p:cNvSpPr>
            <a:spLocks noGrp="1"/>
          </p:cNvSpPr>
          <p:nvPr>
            <p:ph idx="1"/>
          </p:nvPr>
        </p:nvSpPr>
        <p:spPr>
          <a:xfrm>
            <a:off x="628650" y="1825625"/>
            <a:ext cx="7886700" cy="4725300"/>
          </a:xfrm>
        </p:spPr>
        <p:txBody>
          <a:bodyPr>
            <a:normAutofit lnSpcReduction="10000"/>
          </a:bodyPr>
          <a:lstStyle/>
          <a:p>
            <a:pPr lvl="1"/>
            <a:r>
              <a:rPr lang="en-US" dirty="0"/>
              <a:t>Various </a:t>
            </a:r>
            <a:r>
              <a:rPr lang="en-US" dirty="0" smtClean="0"/>
              <a:t>different types </a:t>
            </a:r>
            <a:r>
              <a:rPr lang="en-US" dirty="0"/>
              <a:t>of </a:t>
            </a:r>
            <a:r>
              <a:rPr lang="en-US" dirty="0" smtClean="0"/>
              <a:t>containers</a:t>
            </a:r>
            <a:endParaRPr lang="en-US" dirty="0"/>
          </a:p>
          <a:p>
            <a:pPr lvl="1"/>
            <a:r>
              <a:rPr lang="en-US" dirty="0"/>
              <a:t>Potential for </a:t>
            </a:r>
            <a:r>
              <a:rPr lang="en-US" dirty="0" smtClean="0"/>
              <a:t>large </a:t>
            </a:r>
            <a:r>
              <a:rPr lang="en-US" dirty="0"/>
              <a:t>quantities</a:t>
            </a:r>
          </a:p>
          <a:p>
            <a:pPr lvl="1"/>
            <a:r>
              <a:rPr lang="en-US" dirty="0"/>
              <a:t>Can include transport </a:t>
            </a:r>
            <a:r>
              <a:rPr lang="en-US" dirty="0" smtClean="0"/>
              <a:t>containers</a:t>
            </a:r>
          </a:p>
          <a:p>
            <a:pPr lvl="1"/>
            <a:r>
              <a:rPr lang="en-US" dirty="0" smtClean="0"/>
              <a:t>Containers are classified by pressure</a:t>
            </a:r>
          </a:p>
          <a:p>
            <a:pPr lvl="2"/>
            <a:r>
              <a:rPr lang="en-US" dirty="0"/>
              <a:t>Atmospheric: 0 - 5 </a:t>
            </a:r>
            <a:r>
              <a:rPr lang="en-US" dirty="0" smtClean="0"/>
              <a:t>psi</a:t>
            </a:r>
          </a:p>
          <a:p>
            <a:pPr lvl="2"/>
            <a:r>
              <a:rPr lang="en-US" dirty="0" smtClean="0"/>
              <a:t>Low </a:t>
            </a:r>
            <a:r>
              <a:rPr lang="en-US" dirty="0"/>
              <a:t>pressure: 5 - 100 </a:t>
            </a:r>
            <a:r>
              <a:rPr lang="en-US" dirty="0" smtClean="0"/>
              <a:t>psi</a:t>
            </a:r>
          </a:p>
          <a:p>
            <a:pPr lvl="2"/>
            <a:r>
              <a:rPr lang="en-US" dirty="0" smtClean="0"/>
              <a:t>High </a:t>
            </a:r>
            <a:r>
              <a:rPr lang="en-US" dirty="0"/>
              <a:t>pressure: 100 - 3,000 </a:t>
            </a:r>
            <a:r>
              <a:rPr lang="en-US" dirty="0" smtClean="0"/>
              <a:t>psi</a:t>
            </a:r>
          </a:p>
          <a:p>
            <a:pPr lvl="2"/>
            <a:r>
              <a:rPr lang="en-US" dirty="0" smtClean="0"/>
              <a:t>Ultra </a:t>
            </a:r>
            <a:r>
              <a:rPr lang="en-US" dirty="0"/>
              <a:t>high-pressure: &gt; 3,000 </a:t>
            </a:r>
            <a:r>
              <a:rPr lang="en-US" dirty="0" smtClean="0"/>
              <a:t>psi</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62</a:t>
            </a:fld>
            <a:endParaRPr lang="en-US" dirty="0"/>
          </a:p>
        </p:txBody>
      </p:sp>
    </p:spTree>
    <p:extLst>
      <p:ext uri="{BB962C8B-B14F-4D97-AF65-F5344CB8AC3E}">
        <p14:creationId xmlns:p14="http://schemas.microsoft.com/office/powerpoint/2010/main" val="11124286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Atmospheric</a:t>
            </a:r>
          </a:p>
        </p:txBody>
      </p:sp>
      <p:sp>
        <p:nvSpPr>
          <p:cNvPr id="3" name="Content Placeholder 2"/>
          <p:cNvSpPr>
            <a:spLocks noGrp="1"/>
          </p:cNvSpPr>
          <p:nvPr>
            <p:ph idx="1"/>
          </p:nvPr>
        </p:nvSpPr>
        <p:spPr>
          <a:xfrm>
            <a:off x="628650" y="2112228"/>
            <a:ext cx="7886700" cy="4465993"/>
          </a:xfrm>
        </p:spPr>
        <p:txBody>
          <a:bodyPr>
            <a:normAutofit fontScale="85000" lnSpcReduction="20000"/>
          </a:bodyPr>
          <a:lstStyle/>
          <a:p>
            <a:pPr lvl="1"/>
            <a:r>
              <a:rPr lang="en-US" dirty="0"/>
              <a:t>Contains liquids or solids</a:t>
            </a:r>
          </a:p>
          <a:p>
            <a:pPr lvl="1"/>
            <a:r>
              <a:rPr lang="en-US" dirty="0"/>
              <a:t>Size range </a:t>
            </a:r>
            <a:r>
              <a:rPr lang="en-US" dirty="0" smtClean="0"/>
              <a:t>and configurations </a:t>
            </a:r>
            <a:r>
              <a:rPr lang="en-US" dirty="0"/>
              <a:t>vary</a:t>
            </a:r>
          </a:p>
          <a:p>
            <a:pPr lvl="1"/>
            <a:r>
              <a:rPr lang="en-US" dirty="0" smtClean="0"/>
              <a:t>Multi-container </a:t>
            </a:r>
            <a:r>
              <a:rPr lang="en-US" dirty="0"/>
              <a:t>packages common</a:t>
            </a:r>
          </a:p>
          <a:p>
            <a:pPr lvl="1"/>
            <a:r>
              <a:rPr lang="en-US" dirty="0"/>
              <a:t>Above and below ground fuel storage </a:t>
            </a:r>
            <a:r>
              <a:rPr lang="en-US" dirty="0" smtClean="0"/>
              <a:t>tanks</a:t>
            </a:r>
          </a:p>
          <a:p>
            <a:pPr lvl="1"/>
            <a:r>
              <a:rPr lang="en-US" dirty="0" smtClean="0"/>
              <a:t>Types of packaging</a:t>
            </a:r>
          </a:p>
          <a:p>
            <a:pPr lvl="2"/>
            <a:r>
              <a:rPr lang="en-US" dirty="0"/>
              <a:t>Bags</a:t>
            </a:r>
          </a:p>
          <a:p>
            <a:pPr lvl="2"/>
            <a:r>
              <a:rPr lang="en-US" dirty="0"/>
              <a:t>Jars</a:t>
            </a:r>
          </a:p>
          <a:p>
            <a:pPr lvl="2"/>
            <a:r>
              <a:rPr lang="en-US" dirty="0"/>
              <a:t>Boxes</a:t>
            </a:r>
          </a:p>
          <a:p>
            <a:pPr lvl="2"/>
            <a:r>
              <a:rPr lang="en-US" dirty="0" smtClean="0"/>
              <a:t>Totes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63</a:t>
            </a:fld>
            <a:endParaRPr lang="en-US" dirty="0"/>
          </a:p>
        </p:txBody>
      </p:sp>
      <p:sp>
        <p:nvSpPr>
          <p:cNvPr id="5" name="Content Placeholder 2"/>
          <p:cNvSpPr txBox="1">
            <a:spLocks/>
          </p:cNvSpPr>
          <p:nvPr/>
        </p:nvSpPr>
        <p:spPr>
          <a:xfrm>
            <a:off x="2989713" y="3490652"/>
            <a:ext cx="5525637" cy="4140201"/>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800" kern="1200">
                <a:solidFill>
                  <a:schemeClr val="bg1"/>
                </a:solidFill>
                <a:latin typeface="+mn-lt"/>
                <a:ea typeface="+mn-ea"/>
                <a:cs typeface="+mn-cs"/>
              </a:defRPr>
            </a:lvl1pPr>
            <a:lvl2pPr marL="685800" indent="-228600" algn="l" defTabSz="914400" rtl="0" eaLnBrk="1" latinLnBrk="0" hangingPunct="1">
              <a:lnSpc>
                <a:spcPct val="110000"/>
              </a:lnSpc>
              <a:spcBef>
                <a:spcPts val="600"/>
              </a:spcBef>
              <a:spcAft>
                <a:spcPts val="600"/>
              </a:spcAft>
              <a:buFont typeface="Arial" panose="020B0604020202020204" pitchFamily="34" charset="0"/>
              <a:buChar char="•"/>
              <a:defRPr sz="2400" kern="1200">
                <a:solidFill>
                  <a:schemeClr val="bg1"/>
                </a:solidFill>
                <a:latin typeface="+mn-lt"/>
                <a:ea typeface="+mn-ea"/>
                <a:cs typeface="+mn-cs"/>
              </a:defRPr>
            </a:lvl2pPr>
            <a:lvl3pPr marL="1257300" indent="-342900" algn="l" defTabSz="914400" rtl="0" eaLnBrk="1" latinLnBrk="0" hangingPunct="1">
              <a:lnSpc>
                <a:spcPct val="110000"/>
              </a:lnSpc>
              <a:spcBef>
                <a:spcPts val="600"/>
              </a:spcBef>
              <a:spcAft>
                <a:spcPts val="600"/>
              </a:spcAft>
              <a:buFont typeface="Calibri" panose="020F0502020204030204" pitchFamily="34" charset="0"/>
              <a:buChar char="◦"/>
              <a:defRPr sz="2400" kern="1200">
                <a:solidFill>
                  <a:schemeClr val="bg1"/>
                </a:solidFill>
                <a:latin typeface="+mn-lt"/>
                <a:ea typeface="+mn-ea"/>
                <a:cs typeface="+mn-cs"/>
              </a:defRPr>
            </a:lvl3pPr>
            <a:lvl4pPr marL="1714500" indent="-342900" algn="l" defTabSz="914400" rtl="0" eaLnBrk="1" latinLnBrk="0" hangingPunct="1">
              <a:lnSpc>
                <a:spcPct val="110000"/>
              </a:lnSpc>
              <a:spcBef>
                <a:spcPts val="600"/>
              </a:spcBef>
              <a:spcAft>
                <a:spcPts val="600"/>
              </a:spcAft>
              <a:buFont typeface="Calibri" panose="020F0502020204030204" pitchFamily="34" charset="0"/>
              <a:buChar char="▪"/>
              <a:defRPr sz="2400" kern="1200">
                <a:solidFill>
                  <a:schemeClr val="bg1"/>
                </a:solidFill>
                <a:latin typeface="+mn-lt"/>
                <a:ea typeface="+mn-ea"/>
                <a:cs typeface="+mn-cs"/>
              </a:defRPr>
            </a:lvl4pPr>
            <a:lvl5pPr marL="2171700" indent="-342900" algn="l" defTabSz="914400" rtl="0" eaLnBrk="1" latinLnBrk="0" hangingPunct="1">
              <a:lnSpc>
                <a:spcPct val="110000"/>
              </a:lnSpc>
              <a:spcBef>
                <a:spcPts val="600"/>
              </a:spcBef>
              <a:spcAft>
                <a:spcPts val="600"/>
              </a:spcAft>
              <a:buFont typeface="Calibri" panose="020F050202020403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en-US" sz="2200" dirty="0" smtClean="0"/>
              <a:t>Cans</a:t>
            </a:r>
          </a:p>
          <a:p>
            <a:pPr lvl="2"/>
            <a:r>
              <a:rPr lang="en-US" sz="2200" dirty="0" smtClean="0"/>
              <a:t>Drums</a:t>
            </a:r>
          </a:p>
          <a:p>
            <a:pPr lvl="2"/>
            <a:r>
              <a:rPr lang="en-US" sz="2200" dirty="0" smtClean="0"/>
              <a:t>Liquid Fuel Storage Tanks</a:t>
            </a:r>
          </a:p>
          <a:p>
            <a:pPr lvl="2"/>
            <a:endParaRPr lang="en-US" sz="2200" dirty="0"/>
          </a:p>
        </p:txBody>
      </p:sp>
    </p:spTree>
    <p:extLst>
      <p:ext uri="{BB962C8B-B14F-4D97-AF65-F5344CB8AC3E}">
        <p14:creationId xmlns:p14="http://schemas.microsoft.com/office/powerpoint/2010/main" val="816407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Individual Containers</a:t>
            </a:r>
          </a:p>
        </p:txBody>
      </p:sp>
      <p:sp>
        <p:nvSpPr>
          <p:cNvPr id="3" name="Content Placeholder 2"/>
          <p:cNvSpPr>
            <a:spLocks noGrp="1"/>
          </p:cNvSpPr>
          <p:nvPr>
            <p:ph idx="1"/>
          </p:nvPr>
        </p:nvSpPr>
        <p:spPr>
          <a:xfrm>
            <a:off x="628650" y="1625161"/>
            <a:ext cx="7886700" cy="4351338"/>
          </a:xfrm>
        </p:spPr>
        <p:txBody>
          <a:bodyPr>
            <a:normAutofit/>
          </a:bodyPr>
          <a:lstStyle/>
          <a:p>
            <a:pPr lvl="1"/>
            <a:r>
              <a:rPr lang="en-US" sz="2800" dirty="0"/>
              <a:t>Smaller </a:t>
            </a:r>
            <a:r>
              <a:rPr lang="en-US" sz="2800" dirty="0" smtClean="0"/>
              <a:t>quantities</a:t>
            </a:r>
          </a:p>
          <a:p>
            <a:pPr lvl="1"/>
            <a:r>
              <a:rPr lang="en-US" sz="2800" dirty="0" smtClean="0"/>
              <a:t>Various </a:t>
            </a:r>
            <a:r>
              <a:rPr lang="en-US" sz="2800" dirty="0"/>
              <a:t>sizes and </a:t>
            </a:r>
            <a:r>
              <a:rPr lang="en-US" sz="2800" dirty="0" smtClean="0"/>
              <a:t>shapes</a:t>
            </a:r>
          </a:p>
          <a:p>
            <a:pPr lvl="1"/>
            <a:r>
              <a:rPr lang="en-US" sz="2800" dirty="0" smtClean="0"/>
              <a:t>DOT </a:t>
            </a:r>
            <a:r>
              <a:rPr lang="en-US" sz="2800" dirty="0"/>
              <a:t>labels affixed to packages for </a:t>
            </a:r>
            <a:r>
              <a:rPr lang="en-US" sz="2800" dirty="0" smtClean="0"/>
              <a:t>transportation</a:t>
            </a:r>
          </a:p>
          <a:p>
            <a:pPr lvl="1"/>
            <a:r>
              <a:rPr lang="en-US" sz="2800" dirty="0" smtClean="0"/>
              <a:t>Facility </a:t>
            </a:r>
            <a:r>
              <a:rPr lang="en-US" sz="2800" dirty="0"/>
              <a:t>markings may be different on non-transport storage or </a:t>
            </a:r>
            <a:r>
              <a:rPr lang="en-US" sz="2800" dirty="0" smtClean="0"/>
              <a:t>usage</a:t>
            </a:r>
            <a:endParaRPr lang="en-US" sz="2800" dirty="0"/>
          </a:p>
        </p:txBody>
      </p:sp>
      <p:sp>
        <p:nvSpPr>
          <p:cNvPr id="4" name="Slide Number Placeholder 3"/>
          <p:cNvSpPr>
            <a:spLocks noGrp="1"/>
          </p:cNvSpPr>
          <p:nvPr>
            <p:ph type="sldNum" sz="quarter" idx="12"/>
          </p:nvPr>
        </p:nvSpPr>
        <p:spPr/>
        <p:txBody>
          <a:bodyPr/>
          <a:lstStyle/>
          <a:p>
            <a:fld id="{17FBE5AA-9EF5-43AA-9768-6F52FAFCFDFA}" type="slidenum">
              <a:rPr lang="en-US" smtClean="0"/>
              <a:t>64</a:t>
            </a:fld>
            <a:endParaRPr lang="en-US" dirty="0"/>
          </a:p>
        </p:txBody>
      </p:sp>
    </p:spTree>
    <p:extLst>
      <p:ext uri="{BB962C8B-B14F-4D97-AF65-F5344CB8AC3E}">
        <p14:creationId xmlns:p14="http://schemas.microsoft.com/office/powerpoint/2010/main" val="21856959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Non-Bulk </a:t>
            </a:r>
            <a:r>
              <a:rPr lang="en-US" dirty="0" smtClean="0"/>
              <a:t>Bag</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65</a:t>
            </a:fld>
            <a:endParaRPr lang="en-US" dirty="0"/>
          </a:p>
        </p:txBody>
      </p:sp>
      <p:pic>
        <p:nvPicPr>
          <p:cNvPr id="6" name="Content Placeholder 5" title="Non-Bulk Bag"/>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699960" y="1825625"/>
            <a:ext cx="5744080" cy="4351338"/>
          </a:xfrm>
        </p:spPr>
      </p:pic>
    </p:spTree>
    <p:extLst>
      <p:ext uri="{BB962C8B-B14F-4D97-AF65-F5344CB8AC3E}">
        <p14:creationId xmlns:p14="http://schemas.microsoft.com/office/powerpoint/2010/main" val="7926988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title="Blue Drum"/>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45175" y="3065032"/>
            <a:ext cx="2514600" cy="3352800"/>
          </a:xfrm>
          <a:prstGeom prst="rect">
            <a:avLst/>
          </a:prstGeom>
        </p:spPr>
      </p:pic>
      <p:sp>
        <p:nvSpPr>
          <p:cNvPr id="2" name="Title 1"/>
          <p:cNvSpPr>
            <a:spLocks noGrp="1"/>
          </p:cNvSpPr>
          <p:nvPr>
            <p:ph type="title"/>
          </p:nvPr>
        </p:nvSpPr>
        <p:spPr/>
        <p:txBody>
          <a:bodyPr/>
          <a:lstStyle/>
          <a:p>
            <a:r>
              <a:rPr lang="en-US" dirty="0"/>
              <a:t>Non-Bulk </a:t>
            </a:r>
            <a:r>
              <a:rPr lang="en-US" dirty="0" smtClean="0"/>
              <a:t>Containers</a:t>
            </a:r>
            <a:endParaRPr lang="en-US" dirty="0"/>
          </a:p>
        </p:txBody>
      </p:sp>
      <p:sp>
        <p:nvSpPr>
          <p:cNvPr id="3" name="Content Placeholder 2"/>
          <p:cNvSpPr>
            <a:spLocks noGrp="1"/>
          </p:cNvSpPr>
          <p:nvPr>
            <p:ph idx="1"/>
          </p:nvPr>
        </p:nvSpPr>
        <p:spPr>
          <a:xfrm>
            <a:off x="525990" y="1893864"/>
            <a:ext cx="4748568" cy="4351338"/>
          </a:xfrm>
        </p:spPr>
        <p:txBody>
          <a:bodyPr>
            <a:normAutofit fontScale="77500" lnSpcReduction="20000"/>
          </a:bodyPr>
          <a:lstStyle/>
          <a:p>
            <a:r>
              <a:rPr lang="en-US" dirty="0"/>
              <a:t>Drums</a:t>
            </a:r>
          </a:p>
          <a:p>
            <a:pPr lvl="1"/>
            <a:r>
              <a:rPr lang="en-US" dirty="0"/>
              <a:t>Construction </a:t>
            </a:r>
            <a:r>
              <a:rPr lang="en-US" dirty="0" smtClean="0"/>
              <a:t>materials</a:t>
            </a:r>
            <a:endParaRPr lang="en-US" dirty="0"/>
          </a:p>
          <a:p>
            <a:pPr lvl="2"/>
            <a:r>
              <a:rPr lang="en-US" dirty="0"/>
              <a:t>Fiberboard</a:t>
            </a:r>
          </a:p>
          <a:p>
            <a:pPr lvl="2"/>
            <a:r>
              <a:rPr lang="en-US" dirty="0" smtClean="0"/>
              <a:t>Metal</a:t>
            </a:r>
          </a:p>
          <a:p>
            <a:pPr lvl="2"/>
            <a:r>
              <a:rPr lang="en-US" dirty="0" smtClean="0"/>
              <a:t>Plastic</a:t>
            </a:r>
            <a:endParaRPr lang="en-US" dirty="0"/>
          </a:p>
          <a:p>
            <a:pPr lvl="1"/>
            <a:r>
              <a:rPr lang="en-US" dirty="0"/>
              <a:t>Openings</a:t>
            </a:r>
          </a:p>
          <a:p>
            <a:pPr lvl="2"/>
            <a:r>
              <a:rPr lang="en-US" dirty="0"/>
              <a:t>Open head, </a:t>
            </a:r>
            <a:r>
              <a:rPr lang="en-US" dirty="0" smtClean="0"/>
              <a:t>chime/bolt </a:t>
            </a:r>
            <a:r>
              <a:rPr lang="en-US" dirty="0"/>
              <a:t>ring</a:t>
            </a:r>
          </a:p>
          <a:p>
            <a:pPr lvl="2"/>
            <a:r>
              <a:rPr lang="en-US" dirty="0"/>
              <a:t>Tight or closed head, </a:t>
            </a:r>
            <a:br>
              <a:rPr lang="en-US" dirty="0"/>
            </a:br>
            <a:r>
              <a:rPr lang="en-US" dirty="0"/>
              <a:t>bung &amp; inspection holes</a:t>
            </a:r>
          </a:p>
          <a:p>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66</a:t>
            </a:fld>
            <a:endParaRPr lang="en-US" dirty="0"/>
          </a:p>
        </p:txBody>
      </p:sp>
      <p:pic>
        <p:nvPicPr>
          <p:cNvPr id="7" name="Picture 6" title="Black Drum"/>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92444" y="1246655"/>
            <a:ext cx="2314575" cy="3181350"/>
          </a:xfrm>
          <a:prstGeom prst="rect">
            <a:avLst/>
          </a:prstGeom>
        </p:spPr>
      </p:pic>
    </p:spTree>
    <p:extLst>
      <p:ext uri="{BB962C8B-B14F-4D97-AF65-F5344CB8AC3E}">
        <p14:creationId xmlns:p14="http://schemas.microsoft.com/office/powerpoint/2010/main" val="2376736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Non-Bulk </a:t>
            </a:r>
            <a:r>
              <a:rPr lang="en-US" dirty="0" smtClean="0"/>
              <a:t>Containers </a:t>
            </a:r>
            <a:endParaRPr lang="en-US" dirty="0"/>
          </a:p>
        </p:txBody>
      </p:sp>
      <p:sp>
        <p:nvSpPr>
          <p:cNvPr id="3" name="Content Placeholder 2"/>
          <p:cNvSpPr>
            <a:spLocks noGrp="1"/>
          </p:cNvSpPr>
          <p:nvPr>
            <p:ph idx="1"/>
          </p:nvPr>
        </p:nvSpPr>
        <p:spPr>
          <a:xfrm>
            <a:off x="826241" y="1365159"/>
            <a:ext cx="4748568" cy="4351338"/>
          </a:xfrm>
        </p:spPr>
        <p:txBody>
          <a:bodyPr>
            <a:normAutofit/>
          </a:bodyPr>
          <a:lstStyle/>
          <a:p>
            <a:r>
              <a:rPr lang="en-US" dirty="0"/>
              <a:t>Pressurized cylinders</a:t>
            </a:r>
          </a:p>
          <a:p>
            <a:pPr lvl="1"/>
            <a:r>
              <a:rPr lang="en-US" dirty="0"/>
              <a:t>May </a:t>
            </a:r>
            <a:r>
              <a:rPr lang="en-US" dirty="0" smtClean="0"/>
              <a:t>hold</a:t>
            </a:r>
            <a:endParaRPr lang="en-US" dirty="0"/>
          </a:p>
          <a:p>
            <a:pPr lvl="2"/>
            <a:r>
              <a:rPr lang="en-US" dirty="0" smtClean="0"/>
              <a:t>Liquefied </a:t>
            </a:r>
            <a:r>
              <a:rPr lang="en-US" dirty="0"/>
              <a:t>or </a:t>
            </a:r>
            <a:br>
              <a:rPr lang="en-US" dirty="0"/>
            </a:br>
            <a:r>
              <a:rPr lang="en-US" dirty="0" smtClean="0"/>
              <a:t>non-liquefied </a:t>
            </a:r>
            <a:r>
              <a:rPr lang="en-US" dirty="0"/>
              <a:t>gas</a:t>
            </a:r>
          </a:p>
          <a:p>
            <a:pPr lvl="2"/>
            <a:r>
              <a:rPr lang="en-US" dirty="0"/>
              <a:t>Dissolved gases</a:t>
            </a:r>
          </a:p>
          <a:p>
            <a:pPr lvl="2"/>
            <a:r>
              <a:rPr lang="en-US" dirty="0"/>
              <a:t>Solids or liquids</a:t>
            </a:r>
          </a:p>
          <a:p>
            <a:pPr lvl="2"/>
            <a:r>
              <a:rPr lang="en-US" dirty="0" smtClean="0"/>
              <a:t>Cryogenics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67</a:t>
            </a:fld>
            <a:endParaRPr lang="en-US" dirty="0"/>
          </a:p>
        </p:txBody>
      </p:sp>
      <p:pic>
        <p:nvPicPr>
          <p:cNvPr id="5" name="Picture 4" title="Two examples of pressurized cylinder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44845" y="1503324"/>
            <a:ext cx="3200400" cy="4238625"/>
          </a:xfrm>
          <a:prstGeom prst="rect">
            <a:avLst/>
          </a:prstGeom>
        </p:spPr>
      </p:pic>
    </p:spTree>
    <p:extLst>
      <p:ext uri="{BB962C8B-B14F-4D97-AF65-F5344CB8AC3E}">
        <p14:creationId xmlns:p14="http://schemas.microsoft.com/office/powerpoint/2010/main" val="17265822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 Pressure</a:t>
            </a:r>
            <a:endParaRPr lang="en-US" dirty="0"/>
          </a:p>
        </p:txBody>
      </p:sp>
      <p:sp>
        <p:nvSpPr>
          <p:cNvPr id="3" name="Content Placeholder 2"/>
          <p:cNvSpPr>
            <a:spLocks noGrp="1"/>
          </p:cNvSpPr>
          <p:nvPr>
            <p:ph idx="1"/>
          </p:nvPr>
        </p:nvSpPr>
        <p:spPr/>
        <p:txBody>
          <a:bodyPr>
            <a:normAutofit/>
          </a:bodyPr>
          <a:lstStyle/>
          <a:p>
            <a:pPr lvl="1"/>
            <a:r>
              <a:rPr lang="en-US" sz="2800" dirty="0"/>
              <a:t>Special Drums</a:t>
            </a:r>
          </a:p>
          <a:p>
            <a:pPr lvl="1"/>
            <a:r>
              <a:rPr lang="en-US" sz="2800" dirty="0"/>
              <a:t>Equipment/processing</a:t>
            </a:r>
          </a:p>
          <a:p>
            <a:pPr lvl="1"/>
            <a:r>
              <a:rPr lang="en-US" sz="2800" dirty="0"/>
              <a:t>Storage Tanks</a:t>
            </a:r>
          </a:p>
          <a:p>
            <a:pPr lvl="1"/>
            <a:r>
              <a:rPr lang="en-US" sz="2800" dirty="0"/>
              <a:t>Pipelines</a:t>
            </a:r>
          </a:p>
          <a:p>
            <a:pPr lvl="1"/>
            <a:r>
              <a:rPr lang="en-US" sz="2800" dirty="0"/>
              <a:t>Used for Volatile liquids, solids and some </a:t>
            </a:r>
            <a:r>
              <a:rPr lang="en-US" sz="2800" dirty="0" smtClean="0"/>
              <a:t>gases</a:t>
            </a:r>
            <a:endParaRPr lang="en-US" sz="2800" dirty="0"/>
          </a:p>
        </p:txBody>
      </p:sp>
      <p:sp>
        <p:nvSpPr>
          <p:cNvPr id="4" name="Slide Number Placeholder 3"/>
          <p:cNvSpPr>
            <a:spLocks noGrp="1"/>
          </p:cNvSpPr>
          <p:nvPr>
            <p:ph type="sldNum" sz="quarter" idx="12"/>
          </p:nvPr>
        </p:nvSpPr>
        <p:spPr/>
        <p:txBody>
          <a:bodyPr/>
          <a:lstStyle/>
          <a:p>
            <a:fld id="{17FBE5AA-9EF5-43AA-9768-6F52FAFCFDFA}" type="slidenum">
              <a:rPr lang="en-US" smtClean="0"/>
              <a:t>68</a:t>
            </a:fld>
            <a:endParaRPr lang="en-US" dirty="0"/>
          </a:p>
        </p:txBody>
      </p:sp>
    </p:spTree>
    <p:extLst>
      <p:ext uri="{BB962C8B-B14F-4D97-AF65-F5344CB8AC3E}">
        <p14:creationId xmlns:p14="http://schemas.microsoft.com/office/powerpoint/2010/main" val="1054212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Horizontal Cylindrical </a:t>
            </a:r>
            <a:r>
              <a:rPr lang="en-US" dirty="0" smtClean="0"/>
              <a:t>Tank</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t>69</a:t>
            </a:fld>
            <a:endParaRPr lang="en-US"/>
          </a:p>
        </p:txBody>
      </p:sp>
      <p:pic>
        <p:nvPicPr>
          <p:cNvPr id="5" name="Picture 4" title="Two Horizontal Cylindrical Tanks behind a fence with a sign that says &quot;flammable liquids&quot;"/>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2462" y="1157399"/>
            <a:ext cx="8191500" cy="5210175"/>
          </a:xfrm>
          <a:prstGeom prst="rect">
            <a:avLst/>
          </a:prstGeom>
        </p:spPr>
      </p:pic>
    </p:spTree>
    <p:extLst>
      <p:ext uri="{BB962C8B-B14F-4D97-AF65-F5344CB8AC3E}">
        <p14:creationId xmlns:p14="http://schemas.microsoft.com/office/powerpoint/2010/main" val="31560677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Covered Top Floating Roof Tank with Geodesic Dome</a:t>
            </a:r>
          </a:p>
        </p:txBody>
      </p:sp>
      <p:sp>
        <p:nvSpPr>
          <p:cNvPr id="2" name="Slide Number Placeholder 1"/>
          <p:cNvSpPr>
            <a:spLocks noGrp="1"/>
          </p:cNvSpPr>
          <p:nvPr>
            <p:ph type="sldNum" sz="quarter" idx="12"/>
          </p:nvPr>
        </p:nvSpPr>
        <p:spPr/>
        <p:txBody>
          <a:bodyPr/>
          <a:lstStyle/>
          <a:p>
            <a:fld id="{17FBE5AA-9EF5-43AA-9768-6F52FAFCFDFA}" type="slidenum">
              <a:rPr lang="en-US" smtClean="0"/>
              <a:t>70</a:t>
            </a:fld>
            <a:endParaRPr lang="en-US"/>
          </a:p>
        </p:txBody>
      </p:sp>
      <p:pic>
        <p:nvPicPr>
          <p:cNvPr id="3" name="Picture 2" title="Three Covered Top Floating Roof Tanks with Geodesic Dome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743691"/>
            <a:ext cx="9144000" cy="4295775"/>
          </a:xfrm>
          <a:prstGeom prst="rect">
            <a:avLst/>
          </a:prstGeom>
        </p:spPr>
      </p:pic>
    </p:spTree>
    <p:extLst>
      <p:ext uri="{BB962C8B-B14F-4D97-AF65-F5344CB8AC3E}">
        <p14:creationId xmlns:p14="http://schemas.microsoft.com/office/powerpoint/2010/main" val="20706781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High Pressure</a:t>
            </a:r>
          </a:p>
        </p:txBody>
      </p:sp>
      <p:sp>
        <p:nvSpPr>
          <p:cNvPr id="6" name="Content Placeholder 5"/>
          <p:cNvSpPr>
            <a:spLocks noGrp="1"/>
          </p:cNvSpPr>
          <p:nvPr>
            <p:ph idx="1"/>
          </p:nvPr>
        </p:nvSpPr>
        <p:spPr/>
        <p:txBody>
          <a:bodyPr>
            <a:normAutofit/>
          </a:bodyPr>
          <a:lstStyle/>
          <a:p>
            <a:pPr lvl="1"/>
            <a:r>
              <a:rPr lang="en-US" sz="2800" dirty="0"/>
              <a:t>Cylinders </a:t>
            </a:r>
            <a:r>
              <a:rPr lang="en-US" sz="2800" dirty="0" smtClean="0"/>
              <a:t>and spheres </a:t>
            </a:r>
            <a:endParaRPr lang="en-US" sz="2800" dirty="0"/>
          </a:p>
          <a:p>
            <a:pPr lvl="2"/>
            <a:r>
              <a:rPr lang="en-US" sz="2800" dirty="0"/>
              <a:t>    </a:t>
            </a:r>
            <a:r>
              <a:rPr lang="en-US" sz="2800" dirty="0" smtClean="0"/>
              <a:t>Ex. Medical oxygen cylinders</a:t>
            </a:r>
            <a:endParaRPr lang="en-US" sz="2800" dirty="0"/>
          </a:p>
          <a:p>
            <a:pPr lvl="1"/>
            <a:r>
              <a:rPr lang="en-US" sz="2800" dirty="0"/>
              <a:t>Normally contain gases, liquids or powders</a:t>
            </a:r>
          </a:p>
          <a:p>
            <a:pPr lvl="1"/>
            <a:r>
              <a:rPr lang="en-US" sz="2800" dirty="0"/>
              <a:t>Usually above </a:t>
            </a:r>
            <a:r>
              <a:rPr lang="en-US" sz="2800" dirty="0" smtClean="0"/>
              <a:t>ground</a:t>
            </a:r>
            <a:endParaRPr lang="en-US" sz="2800" dirty="0"/>
          </a:p>
        </p:txBody>
      </p:sp>
      <p:sp>
        <p:nvSpPr>
          <p:cNvPr id="4" name="Slide Number Placeholder 3"/>
          <p:cNvSpPr>
            <a:spLocks noGrp="1"/>
          </p:cNvSpPr>
          <p:nvPr>
            <p:ph type="sldNum" sz="quarter" idx="12"/>
          </p:nvPr>
        </p:nvSpPr>
        <p:spPr/>
        <p:txBody>
          <a:bodyPr/>
          <a:lstStyle/>
          <a:p>
            <a:fld id="{17FBE5AA-9EF5-43AA-9768-6F52FAFCFDFA}" type="slidenum">
              <a:rPr lang="en-US" smtClean="0"/>
              <a:t>71</a:t>
            </a:fld>
            <a:endParaRPr lang="en-US" dirty="0"/>
          </a:p>
        </p:txBody>
      </p:sp>
    </p:spTree>
    <p:extLst>
      <p:ext uri="{BB962C8B-B14F-4D97-AF65-F5344CB8AC3E}">
        <p14:creationId xmlns:p14="http://schemas.microsoft.com/office/powerpoint/2010/main" val="16096921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High-Pressure Spherical </a:t>
            </a:r>
            <a:r>
              <a:rPr lang="en-US" dirty="0" smtClean="0"/>
              <a:t>Tank</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72</a:t>
            </a:fld>
            <a:endParaRPr lang="en-US" dirty="0"/>
          </a:p>
        </p:txBody>
      </p:sp>
      <p:pic>
        <p:nvPicPr>
          <p:cNvPr id="6" name="Content Placeholder 5" title="Side view of a High-Pressure Spherical Tank"/>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464446" y="1825625"/>
            <a:ext cx="4215108" cy="4351338"/>
          </a:xfrm>
        </p:spPr>
      </p:pic>
    </p:spTree>
    <p:extLst>
      <p:ext uri="{BB962C8B-B14F-4D97-AF65-F5344CB8AC3E}">
        <p14:creationId xmlns:p14="http://schemas.microsoft.com/office/powerpoint/2010/main" val="34238875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137" y="225427"/>
            <a:ext cx="8428488" cy="1209673"/>
          </a:xfrm>
        </p:spPr>
        <p:txBody>
          <a:bodyPr>
            <a:normAutofit/>
          </a:bodyPr>
          <a:lstStyle/>
          <a:p>
            <a:r>
              <a:rPr lang="en-US" dirty="0"/>
              <a:t>High-Pressure Horizontal </a:t>
            </a:r>
            <a:r>
              <a:rPr lang="en-US" dirty="0" smtClean="0"/>
              <a:t>“Bullet” Tank</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73</a:t>
            </a:fld>
            <a:endParaRPr lang="en-US" dirty="0"/>
          </a:p>
        </p:txBody>
      </p:sp>
      <p:pic>
        <p:nvPicPr>
          <p:cNvPr id="5" name="Content Placeholder 4" title="Side view of a High-Pressure Horizontal “Bullet” Tank"/>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628650" y="2582675"/>
            <a:ext cx="7886700" cy="2837238"/>
          </a:xfrm>
        </p:spPr>
      </p:pic>
    </p:spTree>
    <p:extLst>
      <p:ext uri="{BB962C8B-B14F-4D97-AF65-F5344CB8AC3E}">
        <p14:creationId xmlns:p14="http://schemas.microsoft.com/office/powerpoint/2010/main" val="39097213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Packaging </a:t>
            </a:r>
            <a:r>
              <a:rPr lang="en-US" dirty="0" smtClean="0"/>
              <a:t>of Radioactive </a:t>
            </a:r>
            <a:r>
              <a:rPr lang="en-US" dirty="0"/>
              <a:t>Materials</a:t>
            </a:r>
          </a:p>
        </p:txBody>
      </p:sp>
      <p:sp>
        <p:nvSpPr>
          <p:cNvPr id="3" name="Content Placeholder 2"/>
          <p:cNvSpPr>
            <a:spLocks noGrp="1"/>
          </p:cNvSpPr>
          <p:nvPr>
            <p:ph idx="1"/>
          </p:nvPr>
        </p:nvSpPr>
        <p:spPr>
          <a:xfrm>
            <a:off x="628650" y="1948455"/>
            <a:ext cx="7886700" cy="4140201"/>
          </a:xfrm>
        </p:spPr>
        <p:txBody>
          <a:bodyPr>
            <a:normAutofit/>
          </a:bodyPr>
          <a:lstStyle/>
          <a:p>
            <a:pPr lvl="1"/>
            <a:r>
              <a:rPr lang="en-US" sz="2800" dirty="0"/>
              <a:t>Packed and shipped under strict regulations</a:t>
            </a:r>
          </a:p>
          <a:p>
            <a:pPr lvl="1"/>
            <a:r>
              <a:rPr lang="en-US" sz="2800" dirty="0"/>
              <a:t>Regulations designed to protect:</a:t>
            </a:r>
          </a:p>
          <a:p>
            <a:pPr lvl="2"/>
            <a:r>
              <a:rPr lang="en-US" sz="2800" dirty="0"/>
              <a:t>Public</a:t>
            </a:r>
          </a:p>
          <a:p>
            <a:pPr lvl="2"/>
            <a:r>
              <a:rPr lang="en-US" sz="2800" dirty="0"/>
              <a:t>Transportation workers</a:t>
            </a:r>
          </a:p>
          <a:p>
            <a:pPr lvl="2"/>
            <a:r>
              <a:rPr lang="en-US" sz="2800" dirty="0"/>
              <a:t>Environment </a:t>
            </a:r>
          </a:p>
          <a:p>
            <a:pPr lvl="1"/>
            <a:r>
              <a:rPr lang="en-US" sz="2800" dirty="0"/>
              <a:t>Packaging depends on form, </a:t>
            </a:r>
            <a:r>
              <a:rPr lang="en-US" sz="2800" dirty="0" smtClean="0"/>
              <a:t>type, </a:t>
            </a:r>
            <a:r>
              <a:rPr lang="en-US" sz="2800" dirty="0"/>
              <a:t>and </a:t>
            </a:r>
            <a:r>
              <a:rPr lang="en-US" sz="2800" dirty="0" smtClean="0"/>
              <a:t>activity</a:t>
            </a:r>
            <a:endParaRPr lang="en-US" sz="2800" dirty="0"/>
          </a:p>
        </p:txBody>
      </p:sp>
      <p:sp>
        <p:nvSpPr>
          <p:cNvPr id="4" name="Slide Number Placeholder 3"/>
          <p:cNvSpPr>
            <a:spLocks noGrp="1"/>
          </p:cNvSpPr>
          <p:nvPr>
            <p:ph type="sldNum" sz="quarter" idx="12"/>
          </p:nvPr>
        </p:nvSpPr>
        <p:spPr/>
        <p:txBody>
          <a:bodyPr/>
          <a:lstStyle/>
          <a:p>
            <a:fld id="{17FBE5AA-9EF5-43AA-9768-6F52FAFCFDFA}" type="slidenum">
              <a:rPr lang="en-US" smtClean="0"/>
              <a:t>74</a:t>
            </a:fld>
            <a:endParaRPr lang="en-US" dirty="0"/>
          </a:p>
        </p:txBody>
      </p:sp>
    </p:spTree>
    <p:extLst>
      <p:ext uri="{BB962C8B-B14F-4D97-AF65-F5344CB8AC3E}">
        <p14:creationId xmlns:p14="http://schemas.microsoft.com/office/powerpoint/2010/main" val="35505499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Packaging</a:t>
            </a:r>
          </a:p>
        </p:txBody>
      </p:sp>
      <p:sp>
        <p:nvSpPr>
          <p:cNvPr id="3" name="Content Placeholder 2"/>
          <p:cNvSpPr>
            <a:spLocks noGrp="1"/>
          </p:cNvSpPr>
          <p:nvPr>
            <p:ph idx="1"/>
          </p:nvPr>
        </p:nvSpPr>
        <p:spPr/>
        <p:txBody>
          <a:bodyPr/>
          <a:lstStyle/>
          <a:p>
            <a:pPr lvl="1">
              <a:lnSpc>
                <a:spcPct val="150000"/>
              </a:lnSpc>
            </a:pPr>
            <a:r>
              <a:rPr lang="en-US" dirty="0" smtClean="0"/>
              <a:t>Excepted</a:t>
            </a:r>
          </a:p>
          <a:p>
            <a:pPr lvl="1">
              <a:lnSpc>
                <a:spcPct val="150000"/>
              </a:lnSpc>
            </a:pPr>
            <a:r>
              <a:rPr lang="en-US" dirty="0" smtClean="0"/>
              <a:t>Strong Tight</a:t>
            </a:r>
          </a:p>
          <a:p>
            <a:pPr lvl="1">
              <a:lnSpc>
                <a:spcPct val="150000"/>
              </a:lnSpc>
            </a:pPr>
            <a:r>
              <a:rPr lang="en-US" dirty="0" smtClean="0"/>
              <a:t>Type A</a:t>
            </a:r>
          </a:p>
          <a:p>
            <a:pPr lvl="1">
              <a:lnSpc>
                <a:spcPct val="150000"/>
              </a:lnSpc>
            </a:pPr>
            <a:r>
              <a:rPr lang="en-US" dirty="0" smtClean="0"/>
              <a:t>Type B</a:t>
            </a:r>
          </a:p>
        </p:txBody>
      </p:sp>
      <p:sp>
        <p:nvSpPr>
          <p:cNvPr id="4" name="Slide Number Placeholder 3"/>
          <p:cNvSpPr>
            <a:spLocks noGrp="1"/>
          </p:cNvSpPr>
          <p:nvPr>
            <p:ph type="sldNum" sz="quarter" idx="12"/>
          </p:nvPr>
        </p:nvSpPr>
        <p:spPr/>
        <p:txBody>
          <a:bodyPr/>
          <a:lstStyle/>
          <a:p>
            <a:fld id="{17FBE5AA-9EF5-43AA-9768-6F52FAFCFDFA}" type="slidenum">
              <a:rPr lang="en-US" smtClean="0"/>
              <a:t>75</a:t>
            </a:fld>
            <a:endParaRPr lang="en-US" dirty="0"/>
          </a:p>
        </p:txBody>
      </p:sp>
    </p:spTree>
    <p:extLst>
      <p:ext uri="{BB962C8B-B14F-4D97-AF65-F5344CB8AC3E}">
        <p14:creationId xmlns:p14="http://schemas.microsoft.com/office/powerpoint/2010/main" val="29418991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a:t>
            </a:r>
            <a:r>
              <a:rPr lang="en-US" dirty="0" smtClean="0"/>
              <a:t>Packaging </a:t>
            </a:r>
            <a:endParaRPr lang="en-US" dirty="0"/>
          </a:p>
        </p:txBody>
      </p:sp>
      <p:sp>
        <p:nvSpPr>
          <p:cNvPr id="3" name="Content Placeholder 2"/>
          <p:cNvSpPr>
            <a:spLocks noGrp="1"/>
          </p:cNvSpPr>
          <p:nvPr>
            <p:ph idx="1"/>
          </p:nvPr>
        </p:nvSpPr>
        <p:spPr>
          <a:xfrm>
            <a:off x="628650" y="2016693"/>
            <a:ext cx="7886700" cy="4140201"/>
          </a:xfrm>
        </p:spPr>
        <p:txBody>
          <a:bodyPr>
            <a:normAutofit fontScale="92500" lnSpcReduction="20000"/>
          </a:bodyPr>
          <a:lstStyle/>
          <a:p>
            <a:r>
              <a:rPr lang="en-US" dirty="0" smtClean="0"/>
              <a:t>Excepted</a:t>
            </a:r>
          </a:p>
          <a:p>
            <a:pPr lvl="1"/>
            <a:r>
              <a:rPr lang="en-US" dirty="0" smtClean="0"/>
              <a:t>For </a:t>
            </a:r>
            <a:r>
              <a:rPr lang="en-US" dirty="0"/>
              <a:t>small amounts or </a:t>
            </a:r>
            <a:r>
              <a:rPr lang="en-US" dirty="0" smtClean="0"/>
              <a:t>radioactivity</a:t>
            </a:r>
          </a:p>
          <a:p>
            <a:pPr lvl="1"/>
            <a:r>
              <a:rPr lang="en-US" dirty="0" smtClean="0"/>
              <a:t>Typical </a:t>
            </a:r>
            <a:r>
              <a:rPr lang="en-US" dirty="0"/>
              <a:t>shipping </a:t>
            </a:r>
            <a:r>
              <a:rPr lang="en-US" dirty="0" smtClean="0"/>
              <a:t>packages</a:t>
            </a:r>
          </a:p>
          <a:p>
            <a:pPr lvl="1"/>
            <a:r>
              <a:rPr lang="en-US" dirty="0" smtClean="0"/>
              <a:t>Not </a:t>
            </a:r>
            <a:r>
              <a:rPr lang="en-US" dirty="0"/>
              <a:t>required to be </a:t>
            </a:r>
            <a:r>
              <a:rPr lang="en-US" dirty="0" smtClean="0"/>
              <a:t>labeled</a:t>
            </a:r>
          </a:p>
          <a:p>
            <a:pPr lvl="1"/>
            <a:r>
              <a:rPr lang="en-US" dirty="0" smtClean="0"/>
              <a:t>Examples</a:t>
            </a:r>
            <a:r>
              <a:rPr lang="en-US" dirty="0"/>
              <a:t>:</a:t>
            </a:r>
          </a:p>
          <a:p>
            <a:pPr lvl="2"/>
            <a:r>
              <a:rPr lang="en-US" dirty="0"/>
              <a:t>S</a:t>
            </a:r>
            <a:r>
              <a:rPr lang="en-US" dirty="0" smtClean="0"/>
              <a:t>moke </a:t>
            </a:r>
            <a:r>
              <a:rPr lang="en-US" dirty="0"/>
              <a:t>detectors</a:t>
            </a:r>
          </a:p>
          <a:p>
            <a:pPr lvl="2"/>
            <a:r>
              <a:rPr lang="en-US" dirty="0"/>
              <a:t>L</a:t>
            </a:r>
            <a:r>
              <a:rPr lang="en-US" dirty="0" smtClean="0"/>
              <a:t>uminous </a:t>
            </a:r>
            <a:r>
              <a:rPr lang="en-US" dirty="0"/>
              <a:t>watch dials</a:t>
            </a:r>
          </a:p>
          <a:p>
            <a:pPr lvl="2"/>
            <a:r>
              <a:rPr lang="en-US" dirty="0"/>
              <a:t>M</a:t>
            </a:r>
            <a:r>
              <a:rPr lang="en-US" dirty="0" smtClean="0"/>
              <a:t>edical </a:t>
            </a:r>
            <a:r>
              <a:rPr lang="en-US" dirty="0"/>
              <a:t>diagnostic </a:t>
            </a:r>
            <a:r>
              <a:rPr lang="en-US" dirty="0" smtClean="0"/>
              <a:t>kits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76</a:t>
            </a:fld>
            <a:endParaRPr lang="en-US" dirty="0"/>
          </a:p>
        </p:txBody>
      </p:sp>
    </p:spTree>
    <p:extLst>
      <p:ext uri="{BB962C8B-B14F-4D97-AF65-F5344CB8AC3E}">
        <p14:creationId xmlns:p14="http://schemas.microsoft.com/office/powerpoint/2010/main" val="25252831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Types </a:t>
            </a:r>
            <a:r>
              <a:rPr lang="en-US" dirty="0"/>
              <a:t>of Packaging</a:t>
            </a:r>
          </a:p>
        </p:txBody>
      </p:sp>
      <p:sp>
        <p:nvSpPr>
          <p:cNvPr id="3" name="Content Placeholder 2"/>
          <p:cNvSpPr>
            <a:spLocks noGrp="1"/>
          </p:cNvSpPr>
          <p:nvPr>
            <p:ph idx="1"/>
          </p:nvPr>
        </p:nvSpPr>
        <p:spPr/>
        <p:txBody>
          <a:bodyPr/>
          <a:lstStyle/>
          <a:p>
            <a:r>
              <a:rPr lang="en-US" dirty="0"/>
              <a:t>Strong </a:t>
            </a:r>
            <a:r>
              <a:rPr lang="en-US" dirty="0" smtClean="0"/>
              <a:t>Tight</a:t>
            </a:r>
            <a:endParaRPr lang="en-US" dirty="0"/>
          </a:p>
          <a:p>
            <a:pPr lvl="1"/>
            <a:r>
              <a:rPr lang="en-US" dirty="0"/>
              <a:t>Low Specific Activity (LSA) materials</a:t>
            </a:r>
          </a:p>
          <a:p>
            <a:pPr lvl="1"/>
            <a:r>
              <a:rPr lang="en-US" dirty="0"/>
              <a:t>Materials from laboratories, power plants, </a:t>
            </a:r>
            <a:r>
              <a:rPr lang="en-US" dirty="0" smtClean="0"/>
              <a:t>and hospitals</a:t>
            </a:r>
            <a:endParaRPr lang="en-US" dirty="0"/>
          </a:p>
          <a:p>
            <a:pPr lvl="1"/>
            <a:r>
              <a:rPr lang="en-US" dirty="0"/>
              <a:t>Type A packaging</a:t>
            </a:r>
          </a:p>
          <a:p>
            <a:pPr lvl="2"/>
            <a:r>
              <a:rPr lang="en-US" dirty="0" smtClean="0"/>
              <a:t>Labeled </a:t>
            </a:r>
            <a:r>
              <a:rPr lang="en-US" dirty="0"/>
              <a:t>“RADIOACTIVE LSA”</a:t>
            </a:r>
          </a:p>
          <a:p>
            <a:pPr lvl="2"/>
            <a:r>
              <a:rPr lang="en-US" dirty="0" smtClean="0"/>
              <a:t>Danger </a:t>
            </a:r>
            <a:r>
              <a:rPr lang="en-US" dirty="0"/>
              <a:t>is </a:t>
            </a:r>
            <a:r>
              <a:rPr lang="en-US" dirty="0" smtClean="0"/>
              <a:t>minimal</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77</a:t>
            </a:fld>
            <a:endParaRPr lang="en-US" dirty="0"/>
          </a:p>
        </p:txBody>
      </p:sp>
    </p:spTree>
    <p:extLst>
      <p:ext uri="{BB962C8B-B14F-4D97-AF65-F5344CB8AC3E}">
        <p14:creationId xmlns:p14="http://schemas.microsoft.com/office/powerpoint/2010/main" val="8281109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a:t>
            </a:r>
            <a:r>
              <a:rPr lang="en-US" dirty="0" smtClean="0"/>
              <a:t>Packaging  </a:t>
            </a:r>
            <a:endParaRPr lang="en-US" dirty="0"/>
          </a:p>
        </p:txBody>
      </p:sp>
      <p:sp>
        <p:nvSpPr>
          <p:cNvPr id="3" name="Content Placeholder 2"/>
          <p:cNvSpPr>
            <a:spLocks noGrp="1"/>
          </p:cNvSpPr>
          <p:nvPr>
            <p:ph idx="1"/>
          </p:nvPr>
        </p:nvSpPr>
        <p:spPr>
          <a:xfrm>
            <a:off x="628650" y="2035174"/>
            <a:ext cx="7886700" cy="4488456"/>
          </a:xfrm>
        </p:spPr>
        <p:txBody>
          <a:bodyPr>
            <a:normAutofit fontScale="92500" lnSpcReduction="10000"/>
          </a:bodyPr>
          <a:lstStyle/>
          <a:p>
            <a:r>
              <a:rPr lang="en-US" dirty="0"/>
              <a:t>Type </a:t>
            </a:r>
            <a:r>
              <a:rPr lang="en-US" dirty="0" smtClean="0"/>
              <a:t>A</a:t>
            </a:r>
            <a:endParaRPr lang="en-US" dirty="0"/>
          </a:p>
          <a:p>
            <a:pPr lvl="1"/>
            <a:r>
              <a:rPr lang="en-US" dirty="0"/>
              <a:t>Greater amounts of activity</a:t>
            </a:r>
          </a:p>
          <a:p>
            <a:pPr lvl="1"/>
            <a:r>
              <a:rPr lang="en-US" dirty="0"/>
              <a:t>Designed to hold contents in rough handling</a:t>
            </a:r>
          </a:p>
          <a:p>
            <a:pPr lvl="1"/>
            <a:r>
              <a:rPr lang="en-US" dirty="0"/>
              <a:t>Amount is specified by radionuclide and form</a:t>
            </a:r>
          </a:p>
          <a:p>
            <a:pPr lvl="1"/>
            <a:r>
              <a:rPr lang="en-US" dirty="0" smtClean="0"/>
              <a:t>Examples</a:t>
            </a:r>
            <a:endParaRPr lang="en-US" dirty="0"/>
          </a:p>
          <a:p>
            <a:pPr lvl="2"/>
            <a:r>
              <a:rPr lang="en-US" dirty="0"/>
              <a:t>Radiopharmaceuticals</a:t>
            </a:r>
          </a:p>
          <a:p>
            <a:pPr lvl="2"/>
            <a:r>
              <a:rPr lang="en-US" dirty="0"/>
              <a:t>Industrial radiography sources</a:t>
            </a:r>
          </a:p>
          <a:p>
            <a:pPr lvl="2"/>
            <a:r>
              <a:rPr lang="en-US" dirty="0" smtClean="0"/>
              <a:t>Research sources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78</a:t>
            </a:fld>
            <a:endParaRPr lang="en-US" dirty="0"/>
          </a:p>
        </p:txBody>
      </p:sp>
    </p:spTree>
    <p:extLst>
      <p:ext uri="{BB962C8B-B14F-4D97-AF65-F5344CB8AC3E}">
        <p14:creationId xmlns:p14="http://schemas.microsoft.com/office/powerpoint/2010/main" val="3385086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Types </a:t>
            </a:r>
            <a:r>
              <a:rPr lang="en-US" dirty="0"/>
              <a:t>of </a:t>
            </a:r>
            <a:r>
              <a:rPr lang="en-US" dirty="0" smtClean="0"/>
              <a:t>Packaging </a:t>
            </a:r>
            <a:endParaRPr lang="en-US" dirty="0"/>
          </a:p>
        </p:txBody>
      </p:sp>
      <p:sp>
        <p:nvSpPr>
          <p:cNvPr id="3" name="Content Placeholder 2"/>
          <p:cNvSpPr>
            <a:spLocks noGrp="1"/>
          </p:cNvSpPr>
          <p:nvPr>
            <p:ph idx="1"/>
          </p:nvPr>
        </p:nvSpPr>
        <p:spPr/>
        <p:txBody>
          <a:bodyPr>
            <a:normAutofit lnSpcReduction="10000"/>
          </a:bodyPr>
          <a:lstStyle/>
          <a:p>
            <a:r>
              <a:rPr lang="en-US" dirty="0"/>
              <a:t>Type </a:t>
            </a:r>
            <a:r>
              <a:rPr lang="en-US" dirty="0" smtClean="0"/>
              <a:t>B</a:t>
            </a:r>
            <a:endParaRPr lang="en-US" dirty="0"/>
          </a:p>
          <a:p>
            <a:pPr lvl="1"/>
            <a:r>
              <a:rPr lang="en-US" dirty="0"/>
              <a:t>Highly radioactive</a:t>
            </a:r>
          </a:p>
          <a:p>
            <a:pPr lvl="1"/>
            <a:r>
              <a:rPr lang="en-US" dirty="0"/>
              <a:t>No recorded failures during transportation</a:t>
            </a:r>
          </a:p>
          <a:p>
            <a:pPr lvl="1"/>
            <a:r>
              <a:rPr lang="en-US" dirty="0"/>
              <a:t>Designed to hold contents under:</a:t>
            </a:r>
          </a:p>
          <a:p>
            <a:pPr lvl="2"/>
            <a:r>
              <a:rPr lang="en-US" dirty="0"/>
              <a:t>Extreme accident conditions</a:t>
            </a:r>
          </a:p>
          <a:p>
            <a:pPr lvl="2"/>
            <a:r>
              <a:rPr lang="en-US" dirty="0"/>
              <a:t>Submersion in water</a:t>
            </a:r>
          </a:p>
          <a:p>
            <a:pPr lvl="2"/>
            <a:r>
              <a:rPr lang="en-US" dirty="0"/>
              <a:t>Puncture, </a:t>
            </a:r>
            <a:r>
              <a:rPr lang="en-US" dirty="0" smtClean="0"/>
              <a:t>fall, </a:t>
            </a:r>
            <a:r>
              <a:rPr lang="en-US" dirty="0"/>
              <a:t>and thermal </a:t>
            </a:r>
            <a:r>
              <a:rPr lang="en-US" dirty="0" smtClean="0"/>
              <a:t>extremes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79</a:t>
            </a:fld>
            <a:endParaRPr lang="en-US" dirty="0"/>
          </a:p>
        </p:txBody>
      </p:sp>
    </p:spTree>
    <p:extLst>
      <p:ext uri="{BB962C8B-B14F-4D97-AF65-F5344CB8AC3E}">
        <p14:creationId xmlns:p14="http://schemas.microsoft.com/office/powerpoint/2010/main" val="5969835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024" y="225427"/>
            <a:ext cx="8243248" cy="1209673"/>
          </a:xfrm>
        </p:spPr>
        <p:txBody>
          <a:bodyPr/>
          <a:lstStyle/>
          <a:p>
            <a:r>
              <a:rPr lang="en-US" dirty="0"/>
              <a:t>Clue 3: Placards, </a:t>
            </a:r>
            <a:r>
              <a:rPr lang="en-US" dirty="0" smtClean="0"/>
              <a:t>Labels, </a:t>
            </a:r>
            <a:r>
              <a:rPr lang="en-US" dirty="0"/>
              <a:t>and Markings</a:t>
            </a:r>
          </a:p>
        </p:txBody>
      </p:sp>
      <p:sp>
        <p:nvSpPr>
          <p:cNvPr id="3" name="Content Placeholder 2"/>
          <p:cNvSpPr>
            <a:spLocks noGrp="1"/>
          </p:cNvSpPr>
          <p:nvPr>
            <p:ph idx="1"/>
          </p:nvPr>
        </p:nvSpPr>
        <p:spPr>
          <a:xfrm>
            <a:off x="355695" y="2035173"/>
            <a:ext cx="3834168" cy="4140201"/>
          </a:xfrm>
        </p:spPr>
        <p:txBody>
          <a:bodyPr/>
          <a:lstStyle/>
          <a:p>
            <a:pPr lvl="1">
              <a:lnSpc>
                <a:spcPct val="150000"/>
              </a:lnSpc>
            </a:pPr>
            <a:r>
              <a:rPr lang="en-US" dirty="0"/>
              <a:t>Identify presence</a:t>
            </a:r>
          </a:p>
          <a:p>
            <a:pPr lvl="1">
              <a:lnSpc>
                <a:spcPct val="150000"/>
              </a:lnSpc>
            </a:pPr>
            <a:r>
              <a:rPr lang="en-US" dirty="0"/>
              <a:t>Identify </a:t>
            </a:r>
            <a:r>
              <a:rPr lang="en-US" dirty="0" smtClean="0"/>
              <a:t>dangers</a:t>
            </a:r>
          </a:p>
          <a:p>
            <a:pPr lvl="1">
              <a:lnSpc>
                <a:spcPct val="150000"/>
              </a:lnSpc>
            </a:pPr>
            <a:r>
              <a:rPr lang="en-US" dirty="0" smtClean="0"/>
              <a:t>Identify products</a:t>
            </a:r>
          </a:p>
          <a:p>
            <a:pPr lvl="1">
              <a:lnSpc>
                <a:spcPct val="150000"/>
              </a:lnSpc>
            </a:pPr>
            <a:r>
              <a:rPr lang="en-US" dirty="0" smtClean="0"/>
              <a:t>Not </a:t>
            </a:r>
            <a:r>
              <a:rPr lang="en-US" dirty="0"/>
              <a:t>always uniform</a:t>
            </a:r>
          </a:p>
        </p:txBody>
      </p:sp>
      <p:sp>
        <p:nvSpPr>
          <p:cNvPr id="4" name="Slide Number Placeholder 3"/>
          <p:cNvSpPr>
            <a:spLocks noGrp="1"/>
          </p:cNvSpPr>
          <p:nvPr>
            <p:ph type="sldNum" sz="quarter" idx="12"/>
          </p:nvPr>
        </p:nvSpPr>
        <p:spPr/>
        <p:txBody>
          <a:bodyPr/>
          <a:lstStyle/>
          <a:p>
            <a:fld id="{17FBE5AA-9EF5-43AA-9768-6F52FAFCFDFA}" type="slidenum">
              <a:rPr lang="en-US" smtClean="0"/>
              <a:t>80</a:t>
            </a:fld>
            <a:endParaRPr lang="en-US" dirty="0"/>
          </a:p>
        </p:txBody>
      </p:sp>
      <p:pic>
        <p:nvPicPr>
          <p:cNvPr id="6" name="Picture 5" title="Two placards on the rear of a tank: one is a horizontal yellow sign with the number 1951 and the second is a green diamond with the numbers 1951 and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83430" y="2183578"/>
            <a:ext cx="4000500" cy="3695700"/>
          </a:xfrm>
          <a:prstGeom prst="rect">
            <a:avLst/>
          </a:prstGeom>
        </p:spPr>
      </p:pic>
    </p:spTree>
    <p:extLst>
      <p:ext uri="{BB962C8B-B14F-4D97-AF65-F5344CB8AC3E}">
        <p14:creationId xmlns:p14="http://schemas.microsoft.com/office/powerpoint/2010/main" val="5873213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Placards</a:t>
            </a:r>
          </a:p>
        </p:txBody>
      </p:sp>
      <p:sp>
        <p:nvSpPr>
          <p:cNvPr id="3" name="Content Placeholder 2"/>
          <p:cNvSpPr>
            <a:spLocks noGrp="1"/>
          </p:cNvSpPr>
          <p:nvPr>
            <p:ph idx="1"/>
          </p:nvPr>
        </p:nvSpPr>
        <p:spPr/>
        <p:txBody>
          <a:bodyPr>
            <a:normAutofit lnSpcReduction="10000"/>
          </a:bodyPr>
          <a:lstStyle/>
          <a:p>
            <a:pPr lvl="1"/>
            <a:r>
              <a:rPr lang="en-US" dirty="0" smtClean="0"/>
              <a:t>10.75 inch </a:t>
            </a:r>
            <a:r>
              <a:rPr lang="en-US" dirty="0"/>
              <a:t>diamond</a:t>
            </a:r>
          </a:p>
          <a:p>
            <a:pPr lvl="1"/>
            <a:r>
              <a:rPr lang="en-US" dirty="0" smtClean="0"/>
              <a:t>Color-coded</a:t>
            </a:r>
            <a:endParaRPr lang="en-US" dirty="0"/>
          </a:p>
          <a:p>
            <a:pPr lvl="1"/>
            <a:r>
              <a:rPr lang="en-US" dirty="0" smtClean="0"/>
              <a:t>Contain symbols</a:t>
            </a:r>
            <a:endParaRPr lang="en-US" dirty="0"/>
          </a:p>
          <a:p>
            <a:pPr lvl="1"/>
            <a:r>
              <a:rPr lang="en-US" dirty="0"/>
              <a:t>Applied to sides and ends of containers</a:t>
            </a:r>
          </a:p>
          <a:p>
            <a:pPr lvl="1"/>
            <a:r>
              <a:rPr lang="en-US" dirty="0"/>
              <a:t>Nine hazard </a:t>
            </a:r>
            <a:r>
              <a:rPr lang="en-US" dirty="0" smtClean="0"/>
              <a:t>classes, listed </a:t>
            </a:r>
            <a:r>
              <a:rPr lang="en-US" dirty="0"/>
              <a:t>on Chart 15</a:t>
            </a:r>
          </a:p>
          <a:p>
            <a:pPr lvl="2"/>
            <a:r>
              <a:rPr lang="en-US" dirty="0"/>
              <a:t>Table 1 (placard any quantity)</a:t>
            </a:r>
          </a:p>
          <a:p>
            <a:pPr lvl="2"/>
            <a:r>
              <a:rPr lang="en-US" dirty="0"/>
              <a:t>Table 2 (placard </a:t>
            </a:r>
            <a:r>
              <a:rPr lang="en-US" dirty="0" smtClean="0"/>
              <a:t>1,001 lbs. </a:t>
            </a:r>
            <a:r>
              <a:rPr lang="en-US" dirty="0"/>
              <a:t>or more</a:t>
            </a:r>
            <a:r>
              <a:rPr lang="en-US" dirty="0" smtClean="0"/>
              <a:t>)</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81</a:t>
            </a:fld>
            <a:endParaRPr lang="en-US" dirty="0"/>
          </a:p>
        </p:txBody>
      </p:sp>
    </p:spTree>
    <p:extLst>
      <p:ext uri="{BB962C8B-B14F-4D97-AF65-F5344CB8AC3E}">
        <p14:creationId xmlns:p14="http://schemas.microsoft.com/office/powerpoint/2010/main" val="1937545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Class 1: Explosives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82</a:t>
            </a:fld>
            <a:endParaRPr lang="en-US" dirty="0"/>
          </a:p>
        </p:txBody>
      </p:sp>
      <p:pic>
        <p:nvPicPr>
          <p:cNvPr id="6" name="Content Placeholder 5" title="Class 1: Explosives placards"/>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400223" y="1825625"/>
            <a:ext cx="4343553" cy="4351338"/>
          </a:xfrm>
        </p:spPr>
      </p:pic>
    </p:spTree>
    <p:extLst>
      <p:ext uri="{BB962C8B-B14F-4D97-AF65-F5344CB8AC3E}">
        <p14:creationId xmlns:p14="http://schemas.microsoft.com/office/powerpoint/2010/main" val="28523274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Class 2: Gasses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83</a:t>
            </a:fld>
            <a:endParaRPr lang="en-US" dirty="0"/>
          </a:p>
        </p:txBody>
      </p:sp>
      <p:pic>
        <p:nvPicPr>
          <p:cNvPr id="6" name="Content Placeholder 5" title="Four examples of Class 2: Gas placards"/>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407904" y="1825625"/>
            <a:ext cx="4328192" cy="4351338"/>
          </a:xfrm>
        </p:spPr>
      </p:pic>
    </p:spTree>
    <p:extLst>
      <p:ext uri="{BB962C8B-B14F-4D97-AF65-F5344CB8AC3E}">
        <p14:creationId xmlns:p14="http://schemas.microsoft.com/office/powerpoint/2010/main" val="17659032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Class 3: Flammable Liquids</a:t>
            </a:r>
          </a:p>
        </p:txBody>
      </p:sp>
      <p:sp>
        <p:nvSpPr>
          <p:cNvPr id="4" name="Slide Number Placeholder 3"/>
          <p:cNvSpPr>
            <a:spLocks noGrp="1"/>
          </p:cNvSpPr>
          <p:nvPr>
            <p:ph type="sldNum" sz="quarter" idx="12"/>
          </p:nvPr>
        </p:nvSpPr>
        <p:spPr/>
        <p:txBody>
          <a:bodyPr/>
          <a:lstStyle/>
          <a:p>
            <a:fld id="{17FBE5AA-9EF5-43AA-9768-6F52FAFCFDFA}" type="slidenum">
              <a:rPr lang="en-US" smtClean="0"/>
              <a:t>84</a:t>
            </a:fld>
            <a:endParaRPr lang="en-US" dirty="0"/>
          </a:p>
        </p:txBody>
      </p:sp>
      <p:pic>
        <p:nvPicPr>
          <p:cNvPr id="2" name="Picture 1" title="Four examples of Class 3: Flammable Liquid placard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80489" y="1323863"/>
            <a:ext cx="5438775" cy="5372100"/>
          </a:xfrm>
          <a:prstGeom prst="rect">
            <a:avLst/>
          </a:prstGeom>
        </p:spPr>
      </p:pic>
    </p:spTree>
    <p:extLst>
      <p:ext uri="{BB962C8B-B14F-4D97-AF65-F5344CB8AC3E}">
        <p14:creationId xmlns:p14="http://schemas.microsoft.com/office/powerpoint/2010/main" val="27103014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Class 4: Flammable Solids</a:t>
            </a:r>
          </a:p>
        </p:txBody>
      </p:sp>
      <p:sp>
        <p:nvSpPr>
          <p:cNvPr id="4" name="Slide Number Placeholder 3"/>
          <p:cNvSpPr>
            <a:spLocks noGrp="1"/>
          </p:cNvSpPr>
          <p:nvPr>
            <p:ph type="sldNum" sz="quarter" idx="12"/>
          </p:nvPr>
        </p:nvSpPr>
        <p:spPr/>
        <p:txBody>
          <a:bodyPr/>
          <a:lstStyle/>
          <a:p>
            <a:fld id="{17FBE5AA-9EF5-43AA-9768-6F52FAFCFDFA}" type="slidenum">
              <a:rPr lang="en-US" smtClean="0"/>
              <a:t>85</a:t>
            </a:fld>
            <a:endParaRPr lang="en-US" dirty="0"/>
          </a:p>
        </p:txBody>
      </p:sp>
      <p:pic>
        <p:nvPicPr>
          <p:cNvPr id="3" name="Picture 2" title="Three examples of Class 4: Flammable Solid placard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90936" y="1286827"/>
            <a:ext cx="7334250" cy="5381625"/>
          </a:xfrm>
          <a:prstGeom prst="rect">
            <a:avLst/>
          </a:prstGeom>
        </p:spPr>
      </p:pic>
    </p:spTree>
    <p:extLst>
      <p:ext uri="{BB962C8B-B14F-4D97-AF65-F5344CB8AC3E}">
        <p14:creationId xmlns:p14="http://schemas.microsoft.com/office/powerpoint/2010/main" val="1967340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Class 5: Oxidizers</a:t>
            </a:r>
          </a:p>
        </p:txBody>
      </p:sp>
      <p:sp>
        <p:nvSpPr>
          <p:cNvPr id="4" name="Slide Number Placeholder 3"/>
          <p:cNvSpPr>
            <a:spLocks noGrp="1"/>
          </p:cNvSpPr>
          <p:nvPr>
            <p:ph type="sldNum" sz="quarter" idx="12"/>
          </p:nvPr>
        </p:nvSpPr>
        <p:spPr/>
        <p:txBody>
          <a:bodyPr/>
          <a:lstStyle/>
          <a:p>
            <a:fld id="{17FBE5AA-9EF5-43AA-9768-6F52FAFCFDFA}" type="slidenum">
              <a:rPr lang="en-US" smtClean="0"/>
              <a:t>86</a:t>
            </a:fld>
            <a:endParaRPr lang="en-US" dirty="0"/>
          </a:p>
        </p:txBody>
      </p:sp>
      <p:pic>
        <p:nvPicPr>
          <p:cNvPr id="2" name="Picture 1" title="hree examples of Class 5: Oxidizer placard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16709" y="1114705"/>
            <a:ext cx="7067550" cy="5381625"/>
          </a:xfrm>
          <a:prstGeom prst="rect">
            <a:avLst/>
          </a:prstGeom>
        </p:spPr>
      </p:pic>
    </p:spTree>
    <p:extLst>
      <p:ext uri="{BB962C8B-B14F-4D97-AF65-F5344CB8AC3E}">
        <p14:creationId xmlns:p14="http://schemas.microsoft.com/office/powerpoint/2010/main" val="2234714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Class 6: Toxic Materials</a:t>
            </a:r>
          </a:p>
        </p:txBody>
      </p:sp>
      <p:sp>
        <p:nvSpPr>
          <p:cNvPr id="4" name="Slide Number Placeholder 3"/>
          <p:cNvSpPr>
            <a:spLocks noGrp="1"/>
          </p:cNvSpPr>
          <p:nvPr>
            <p:ph type="sldNum" sz="quarter" idx="12"/>
          </p:nvPr>
        </p:nvSpPr>
        <p:spPr/>
        <p:txBody>
          <a:bodyPr/>
          <a:lstStyle/>
          <a:p>
            <a:fld id="{17FBE5AA-9EF5-43AA-9768-6F52FAFCFDFA}" type="slidenum">
              <a:rPr lang="en-US" smtClean="0"/>
              <a:t>87</a:t>
            </a:fld>
            <a:endParaRPr lang="en-US" dirty="0"/>
          </a:p>
        </p:txBody>
      </p:sp>
      <p:pic>
        <p:nvPicPr>
          <p:cNvPr id="3" name="Picture 2" title="Three examples of Class 6: Toxic Material placard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92548" y="1190008"/>
            <a:ext cx="7143750" cy="5381625"/>
          </a:xfrm>
          <a:prstGeom prst="rect">
            <a:avLst/>
          </a:prstGeom>
        </p:spPr>
      </p:pic>
    </p:spTree>
    <p:extLst>
      <p:ext uri="{BB962C8B-B14F-4D97-AF65-F5344CB8AC3E}">
        <p14:creationId xmlns:p14="http://schemas.microsoft.com/office/powerpoint/2010/main" val="7653523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Class 7: Radioactive Materials</a:t>
            </a:r>
          </a:p>
        </p:txBody>
      </p:sp>
      <p:sp>
        <p:nvSpPr>
          <p:cNvPr id="4" name="Slide Number Placeholder 3"/>
          <p:cNvSpPr>
            <a:spLocks noGrp="1"/>
          </p:cNvSpPr>
          <p:nvPr>
            <p:ph type="sldNum" sz="quarter" idx="12"/>
          </p:nvPr>
        </p:nvSpPr>
        <p:spPr/>
        <p:txBody>
          <a:bodyPr/>
          <a:lstStyle/>
          <a:p>
            <a:fld id="{17FBE5AA-9EF5-43AA-9768-6F52FAFCFDFA}" type="slidenum">
              <a:rPr lang="en-US" smtClean="0"/>
              <a:t>88</a:t>
            </a:fld>
            <a:endParaRPr lang="en-US" dirty="0"/>
          </a:p>
        </p:txBody>
      </p:sp>
      <p:pic>
        <p:nvPicPr>
          <p:cNvPr id="6" name="Picture 5" title="Example of a Class 7: Radioactive Material placard"/>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22469" y="1130225"/>
            <a:ext cx="5305425" cy="5372100"/>
          </a:xfrm>
          <a:prstGeom prst="rect">
            <a:avLst/>
          </a:prstGeom>
        </p:spPr>
      </p:pic>
    </p:spTree>
    <p:extLst>
      <p:ext uri="{BB962C8B-B14F-4D97-AF65-F5344CB8AC3E}">
        <p14:creationId xmlns:p14="http://schemas.microsoft.com/office/powerpoint/2010/main" val="42126819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Class 9: Miscellaneous</a:t>
            </a:r>
          </a:p>
        </p:txBody>
      </p:sp>
      <p:sp>
        <p:nvSpPr>
          <p:cNvPr id="4" name="Slide Number Placeholder 3"/>
          <p:cNvSpPr>
            <a:spLocks noGrp="1"/>
          </p:cNvSpPr>
          <p:nvPr>
            <p:ph type="sldNum" sz="quarter" idx="12"/>
          </p:nvPr>
        </p:nvSpPr>
        <p:spPr/>
        <p:txBody>
          <a:bodyPr/>
          <a:lstStyle/>
          <a:p>
            <a:fld id="{17FBE5AA-9EF5-43AA-9768-6F52FAFCFDFA}" type="slidenum">
              <a:rPr lang="en-US" smtClean="0"/>
              <a:t>89</a:t>
            </a:fld>
            <a:endParaRPr lang="en-US" dirty="0"/>
          </a:p>
        </p:txBody>
      </p:sp>
      <p:pic>
        <p:nvPicPr>
          <p:cNvPr id="2" name="Picture 1" title="Example of a Class 9: Miscellaneous placard"/>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67081" y="1157736"/>
            <a:ext cx="5295900" cy="5381625"/>
          </a:xfrm>
          <a:prstGeom prst="rect">
            <a:avLst/>
          </a:prstGeom>
        </p:spPr>
      </p:pic>
    </p:spTree>
    <p:extLst>
      <p:ext uri="{BB962C8B-B14F-4D97-AF65-F5344CB8AC3E}">
        <p14:creationId xmlns:p14="http://schemas.microsoft.com/office/powerpoint/2010/main" val="40713181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Class 9: </a:t>
            </a:r>
            <a:r>
              <a:rPr lang="en-US" dirty="0" smtClean="0"/>
              <a:t> Miscellaneous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90</a:t>
            </a:fld>
            <a:endParaRPr lang="en-US" dirty="0"/>
          </a:p>
        </p:txBody>
      </p:sp>
      <p:pic>
        <p:nvPicPr>
          <p:cNvPr id="2" name="Picture 1" title="Example of a Class 9: Miscellaneous placard"/>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81200" y="1243796"/>
            <a:ext cx="5181600" cy="5381625"/>
          </a:xfrm>
          <a:prstGeom prst="rect">
            <a:avLst/>
          </a:prstGeom>
        </p:spPr>
      </p:pic>
    </p:spTree>
    <p:extLst>
      <p:ext uri="{BB962C8B-B14F-4D97-AF65-F5344CB8AC3E}">
        <p14:creationId xmlns:p14="http://schemas.microsoft.com/office/powerpoint/2010/main" val="27606043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Marine Pollutant</a:t>
            </a:r>
          </a:p>
        </p:txBody>
      </p:sp>
      <p:sp>
        <p:nvSpPr>
          <p:cNvPr id="4" name="Slide Number Placeholder 3"/>
          <p:cNvSpPr>
            <a:spLocks noGrp="1"/>
          </p:cNvSpPr>
          <p:nvPr>
            <p:ph type="sldNum" sz="quarter" idx="12"/>
          </p:nvPr>
        </p:nvSpPr>
        <p:spPr/>
        <p:txBody>
          <a:bodyPr/>
          <a:lstStyle/>
          <a:p>
            <a:fld id="{17FBE5AA-9EF5-43AA-9768-6F52FAFCFDFA}" type="slidenum">
              <a:rPr lang="en-US" smtClean="0"/>
              <a:t>91</a:t>
            </a:fld>
            <a:endParaRPr lang="en-US" dirty="0"/>
          </a:p>
        </p:txBody>
      </p:sp>
      <p:pic>
        <p:nvPicPr>
          <p:cNvPr id="2" name="Picture 1" title="Placard with a fish and an &quot;X&quot; over the fish inside of a black triangl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59069" y="2676637"/>
            <a:ext cx="4171950" cy="2171700"/>
          </a:xfrm>
          <a:prstGeom prst="rect">
            <a:avLst/>
          </a:prstGeom>
        </p:spPr>
      </p:pic>
      <p:pic>
        <p:nvPicPr>
          <p:cNvPr id="7" name="Picture 6" title="Placard with a dead fish depicted inside of a black diamond"/>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6014" y="1402438"/>
            <a:ext cx="3779520" cy="3773424"/>
          </a:xfrm>
          <a:prstGeom prst="rect">
            <a:avLst/>
          </a:prstGeom>
        </p:spPr>
      </p:pic>
    </p:spTree>
    <p:extLst>
      <p:ext uri="{BB962C8B-B14F-4D97-AF65-F5344CB8AC3E}">
        <p14:creationId xmlns:p14="http://schemas.microsoft.com/office/powerpoint/2010/main" val="55484213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Dangerous Placard</a:t>
            </a:r>
          </a:p>
        </p:txBody>
      </p:sp>
      <p:sp>
        <p:nvSpPr>
          <p:cNvPr id="4" name="Slide Number Placeholder 3"/>
          <p:cNvSpPr>
            <a:spLocks noGrp="1"/>
          </p:cNvSpPr>
          <p:nvPr>
            <p:ph type="sldNum" sz="quarter" idx="12"/>
          </p:nvPr>
        </p:nvSpPr>
        <p:spPr/>
        <p:txBody>
          <a:bodyPr/>
          <a:lstStyle/>
          <a:p>
            <a:fld id="{17FBE5AA-9EF5-43AA-9768-6F52FAFCFDFA}" type="slidenum">
              <a:rPr lang="en-US" smtClean="0"/>
              <a:t>92</a:t>
            </a:fld>
            <a:endParaRPr lang="en-US" dirty="0"/>
          </a:p>
        </p:txBody>
      </p:sp>
      <p:pic>
        <p:nvPicPr>
          <p:cNvPr id="2" name="Picture 1" title="Example of a Dangerous Placard"/>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97224" y="1233039"/>
            <a:ext cx="5429250" cy="5381625"/>
          </a:xfrm>
          <a:prstGeom prst="rect">
            <a:avLst/>
          </a:prstGeom>
        </p:spPr>
      </p:pic>
    </p:spTree>
    <p:extLst>
      <p:ext uri="{BB962C8B-B14F-4D97-AF65-F5344CB8AC3E}">
        <p14:creationId xmlns:p14="http://schemas.microsoft.com/office/powerpoint/2010/main" val="1565016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Labels</a:t>
            </a:r>
          </a:p>
        </p:txBody>
      </p:sp>
      <p:sp>
        <p:nvSpPr>
          <p:cNvPr id="3" name="Content Placeholder 2"/>
          <p:cNvSpPr>
            <a:spLocks noGrp="1"/>
          </p:cNvSpPr>
          <p:nvPr>
            <p:ph idx="1"/>
          </p:nvPr>
        </p:nvSpPr>
        <p:spPr/>
        <p:txBody>
          <a:bodyPr>
            <a:normAutofit fontScale="92500"/>
          </a:bodyPr>
          <a:lstStyle/>
          <a:p>
            <a:pPr lvl="1"/>
            <a:r>
              <a:rPr lang="en-US" dirty="0"/>
              <a:t>4 inch square</a:t>
            </a:r>
          </a:p>
          <a:p>
            <a:pPr lvl="1"/>
            <a:r>
              <a:rPr lang="en-US" dirty="0" smtClean="0"/>
              <a:t>Scaled-down </a:t>
            </a:r>
            <a:r>
              <a:rPr lang="en-US" dirty="0"/>
              <a:t>version of placards</a:t>
            </a:r>
          </a:p>
          <a:p>
            <a:pPr lvl="1"/>
            <a:r>
              <a:rPr lang="en-US" dirty="0"/>
              <a:t>Used on individual packages</a:t>
            </a:r>
          </a:p>
          <a:p>
            <a:pPr lvl="1"/>
            <a:r>
              <a:rPr lang="en-US" dirty="0" smtClean="0"/>
              <a:t>Typically found in one </a:t>
            </a:r>
            <a:r>
              <a:rPr lang="en-US" dirty="0"/>
              <a:t>or two </a:t>
            </a:r>
            <a:r>
              <a:rPr lang="en-US" dirty="0" smtClean="0"/>
              <a:t>locations on package</a:t>
            </a:r>
            <a:endParaRPr lang="en-US" dirty="0"/>
          </a:p>
          <a:p>
            <a:pPr lvl="1"/>
            <a:r>
              <a:rPr lang="en-US" dirty="0"/>
              <a:t>Multiple products</a:t>
            </a:r>
          </a:p>
          <a:p>
            <a:pPr lvl="2"/>
            <a:r>
              <a:rPr lang="en-US" dirty="0"/>
              <a:t>Primary label</a:t>
            </a:r>
          </a:p>
          <a:p>
            <a:pPr lvl="2"/>
            <a:r>
              <a:rPr lang="en-US" dirty="0"/>
              <a:t>Subsidiary label for each </a:t>
            </a:r>
            <a:r>
              <a:rPr lang="en-US" dirty="0" smtClean="0"/>
              <a:t>hazard</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93</a:t>
            </a:fld>
            <a:endParaRPr lang="en-US" dirty="0"/>
          </a:p>
        </p:txBody>
      </p:sp>
    </p:spTree>
    <p:extLst>
      <p:ext uri="{BB962C8B-B14F-4D97-AF65-F5344CB8AC3E}">
        <p14:creationId xmlns:p14="http://schemas.microsoft.com/office/powerpoint/2010/main" val="31299934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Clue 4: </a:t>
            </a:r>
            <a:r>
              <a:rPr lang="en-US" dirty="0" smtClean="0"/>
              <a:t>Non-Transportation Markings </a:t>
            </a:r>
            <a:r>
              <a:rPr lang="en-US" dirty="0"/>
              <a:t>and Colors</a:t>
            </a:r>
          </a:p>
        </p:txBody>
      </p:sp>
      <p:sp>
        <p:nvSpPr>
          <p:cNvPr id="3" name="Content Placeholder 2"/>
          <p:cNvSpPr>
            <a:spLocks noGrp="1"/>
          </p:cNvSpPr>
          <p:nvPr>
            <p:ph idx="1"/>
          </p:nvPr>
        </p:nvSpPr>
        <p:spPr/>
        <p:txBody>
          <a:bodyPr/>
          <a:lstStyle/>
          <a:p>
            <a:pPr lvl="1">
              <a:lnSpc>
                <a:spcPct val="150000"/>
              </a:lnSpc>
            </a:pPr>
            <a:r>
              <a:rPr lang="en-US" dirty="0"/>
              <a:t>NFPA </a:t>
            </a:r>
            <a:r>
              <a:rPr lang="en-US" dirty="0" smtClean="0"/>
              <a:t>704</a:t>
            </a:r>
          </a:p>
          <a:p>
            <a:pPr lvl="1">
              <a:lnSpc>
                <a:spcPct val="150000"/>
              </a:lnSpc>
            </a:pPr>
            <a:r>
              <a:rPr lang="en-US" dirty="0" smtClean="0"/>
              <a:t>Hazard Communications</a:t>
            </a:r>
          </a:p>
          <a:p>
            <a:pPr lvl="1">
              <a:lnSpc>
                <a:spcPct val="150000"/>
              </a:lnSpc>
            </a:pPr>
            <a:r>
              <a:rPr lang="en-US" dirty="0" smtClean="0"/>
              <a:t>Container Markings </a:t>
            </a:r>
            <a:r>
              <a:rPr lang="en-US" dirty="0"/>
              <a:t>and S</a:t>
            </a:r>
            <a:r>
              <a:rPr lang="en-US" dirty="0" smtClean="0"/>
              <a:t>tencils</a:t>
            </a:r>
          </a:p>
          <a:p>
            <a:pPr lvl="1">
              <a:lnSpc>
                <a:spcPct val="150000"/>
              </a:lnSpc>
            </a:pPr>
            <a:r>
              <a:rPr lang="en-US" dirty="0" smtClean="0"/>
              <a:t>Military Markings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94</a:t>
            </a:fld>
            <a:endParaRPr lang="en-US" dirty="0"/>
          </a:p>
        </p:txBody>
      </p:sp>
    </p:spTree>
    <p:extLst>
      <p:ext uri="{BB962C8B-B14F-4D97-AF65-F5344CB8AC3E}">
        <p14:creationId xmlns:p14="http://schemas.microsoft.com/office/powerpoint/2010/main" val="40692572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Fire Protection Association </a:t>
            </a:r>
            <a:r>
              <a:rPr lang="en-US" dirty="0" smtClean="0"/>
              <a:t>(NFPA) </a:t>
            </a:r>
            <a:r>
              <a:rPr lang="en-US" dirty="0"/>
              <a:t>704</a:t>
            </a:r>
          </a:p>
        </p:txBody>
      </p:sp>
      <p:sp>
        <p:nvSpPr>
          <p:cNvPr id="3" name="Content Placeholder 2"/>
          <p:cNvSpPr>
            <a:spLocks noGrp="1"/>
          </p:cNvSpPr>
          <p:nvPr>
            <p:ph idx="1"/>
          </p:nvPr>
        </p:nvSpPr>
        <p:spPr>
          <a:xfrm>
            <a:off x="4449170" y="2157055"/>
            <a:ext cx="4484285" cy="4140201"/>
          </a:xfrm>
        </p:spPr>
        <p:txBody>
          <a:bodyPr>
            <a:normAutofit/>
          </a:bodyPr>
          <a:lstStyle/>
          <a:p>
            <a:pPr lvl="1"/>
            <a:r>
              <a:rPr lang="en-US" dirty="0" smtClean="0"/>
              <a:t>Requirements for fixed-site locations</a:t>
            </a:r>
            <a:endParaRPr lang="en-US" dirty="0"/>
          </a:p>
          <a:p>
            <a:pPr lvl="1"/>
            <a:r>
              <a:rPr lang="en-US" dirty="0"/>
              <a:t>Identifies </a:t>
            </a:r>
            <a:r>
              <a:rPr lang="en-US" dirty="0" smtClean="0"/>
              <a:t>hazards and dangers</a:t>
            </a:r>
          </a:p>
          <a:p>
            <a:pPr lvl="1"/>
            <a:r>
              <a:rPr lang="en-US" dirty="0"/>
              <a:t>4-quadrant </a:t>
            </a:r>
            <a:r>
              <a:rPr lang="en-US" dirty="0" smtClean="0"/>
              <a:t>diamond</a:t>
            </a:r>
            <a:endParaRPr lang="en-US" dirty="0"/>
          </a:p>
          <a:p>
            <a:pPr lvl="1"/>
            <a:r>
              <a:rPr lang="en-US" dirty="0"/>
              <a:t>Color and numeric </a:t>
            </a:r>
            <a:r>
              <a:rPr lang="en-US" dirty="0" smtClean="0"/>
              <a:t>identifiers</a:t>
            </a:r>
          </a:p>
        </p:txBody>
      </p:sp>
      <p:sp>
        <p:nvSpPr>
          <p:cNvPr id="4" name="Slide Number Placeholder 3"/>
          <p:cNvSpPr>
            <a:spLocks noGrp="1"/>
          </p:cNvSpPr>
          <p:nvPr>
            <p:ph type="sldNum" sz="quarter" idx="12"/>
          </p:nvPr>
        </p:nvSpPr>
        <p:spPr/>
        <p:txBody>
          <a:bodyPr/>
          <a:lstStyle/>
          <a:p>
            <a:fld id="{17FBE5AA-9EF5-43AA-9768-6F52FAFCFDFA}" type="slidenum">
              <a:rPr lang="en-US" smtClean="0"/>
              <a:t>95</a:t>
            </a:fld>
            <a:endParaRPr lang="en-US" dirty="0"/>
          </a:p>
        </p:txBody>
      </p:sp>
      <p:pic>
        <p:nvPicPr>
          <p:cNvPr id="6" name="Picture 5" title="NFPA 4-quadrant diamond"/>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77339" y="2078243"/>
            <a:ext cx="4067175" cy="4229100"/>
          </a:xfrm>
          <a:prstGeom prst="rect">
            <a:avLst/>
          </a:prstGeom>
        </p:spPr>
      </p:pic>
    </p:spTree>
    <p:extLst>
      <p:ext uri="{BB962C8B-B14F-4D97-AF65-F5344CB8AC3E}">
        <p14:creationId xmlns:p14="http://schemas.microsoft.com/office/powerpoint/2010/main" val="205230919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3296" y="234197"/>
            <a:ext cx="2949178" cy="1600200"/>
          </a:xfrm>
        </p:spPr>
        <p:txBody>
          <a:bodyPr/>
          <a:lstStyle/>
          <a:p>
            <a:r>
              <a:rPr lang="en-US" dirty="0" smtClean="0"/>
              <a:t>NFPA 704 Diamond</a:t>
            </a:r>
            <a:endParaRPr lang="en-US" dirty="0"/>
          </a:p>
        </p:txBody>
      </p:sp>
      <p:sp>
        <p:nvSpPr>
          <p:cNvPr id="5" name="Slide Number Placeholder 4"/>
          <p:cNvSpPr>
            <a:spLocks noGrp="1"/>
          </p:cNvSpPr>
          <p:nvPr>
            <p:ph type="sldNum" sz="quarter" idx="12"/>
          </p:nvPr>
        </p:nvSpPr>
        <p:spPr/>
        <p:txBody>
          <a:bodyPr/>
          <a:lstStyle/>
          <a:p>
            <a:fld id="{17FBE5AA-9EF5-43AA-9768-6F52FAFCFDFA}" type="slidenum">
              <a:rPr lang="en-US" smtClean="0"/>
              <a:t>96</a:t>
            </a:fld>
            <a:endParaRPr lang="en-US"/>
          </a:p>
        </p:txBody>
      </p:sp>
      <p:pic>
        <p:nvPicPr>
          <p:cNvPr id="3" name="Picture 2" title="Examples of specific hazards that can be listed on an NFPA 4-quadrant diamond"/>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9048" y="1662897"/>
            <a:ext cx="4038600" cy="4543425"/>
          </a:xfrm>
          <a:prstGeom prst="rect">
            <a:avLst/>
          </a:prstGeom>
        </p:spPr>
      </p:pic>
      <p:pic>
        <p:nvPicPr>
          <p:cNvPr id="4" name="Picture 3" title="Lists of what can be found in each of the 4 quadrants of an NFPA 4-quadrant diamond"/>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40891" y="163719"/>
            <a:ext cx="4457700" cy="6229350"/>
          </a:xfrm>
          <a:prstGeom prst="rect">
            <a:avLst/>
          </a:prstGeom>
        </p:spPr>
      </p:pic>
    </p:spTree>
    <p:extLst>
      <p:ext uri="{BB962C8B-B14F-4D97-AF65-F5344CB8AC3E}">
        <p14:creationId xmlns:p14="http://schemas.microsoft.com/office/powerpoint/2010/main" val="302678204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Hazard Communications</a:t>
            </a:r>
          </a:p>
        </p:txBody>
      </p:sp>
      <p:sp>
        <p:nvSpPr>
          <p:cNvPr id="3" name="Content Placeholder 2"/>
          <p:cNvSpPr>
            <a:spLocks noGrp="1"/>
          </p:cNvSpPr>
          <p:nvPr>
            <p:ph idx="1"/>
          </p:nvPr>
        </p:nvSpPr>
        <p:spPr>
          <a:xfrm>
            <a:off x="628649" y="2035174"/>
            <a:ext cx="7886701" cy="4140201"/>
          </a:xfrm>
        </p:spPr>
        <p:txBody>
          <a:bodyPr/>
          <a:lstStyle/>
          <a:p>
            <a:pPr lvl="1"/>
            <a:r>
              <a:rPr lang="en-US" dirty="0"/>
              <a:t>Referred to as Hazardous Materials Information System (HMIS)</a:t>
            </a:r>
          </a:p>
          <a:p>
            <a:pPr lvl="1"/>
            <a:r>
              <a:rPr lang="en-US" dirty="0" smtClean="0"/>
              <a:t>Colored bars </a:t>
            </a:r>
            <a:r>
              <a:rPr lang="en-US" dirty="0"/>
              <a:t>or diamonds</a:t>
            </a:r>
          </a:p>
          <a:p>
            <a:pPr lvl="1"/>
            <a:r>
              <a:rPr lang="en-US" dirty="0"/>
              <a:t>Similar to NFPA 704</a:t>
            </a:r>
          </a:p>
          <a:p>
            <a:pPr lvl="1"/>
            <a:r>
              <a:rPr lang="en-US" dirty="0" smtClean="0"/>
              <a:t>Found on </a:t>
            </a:r>
            <a:r>
              <a:rPr lang="en-US" dirty="0"/>
              <a:t>individual containers</a:t>
            </a:r>
          </a:p>
          <a:p>
            <a:pPr lvl="1"/>
            <a:r>
              <a:rPr lang="en-US" dirty="0"/>
              <a:t>For normal work </a:t>
            </a:r>
            <a:r>
              <a:rPr lang="en-US" dirty="0" smtClean="0"/>
              <a:t>environments, </a:t>
            </a:r>
            <a:r>
              <a:rPr lang="en-US" dirty="0"/>
              <a:t>not for </a:t>
            </a:r>
            <a:r>
              <a:rPr lang="en-US" dirty="0" smtClean="0"/>
              <a:t>emergencies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97</a:t>
            </a:fld>
            <a:endParaRPr lang="en-US" dirty="0"/>
          </a:p>
        </p:txBody>
      </p:sp>
    </p:spTree>
    <p:extLst>
      <p:ext uri="{BB962C8B-B14F-4D97-AF65-F5344CB8AC3E}">
        <p14:creationId xmlns:p14="http://schemas.microsoft.com/office/powerpoint/2010/main" val="394869065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Hazardous </a:t>
            </a:r>
            <a:r>
              <a:rPr lang="en-US" dirty="0" smtClean="0"/>
              <a:t>Materials </a:t>
            </a:r>
            <a:r>
              <a:rPr lang="en-US" dirty="0"/>
              <a:t/>
            </a:r>
            <a:br>
              <a:rPr lang="en-US" dirty="0"/>
            </a:br>
            <a:r>
              <a:rPr lang="en-US" dirty="0"/>
              <a:t>Information System (HMIS)</a:t>
            </a:r>
          </a:p>
        </p:txBody>
      </p:sp>
      <p:sp>
        <p:nvSpPr>
          <p:cNvPr id="4" name="Slide Number Placeholder 3"/>
          <p:cNvSpPr>
            <a:spLocks noGrp="1"/>
          </p:cNvSpPr>
          <p:nvPr>
            <p:ph type="sldNum" sz="quarter" idx="12"/>
          </p:nvPr>
        </p:nvSpPr>
        <p:spPr/>
        <p:txBody>
          <a:bodyPr/>
          <a:lstStyle/>
          <a:p>
            <a:fld id="{17FBE5AA-9EF5-43AA-9768-6F52FAFCFDFA}" type="slidenum">
              <a:rPr lang="en-US" smtClean="0"/>
              <a:t>98</a:t>
            </a:fld>
            <a:endParaRPr lang="en-US" dirty="0"/>
          </a:p>
        </p:txBody>
      </p:sp>
      <p:pic>
        <p:nvPicPr>
          <p:cNvPr id="6" name="Content Placeholder 5" title="Blank sign available to communicate the hazards of a specific chemical"/>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917220" y="1825625"/>
            <a:ext cx="7309559" cy="4351338"/>
          </a:xfrm>
        </p:spPr>
      </p:pic>
    </p:spTree>
    <p:extLst>
      <p:ext uri="{BB962C8B-B14F-4D97-AF65-F5344CB8AC3E}">
        <p14:creationId xmlns:p14="http://schemas.microsoft.com/office/powerpoint/2010/main" val="15198017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DOT HAZMAT Markings</a:t>
            </a:r>
          </a:p>
        </p:txBody>
      </p:sp>
      <p:sp>
        <p:nvSpPr>
          <p:cNvPr id="3" name="Content Placeholder 2"/>
          <p:cNvSpPr>
            <a:spLocks noGrp="1"/>
          </p:cNvSpPr>
          <p:nvPr>
            <p:ph idx="1"/>
          </p:nvPr>
        </p:nvSpPr>
        <p:spPr>
          <a:xfrm>
            <a:off x="628650" y="2035174"/>
            <a:ext cx="7886700" cy="4488456"/>
          </a:xfrm>
        </p:spPr>
        <p:txBody>
          <a:bodyPr>
            <a:normAutofit/>
          </a:bodyPr>
          <a:lstStyle/>
          <a:p>
            <a:pPr lvl="1"/>
            <a:r>
              <a:rPr lang="en-US" dirty="0"/>
              <a:t>Hot M</a:t>
            </a:r>
            <a:r>
              <a:rPr lang="en-US" dirty="0" smtClean="0"/>
              <a:t>arking </a:t>
            </a:r>
            <a:r>
              <a:rPr lang="en-US" dirty="0"/>
              <a:t>- </a:t>
            </a:r>
            <a:r>
              <a:rPr lang="en-US" dirty="0" smtClean="0"/>
              <a:t>used </a:t>
            </a:r>
            <a:r>
              <a:rPr lang="en-US" dirty="0"/>
              <a:t>on elevated temperature products</a:t>
            </a:r>
          </a:p>
          <a:p>
            <a:pPr lvl="1"/>
            <a:r>
              <a:rPr lang="en-US" dirty="0"/>
              <a:t>Marine </a:t>
            </a:r>
            <a:r>
              <a:rPr lang="en-US" dirty="0" smtClean="0"/>
              <a:t>Pollutant </a:t>
            </a:r>
            <a:r>
              <a:rPr lang="en-US" dirty="0"/>
              <a:t>- </a:t>
            </a:r>
            <a:r>
              <a:rPr lang="en-US" dirty="0" smtClean="0"/>
              <a:t>products known to pollute water</a:t>
            </a:r>
            <a:endParaRPr lang="en-US" dirty="0"/>
          </a:p>
          <a:p>
            <a:pPr lvl="1"/>
            <a:r>
              <a:rPr lang="en-US" dirty="0"/>
              <a:t>Inhalation </a:t>
            </a:r>
            <a:r>
              <a:rPr lang="en-US" dirty="0" smtClean="0"/>
              <a:t>Hazard – products that are poisonous when inhaled</a:t>
            </a:r>
            <a:endParaRPr lang="en-US" dirty="0"/>
          </a:p>
          <a:p>
            <a:pPr lvl="1"/>
            <a:r>
              <a:rPr lang="en-US" dirty="0"/>
              <a:t>Infectious </a:t>
            </a:r>
            <a:r>
              <a:rPr lang="en-US" dirty="0" smtClean="0"/>
              <a:t>Substances </a:t>
            </a:r>
            <a:r>
              <a:rPr lang="en-US" dirty="0"/>
              <a:t>- </a:t>
            </a:r>
            <a:r>
              <a:rPr lang="en-US" dirty="0" smtClean="0"/>
              <a:t>products </a:t>
            </a:r>
            <a:r>
              <a:rPr lang="en-US" dirty="0"/>
              <a:t>that may affect public health (Class 6</a:t>
            </a:r>
            <a:r>
              <a:rPr lang="en-US" dirty="0" smtClean="0"/>
              <a:t>)</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99</a:t>
            </a:fld>
            <a:endParaRPr lang="en-US" dirty="0"/>
          </a:p>
        </p:txBody>
      </p:sp>
    </p:spTree>
    <p:extLst>
      <p:ext uri="{BB962C8B-B14F-4D97-AF65-F5344CB8AC3E}">
        <p14:creationId xmlns:p14="http://schemas.microsoft.com/office/powerpoint/2010/main" val="37338490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Markings</a:t>
            </a:r>
          </a:p>
        </p:txBody>
      </p:sp>
      <p:sp>
        <p:nvSpPr>
          <p:cNvPr id="4" name="Slide Number Placeholder 3"/>
          <p:cNvSpPr>
            <a:spLocks noGrp="1"/>
          </p:cNvSpPr>
          <p:nvPr>
            <p:ph type="sldNum" sz="quarter" idx="12"/>
          </p:nvPr>
        </p:nvSpPr>
        <p:spPr/>
        <p:txBody>
          <a:bodyPr/>
          <a:lstStyle/>
          <a:p>
            <a:fld id="{17FBE5AA-9EF5-43AA-9768-6F52FAFCFDFA}" type="slidenum">
              <a:rPr lang="en-US" smtClean="0"/>
              <a:t>100</a:t>
            </a:fld>
            <a:endParaRPr lang="en-US" dirty="0"/>
          </a:p>
        </p:txBody>
      </p:sp>
      <p:pic>
        <p:nvPicPr>
          <p:cNvPr id="8" name="Content Placeholder 7" title="Example of Hazardous Materials Markings"/>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396744" y="1144186"/>
            <a:ext cx="4219575" cy="1647825"/>
          </a:xfrm>
        </p:spPr>
      </p:pic>
      <p:pic>
        <p:nvPicPr>
          <p:cNvPr id="9" name="Picture 8" title="Hazardous Materials Markings Exampl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57631" y="2893079"/>
            <a:ext cx="4114800" cy="1609725"/>
          </a:xfrm>
          <a:prstGeom prst="rect">
            <a:avLst/>
          </a:prstGeom>
        </p:spPr>
      </p:pic>
      <p:pic>
        <p:nvPicPr>
          <p:cNvPr id="10" name="Picture 9" title="3rd example Hazardous Materials Marking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44115" y="4679184"/>
            <a:ext cx="4076700" cy="1781175"/>
          </a:xfrm>
          <a:prstGeom prst="rect">
            <a:avLst/>
          </a:prstGeom>
        </p:spPr>
      </p:pic>
    </p:spTree>
    <p:extLst>
      <p:ext uri="{BB962C8B-B14F-4D97-AF65-F5344CB8AC3E}">
        <p14:creationId xmlns:p14="http://schemas.microsoft.com/office/powerpoint/2010/main" val="376581197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Railcar Stencils</a:t>
            </a:r>
          </a:p>
        </p:txBody>
      </p:sp>
      <p:sp>
        <p:nvSpPr>
          <p:cNvPr id="3" name="Content Placeholder 2"/>
          <p:cNvSpPr>
            <a:spLocks noGrp="1"/>
          </p:cNvSpPr>
          <p:nvPr>
            <p:ph idx="1"/>
          </p:nvPr>
        </p:nvSpPr>
        <p:spPr>
          <a:xfrm>
            <a:off x="628650" y="2035174"/>
            <a:ext cx="7886700" cy="4583990"/>
          </a:xfrm>
        </p:spPr>
        <p:txBody>
          <a:bodyPr>
            <a:normAutofit fontScale="92500" lnSpcReduction="20000"/>
          </a:bodyPr>
          <a:lstStyle/>
          <a:p>
            <a:pPr lvl="1"/>
            <a:r>
              <a:rPr lang="en-US" dirty="0"/>
              <a:t>Reporting marks and number</a:t>
            </a:r>
          </a:p>
          <a:p>
            <a:pPr lvl="2"/>
            <a:r>
              <a:rPr lang="en-US" dirty="0"/>
              <a:t>Left end when facing tank car</a:t>
            </a:r>
          </a:p>
          <a:p>
            <a:pPr lvl="2"/>
            <a:r>
              <a:rPr lang="en-US" dirty="0"/>
              <a:t>Weight/volume</a:t>
            </a:r>
          </a:p>
          <a:p>
            <a:pPr lvl="1"/>
            <a:r>
              <a:rPr lang="en-US" dirty="0"/>
              <a:t>DOT specifications</a:t>
            </a:r>
          </a:p>
          <a:p>
            <a:pPr lvl="2"/>
            <a:r>
              <a:rPr lang="en-US" dirty="0"/>
              <a:t>Right end when facing tank </a:t>
            </a:r>
            <a:r>
              <a:rPr lang="en-US" dirty="0" smtClean="0"/>
              <a:t>car</a:t>
            </a:r>
          </a:p>
          <a:p>
            <a:pPr lvl="2"/>
            <a:r>
              <a:rPr lang="en-US" dirty="0" smtClean="0"/>
              <a:t>Tank material</a:t>
            </a:r>
          </a:p>
          <a:p>
            <a:pPr lvl="2"/>
            <a:r>
              <a:rPr lang="en-US" dirty="0" smtClean="0"/>
              <a:t>Test </a:t>
            </a:r>
            <a:r>
              <a:rPr lang="en-US" dirty="0"/>
              <a:t>pressure/relief </a:t>
            </a:r>
            <a:r>
              <a:rPr lang="en-US" dirty="0" smtClean="0"/>
              <a:t>settings</a:t>
            </a:r>
          </a:p>
          <a:p>
            <a:pPr lvl="2"/>
            <a:r>
              <a:rPr lang="en-US" dirty="0" smtClean="0"/>
              <a:t>Product </a:t>
            </a:r>
            <a:r>
              <a:rPr lang="en-US" dirty="0"/>
              <a:t>name (dedicated cars)</a:t>
            </a:r>
          </a:p>
          <a:p>
            <a:pPr lvl="1"/>
            <a:r>
              <a:rPr lang="en-US" dirty="0"/>
              <a:t>Listed in </a:t>
            </a:r>
            <a:r>
              <a:rPr lang="en-US" dirty="0" smtClean="0"/>
              <a:t>ERG</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101</a:t>
            </a:fld>
            <a:endParaRPr lang="en-US" dirty="0"/>
          </a:p>
        </p:txBody>
      </p:sp>
    </p:spTree>
    <p:extLst>
      <p:ext uri="{BB962C8B-B14F-4D97-AF65-F5344CB8AC3E}">
        <p14:creationId xmlns:p14="http://schemas.microsoft.com/office/powerpoint/2010/main" val="341975503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title="mage of a tank car with various markings"/>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177003" y="1151067"/>
            <a:ext cx="7201860" cy="5142155"/>
          </a:xfrm>
        </p:spPr>
      </p:pic>
      <p:sp>
        <p:nvSpPr>
          <p:cNvPr id="2" name="Title 1"/>
          <p:cNvSpPr>
            <a:spLocks noGrp="1"/>
          </p:cNvSpPr>
          <p:nvPr>
            <p:ph type="title"/>
          </p:nvPr>
        </p:nvSpPr>
        <p:spPr/>
        <p:txBody>
          <a:bodyPr/>
          <a:lstStyle/>
          <a:p>
            <a:r>
              <a:rPr lang="en-US" dirty="0" smtClean="0"/>
              <a:t>Tank Car Markings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102</a:t>
            </a:fld>
            <a:endParaRPr lang="en-US" dirty="0"/>
          </a:p>
        </p:txBody>
      </p:sp>
      <p:sp>
        <p:nvSpPr>
          <p:cNvPr id="6" name="Rectangle 7"/>
          <p:cNvSpPr>
            <a:spLocks noChangeArrowheads="1"/>
          </p:cNvSpPr>
          <p:nvPr/>
        </p:nvSpPr>
        <p:spPr bwMode="auto">
          <a:xfrm>
            <a:off x="2748544" y="4004885"/>
            <a:ext cx="1667252" cy="39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nchor="ct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MS Pゴシック" pitchFamily="-92"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MS Pゴシック" pitchFamily="-92"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MS Pゴシック" pitchFamily="-92"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9pPr>
          </a:lstStyle>
          <a:p>
            <a:pPr eaLnBrk="0" fontAlgn="base" hangingPunct="0">
              <a:lnSpc>
                <a:spcPct val="91000"/>
              </a:lnSpc>
              <a:spcBef>
                <a:spcPct val="30000"/>
              </a:spcBef>
              <a:spcAft>
                <a:spcPct val="0"/>
              </a:spcAft>
              <a:buFontTx/>
              <a:buNone/>
            </a:pPr>
            <a:r>
              <a:rPr lang="en-US" altLang="en-US" sz="2200" b="1" dirty="0" smtClean="0">
                <a:solidFill>
                  <a:srgbClr val="C00000"/>
                </a:solidFill>
                <a:latin typeface="+mn-lt"/>
                <a:ea typeface="ＭＳ Ｐゴシック" panose="020B0600070205080204" pitchFamily="34" charset="-128"/>
              </a:rPr>
              <a:t>Weight </a:t>
            </a:r>
            <a:r>
              <a:rPr lang="en-US" altLang="en-US" sz="2200" b="1" dirty="0">
                <a:solidFill>
                  <a:srgbClr val="C00000"/>
                </a:solidFill>
                <a:latin typeface="+mn-lt"/>
                <a:ea typeface="ＭＳ Ｐゴシック" panose="020B0600070205080204" pitchFamily="34" charset="-128"/>
              </a:rPr>
              <a:t>L</a:t>
            </a:r>
            <a:r>
              <a:rPr lang="en-US" altLang="en-US" sz="2200" b="1" dirty="0" smtClean="0">
                <a:solidFill>
                  <a:srgbClr val="C00000"/>
                </a:solidFill>
                <a:latin typeface="+mn-lt"/>
                <a:ea typeface="ＭＳ Ｐゴシック" panose="020B0600070205080204" pitchFamily="34" charset="-128"/>
              </a:rPr>
              <a:t>imit</a:t>
            </a:r>
            <a:endParaRPr lang="en-US" altLang="en-US" sz="2200" b="1" dirty="0">
              <a:solidFill>
                <a:srgbClr val="C00000"/>
              </a:solidFill>
              <a:latin typeface="+mn-lt"/>
              <a:ea typeface="ＭＳ Ｐゴシック" panose="020B0600070205080204" pitchFamily="34" charset="-128"/>
            </a:endParaRPr>
          </a:p>
        </p:txBody>
      </p:sp>
      <p:sp>
        <p:nvSpPr>
          <p:cNvPr id="7" name="Rectangle 4"/>
          <p:cNvSpPr>
            <a:spLocks noChangeArrowheads="1"/>
          </p:cNvSpPr>
          <p:nvPr/>
        </p:nvSpPr>
        <p:spPr bwMode="auto">
          <a:xfrm>
            <a:off x="2464878" y="2324347"/>
            <a:ext cx="1590179" cy="36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MS Pゴシック" pitchFamily="-92"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MS Pゴシック" pitchFamily="-92"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MS Pゴシック" pitchFamily="-92"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9pPr>
          </a:lstStyle>
          <a:p>
            <a:pPr eaLnBrk="0" fontAlgn="base" hangingPunct="0">
              <a:spcBef>
                <a:spcPct val="0"/>
              </a:spcBef>
              <a:spcAft>
                <a:spcPct val="0"/>
              </a:spcAft>
              <a:buFontTx/>
              <a:buNone/>
            </a:pPr>
            <a:r>
              <a:rPr lang="en-US" altLang="en-US" sz="1800" b="1" dirty="0">
                <a:solidFill>
                  <a:prstClr val="black"/>
                </a:solidFill>
                <a:ea typeface="ＭＳ Ｐゴシック" panose="020B0600070205080204" pitchFamily="34" charset="-128"/>
                <a:cs typeface="Times New Roman" panose="02020603050405020304" pitchFamily="18" charset="0"/>
              </a:rPr>
              <a:t>ABCX 123456</a:t>
            </a:r>
          </a:p>
        </p:txBody>
      </p:sp>
      <p:sp>
        <p:nvSpPr>
          <p:cNvPr id="8" name="Rectangle 5"/>
          <p:cNvSpPr>
            <a:spLocks noChangeArrowheads="1"/>
          </p:cNvSpPr>
          <p:nvPr/>
        </p:nvSpPr>
        <p:spPr bwMode="auto">
          <a:xfrm>
            <a:off x="2464878" y="2643718"/>
            <a:ext cx="2385287" cy="271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nchor="ct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MS Pゴシック" pitchFamily="-92"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MS Pゴシック" pitchFamily="-92"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MS Pゴシック" pitchFamily="-92"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9pPr>
          </a:lstStyle>
          <a:p>
            <a:pPr eaLnBrk="0" fontAlgn="base" hangingPunct="0">
              <a:lnSpc>
                <a:spcPct val="91000"/>
              </a:lnSpc>
              <a:spcBef>
                <a:spcPct val="30000"/>
              </a:spcBef>
              <a:spcAft>
                <a:spcPct val="0"/>
              </a:spcAft>
              <a:buFontTx/>
              <a:buNone/>
            </a:pPr>
            <a:r>
              <a:rPr lang="en-US" altLang="en-US" sz="1300" dirty="0">
                <a:solidFill>
                  <a:prstClr val="black"/>
                </a:solidFill>
                <a:ea typeface="ＭＳ Ｐゴシック" panose="020B0600070205080204" pitchFamily="34" charset="-128"/>
                <a:cs typeface="Times New Roman" panose="02020603050405020304" pitchFamily="18" charset="0"/>
              </a:rPr>
              <a:t>LD LMT 000000 </a:t>
            </a:r>
            <a:r>
              <a:rPr lang="en-US" altLang="en-US" sz="1300" dirty="0" err="1" smtClean="0">
                <a:solidFill>
                  <a:prstClr val="black"/>
                </a:solidFill>
                <a:ea typeface="ＭＳ Ｐゴシック" panose="020B0600070205080204" pitchFamily="34" charset="-128"/>
                <a:cs typeface="Times New Roman" panose="02020603050405020304" pitchFamily="18" charset="0"/>
              </a:rPr>
              <a:t>lb</a:t>
            </a:r>
            <a:r>
              <a:rPr lang="en-US" altLang="en-US" sz="1300" dirty="0" smtClean="0">
                <a:solidFill>
                  <a:prstClr val="black"/>
                </a:solidFill>
                <a:ea typeface="ＭＳ Ｐゴシック" panose="020B0600070205080204" pitchFamily="34" charset="-128"/>
                <a:cs typeface="Times New Roman" panose="02020603050405020304" pitchFamily="18" charset="0"/>
              </a:rPr>
              <a:t> </a:t>
            </a:r>
            <a:r>
              <a:rPr lang="en-US" altLang="en-US" sz="1300" dirty="0">
                <a:ea typeface="ＭＳ Ｐゴシック" panose="020B0600070205080204" pitchFamily="34" charset="-128"/>
                <a:cs typeface="Times New Roman" panose="02020603050405020304" pitchFamily="18" charset="0"/>
              </a:rPr>
              <a:t>00000 </a:t>
            </a:r>
            <a:r>
              <a:rPr lang="en-US" altLang="en-US" sz="1300" dirty="0" smtClean="0">
                <a:ea typeface="ＭＳ Ｐゴシック" panose="020B0600070205080204" pitchFamily="34" charset="-128"/>
                <a:cs typeface="Times New Roman" panose="02020603050405020304" pitchFamily="18" charset="0"/>
              </a:rPr>
              <a:t>kg</a:t>
            </a:r>
            <a:endParaRPr lang="en-US" altLang="en-US" sz="1300" dirty="0">
              <a:ea typeface="ＭＳ Ｐゴシック" panose="020B0600070205080204" pitchFamily="34" charset="-128"/>
              <a:cs typeface="Times New Roman" panose="02020603050405020304" pitchFamily="18" charset="0"/>
            </a:endParaRPr>
          </a:p>
        </p:txBody>
      </p:sp>
      <p:sp>
        <p:nvSpPr>
          <p:cNvPr id="10" name="Rectangle 9"/>
          <p:cNvSpPr>
            <a:spLocks noChangeArrowheads="1"/>
          </p:cNvSpPr>
          <p:nvPr/>
        </p:nvSpPr>
        <p:spPr bwMode="auto">
          <a:xfrm>
            <a:off x="1168048" y="1351602"/>
            <a:ext cx="2593660" cy="70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nchor="ct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MS Pゴシック" pitchFamily="-92"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MS Pゴシック" pitchFamily="-92"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MS Pゴシック" pitchFamily="-92"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9pPr>
          </a:lstStyle>
          <a:p>
            <a:pPr algn="ctr" eaLnBrk="0" fontAlgn="base" hangingPunct="0">
              <a:lnSpc>
                <a:spcPct val="91000"/>
              </a:lnSpc>
              <a:spcBef>
                <a:spcPct val="30000"/>
              </a:spcBef>
              <a:spcAft>
                <a:spcPct val="0"/>
              </a:spcAft>
              <a:buFontTx/>
              <a:buNone/>
            </a:pPr>
            <a:r>
              <a:rPr lang="en-US" altLang="en-US" sz="2200" b="1" dirty="0">
                <a:solidFill>
                  <a:srgbClr val="C00000"/>
                </a:solidFill>
                <a:latin typeface="+mn-lt"/>
                <a:ea typeface="ＭＳ Ｐゴシック" panose="020B0600070205080204" pitchFamily="34" charset="-128"/>
              </a:rPr>
              <a:t>C</a:t>
            </a:r>
            <a:r>
              <a:rPr lang="en-US" altLang="en-US" sz="2200" b="1" dirty="0" smtClean="0">
                <a:solidFill>
                  <a:srgbClr val="C00000"/>
                </a:solidFill>
                <a:latin typeface="+mn-lt"/>
                <a:ea typeface="ＭＳ Ｐゴシック" panose="020B0600070205080204" pitchFamily="34" charset="-128"/>
              </a:rPr>
              <a:t>ar Initial &amp; Number</a:t>
            </a:r>
            <a:br>
              <a:rPr lang="en-US" altLang="en-US" sz="2200" b="1" dirty="0" smtClean="0">
                <a:solidFill>
                  <a:srgbClr val="C00000"/>
                </a:solidFill>
                <a:latin typeface="+mn-lt"/>
                <a:ea typeface="ＭＳ Ｐゴシック" panose="020B0600070205080204" pitchFamily="34" charset="-128"/>
              </a:rPr>
            </a:br>
            <a:r>
              <a:rPr lang="en-US" altLang="en-US" sz="2200" b="1" dirty="0" smtClean="0">
                <a:solidFill>
                  <a:srgbClr val="C00000"/>
                </a:solidFill>
                <a:latin typeface="+mn-lt"/>
                <a:ea typeface="ＭＳ Ｐゴシック" panose="020B0600070205080204" pitchFamily="34" charset="-128"/>
              </a:rPr>
              <a:t>(reporting marks)</a:t>
            </a:r>
            <a:endParaRPr lang="en-US" altLang="en-US" sz="2200" b="1" dirty="0">
              <a:solidFill>
                <a:srgbClr val="C00000"/>
              </a:solidFill>
              <a:latin typeface="+mn-lt"/>
              <a:ea typeface="ＭＳ Ｐゴシック" panose="020B0600070205080204" pitchFamily="34" charset="-128"/>
            </a:endParaRPr>
          </a:p>
        </p:txBody>
      </p:sp>
      <p:sp>
        <p:nvSpPr>
          <p:cNvPr id="11" name="Rectangle 10"/>
          <p:cNvSpPr/>
          <p:nvPr/>
        </p:nvSpPr>
        <p:spPr>
          <a:xfrm>
            <a:off x="5994223" y="1350640"/>
            <a:ext cx="1836228" cy="769441"/>
          </a:xfrm>
          <a:prstGeom prst="rect">
            <a:avLst/>
          </a:prstGeom>
        </p:spPr>
        <p:txBody>
          <a:bodyPr wrap="square">
            <a:spAutoFit/>
          </a:bodyPr>
          <a:lstStyle/>
          <a:p>
            <a:pPr lvl="0" algn="ctr" eaLnBrk="0" fontAlgn="base" hangingPunct="0">
              <a:spcBef>
                <a:spcPct val="0"/>
              </a:spcBef>
              <a:spcAft>
                <a:spcPct val="0"/>
              </a:spcAft>
            </a:pPr>
            <a:r>
              <a:rPr lang="en-US" altLang="en-US" sz="2200" b="1" dirty="0" smtClean="0">
                <a:solidFill>
                  <a:srgbClr val="C00000"/>
                </a:solidFill>
                <a:ea typeface="ＭＳ Ｐゴシック" panose="020B0600070205080204" pitchFamily="34" charset="-128"/>
              </a:rPr>
              <a:t>Specification </a:t>
            </a:r>
            <a:br>
              <a:rPr lang="en-US" altLang="en-US" sz="2200" b="1" dirty="0" smtClean="0">
                <a:solidFill>
                  <a:srgbClr val="C00000"/>
                </a:solidFill>
                <a:ea typeface="ＭＳ Ｐゴシック" panose="020B0600070205080204" pitchFamily="34" charset="-128"/>
              </a:rPr>
            </a:br>
            <a:r>
              <a:rPr lang="en-US" altLang="en-US" sz="2200" b="1" dirty="0" smtClean="0">
                <a:solidFill>
                  <a:srgbClr val="C00000"/>
                </a:solidFill>
                <a:ea typeface="ＭＳ Ｐゴシック" panose="020B0600070205080204" pitchFamily="34" charset="-128"/>
              </a:rPr>
              <a:t>Stencil</a:t>
            </a:r>
            <a:endParaRPr lang="en-US" altLang="en-US" sz="2200" b="1" dirty="0">
              <a:solidFill>
                <a:srgbClr val="C00000"/>
              </a:solidFill>
              <a:ea typeface="ＭＳ Ｐゴシック" panose="020B0600070205080204" pitchFamily="34" charset="-128"/>
            </a:endParaRPr>
          </a:p>
        </p:txBody>
      </p:sp>
      <p:sp>
        <p:nvSpPr>
          <p:cNvPr id="12" name="Rectangle 14"/>
          <p:cNvSpPr>
            <a:spLocks noChangeArrowheads="1"/>
          </p:cNvSpPr>
          <p:nvPr/>
        </p:nvSpPr>
        <p:spPr bwMode="auto">
          <a:xfrm>
            <a:off x="3858302" y="5482169"/>
            <a:ext cx="1965026" cy="70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nchor="ct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MS Pゴシック" pitchFamily="-92"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MS Pゴシック" pitchFamily="-92"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MS Pゴシック" pitchFamily="-92"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9pPr>
          </a:lstStyle>
          <a:p>
            <a:pPr algn="ctr" eaLnBrk="0" fontAlgn="base" hangingPunct="0">
              <a:lnSpc>
                <a:spcPct val="91000"/>
              </a:lnSpc>
              <a:spcBef>
                <a:spcPts val="0"/>
              </a:spcBef>
              <a:spcAft>
                <a:spcPct val="0"/>
              </a:spcAft>
              <a:buFontTx/>
              <a:buNone/>
            </a:pPr>
            <a:r>
              <a:rPr lang="en-US" altLang="en-US" sz="2200" b="1" dirty="0" smtClean="0">
                <a:solidFill>
                  <a:srgbClr val="C00000"/>
                </a:solidFill>
                <a:latin typeface="+mn-lt"/>
                <a:ea typeface="ＭＳ Ｐゴシック" panose="020B0600070205080204" pitchFamily="34" charset="-128"/>
              </a:rPr>
              <a:t>Water Capacity</a:t>
            </a:r>
          </a:p>
          <a:p>
            <a:pPr algn="ctr" eaLnBrk="0" fontAlgn="base" hangingPunct="0">
              <a:lnSpc>
                <a:spcPct val="91000"/>
              </a:lnSpc>
              <a:spcBef>
                <a:spcPts val="0"/>
              </a:spcBef>
              <a:spcAft>
                <a:spcPct val="0"/>
              </a:spcAft>
              <a:buFontTx/>
              <a:buNone/>
            </a:pPr>
            <a:r>
              <a:rPr lang="en-US" altLang="en-US" sz="2200" b="1" dirty="0" smtClean="0">
                <a:solidFill>
                  <a:srgbClr val="C00000"/>
                </a:solidFill>
                <a:latin typeface="+mn-lt"/>
                <a:ea typeface="ＭＳ Ｐゴシック" panose="020B0600070205080204" pitchFamily="34" charset="-128"/>
              </a:rPr>
              <a:t>Stencil</a:t>
            </a:r>
            <a:endParaRPr lang="en-US" altLang="en-US" sz="2200" b="1" dirty="0">
              <a:solidFill>
                <a:srgbClr val="C00000"/>
              </a:solidFill>
              <a:latin typeface="+mn-lt"/>
              <a:ea typeface="ＭＳ Ｐゴシック" panose="020B0600070205080204" pitchFamily="34" charset="-128"/>
            </a:endParaRPr>
          </a:p>
        </p:txBody>
      </p:sp>
      <p:sp>
        <p:nvSpPr>
          <p:cNvPr id="14" name="Rectangle 6"/>
          <p:cNvSpPr>
            <a:spLocks noChangeArrowheads="1"/>
          </p:cNvSpPr>
          <p:nvPr/>
        </p:nvSpPr>
        <p:spPr bwMode="auto">
          <a:xfrm>
            <a:off x="5199190" y="2264395"/>
            <a:ext cx="1705596" cy="859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nchor="ctr">
            <a:spAutoFit/>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ea typeface="MS Pゴシック" pitchFamily="-92" charset="-128"/>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MS Pゴシック" pitchFamily="-92" charset="-128"/>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MS Pゴシック" pitchFamily="-92" charset="-128"/>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ゴシック" pitchFamily="-92" charset="-128"/>
              </a:defRPr>
            </a:lvl9pPr>
          </a:lstStyle>
          <a:p>
            <a:pPr eaLnBrk="0" fontAlgn="base" hangingPunct="0">
              <a:lnSpc>
                <a:spcPct val="91000"/>
              </a:lnSpc>
              <a:spcBef>
                <a:spcPct val="30000"/>
              </a:spcBef>
              <a:spcAft>
                <a:spcPct val="0"/>
              </a:spcAft>
              <a:buFontTx/>
              <a:buNone/>
            </a:pPr>
            <a:r>
              <a:rPr lang="en-US" altLang="en-US" sz="1100" b="1" dirty="0">
                <a:ea typeface="ＭＳ Ｐゴシック" panose="020B0600070205080204" pitchFamily="34" charset="-128"/>
              </a:rPr>
              <a:t>SAFETY VALVE 75 PSI</a:t>
            </a:r>
            <a:br>
              <a:rPr lang="en-US" altLang="en-US" sz="1100" b="1" dirty="0">
                <a:ea typeface="ＭＳ Ｐゴシック" panose="020B0600070205080204" pitchFamily="34" charset="-128"/>
              </a:rPr>
            </a:br>
            <a:r>
              <a:rPr lang="en-US" altLang="en-US" sz="1100" b="1" dirty="0">
                <a:ea typeface="ＭＳ Ｐゴシック" panose="020B0600070205080204" pitchFamily="34" charset="-128"/>
              </a:rPr>
              <a:t>TESTED 00/00/00</a:t>
            </a:r>
            <a:br>
              <a:rPr lang="en-US" altLang="en-US" sz="1100" b="1" dirty="0">
                <a:ea typeface="ＭＳ Ｐゴシック" panose="020B0600070205080204" pitchFamily="34" charset="-128"/>
              </a:rPr>
            </a:br>
            <a:r>
              <a:rPr lang="en-US" altLang="en-US" sz="1100" b="1" dirty="0">
                <a:ea typeface="ＭＳ Ｐゴシック" panose="020B0600070205080204" pitchFamily="34" charset="-128"/>
              </a:rPr>
              <a:t>DUE    00/00/00</a:t>
            </a:r>
            <a:br>
              <a:rPr lang="en-US" altLang="en-US" sz="1100" b="1" dirty="0">
                <a:ea typeface="ＭＳ Ｐゴシック" panose="020B0600070205080204" pitchFamily="34" charset="-128"/>
              </a:rPr>
            </a:br>
            <a:r>
              <a:rPr lang="en-US" altLang="en-US" sz="1100" b="1" dirty="0">
                <a:ea typeface="ＭＳ Ｐゴシック" panose="020B0600070205080204" pitchFamily="34" charset="-128"/>
              </a:rPr>
              <a:t>TANK   100 PSI</a:t>
            </a:r>
            <a:br>
              <a:rPr lang="en-US" altLang="en-US" sz="1100" b="1" dirty="0">
                <a:ea typeface="ＭＳ Ｐゴシック" panose="020B0600070205080204" pitchFamily="34" charset="-128"/>
              </a:rPr>
            </a:br>
            <a:r>
              <a:rPr lang="en-US" altLang="en-US" sz="1100" b="1" dirty="0">
                <a:ea typeface="ＭＳ Ｐゴシック" panose="020B0600070205080204" pitchFamily="34" charset="-128"/>
              </a:rPr>
              <a:t>DUE    00/00/00</a:t>
            </a:r>
          </a:p>
        </p:txBody>
      </p:sp>
      <p:sp>
        <p:nvSpPr>
          <p:cNvPr id="15" name="Line 10" descr="Arrow indicating the Car Initial and Number on the tank car" title="Red Arrow"/>
          <p:cNvSpPr>
            <a:spLocks noChangeShapeType="1"/>
          </p:cNvSpPr>
          <p:nvPr/>
        </p:nvSpPr>
        <p:spPr bwMode="auto">
          <a:xfrm>
            <a:off x="2075512" y="2001329"/>
            <a:ext cx="524145" cy="482704"/>
          </a:xfrm>
          <a:prstGeom prst="line">
            <a:avLst/>
          </a:prstGeom>
          <a:noFill/>
          <a:ln w="50800">
            <a:solidFill>
              <a:srgbClr val="C00000"/>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endParaRPr>
          </a:p>
        </p:txBody>
      </p:sp>
      <p:sp>
        <p:nvSpPr>
          <p:cNvPr id="16" name="Line 10" descr="Arrow indicating the Water Capacity Stencil on the tank car" title="Red Arrow"/>
          <p:cNvSpPr>
            <a:spLocks noChangeShapeType="1"/>
          </p:cNvSpPr>
          <p:nvPr/>
        </p:nvSpPr>
        <p:spPr bwMode="auto">
          <a:xfrm flipV="1">
            <a:off x="5182491" y="4717554"/>
            <a:ext cx="798887" cy="669318"/>
          </a:xfrm>
          <a:prstGeom prst="line">
            <a:avLst/>
          </a:prstGeom>
          <a:noFill/>
          <a:ln w="50800">
            <a:solidFill>
              <a:srgbClr val="C00000"/>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endParaRPr>
          </a:p>
        </p:txBody>
      </p:sp>
      <p:sp>
        <p:nvSpPr>
          <p:cNvPr id="17" name="Line 10" descr="Arrow indicating the Weight Limit on the tank car" title="Red Arrow"/>
          <p:cNvSpPr>
            <a:spLocks noChangeShapeType="1"/>
          </p:cNvSpPr>
          <p:nvPr/>
        </p:nvSpPr>
        <p:spPr bwMode="auto">
          <a:xfrm flipH="1" flipV="1">
            <a:off x="3761708" y="2915524"/>
            <a:ext cx="39338" cy="1083586"/>
          </a:xfrm>
          <a:prstGeom prst="line">
            <a:avLst/>
          </a:prstGeom>
          <a:noFill/>
          <a:ln w="50800">
            <a:solidFill>
              <a:srgbClr val="C00000"/>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endParaRPr>
          </a:p>
        </p:txBody>
      </p:sp>
      <p:sp>
        <p:nvSpPr>
          <p:cNvPr id="18" name="Line 10" descr="Arrow indicating the Specifications Stencil on the tank car" title="Red Arrow"/>
          <p:cNvSpPr>
            <a:spLocks noChangeShapeType="1"/>
          </p:cNvSpPr>
          <p:nvPr/>
        </p:nvSpPr>
        <p:spPr bwMode="auto">
          <a:xfrm flipH="1">
            <a:off x="6092904" y="1827255"/>
            <a:ext cx="247404" cy="415426"/>
          </a:xfrm>
          <a:prstGeom prst="line">
            <a:avLst/>
          </a:prstGeom>
          <a:noFill/>
          <a:ln w="50800">
            <a:solidFill>
              <a:srgbClr val="C00000"/>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1337859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title="Intermodal Container containing marki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340387" y="4465264"/>
            <a:ext cx="3562350" cy="1800225"/>
          </a:xfrm>
          <a:prstGeom prst="rect">
            <a:avLst/>
          </a:prstGeom>
        </p:spPr>
      </p:pic>
      <p:pic>
        <p:nvPicPr>
          <p:cNvPr id="9" name="Picture 8" title="Railway Car containing marking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0982" y="4672124"/>
            <a:ext cx="4638675" cy="1838325"/>
          </a:xfrm>
          <a:prstGeom prst="rect">
            <a:avLst/>
          </a:prstGeom>
        </p:spPr>
      </p:pic>
      <p:sp>
        <p:nvSpPr>
          <p:cNvPr id="2" name="Title 1"/>
          <p:cNvSpPr>
            <a:spLocks noGrp="1"/>
          </p:cNvSpPr>
          <p:nvPr>
            <p:ph type="title"/>
          </p:nvPr>
        </p:nvSpPr>
        <p:spPr>
          <a:xfrm>
            <a:off x="477672" y="225427"/>
            <a:ext cx="8202304" cy="1209673"/>
          </a:xfrm>
        </p:spPr>
        <p:txBody>
          <a:bodyPr/>
          <a:lstStyle/>
          <a:p>
            <a:r>
              <a:rPr lang="en-US" dirty="0"/>
              <a:t>Reporting Rail &amp; </a:t>
            </a:r>
            <a:r>
              <a:rPr lang="en-US" dirty="0" smtClean="0"/>
              <a:t>Intermodal Markings</a:t>
            </a:r>
            <a:endParaRPr lang="en-US" dirty="0"/>
          </a:p>
        </p:txBody>
      </p:sp>
      <p:sp>
        <p:nvSpPr>
          <p:cNvPr id="3" name="Content Placeholder 2"/>
          <p:cNvSpPr>
            <a:spLocks noGrp="1"/>
          </p:cNvSpPr>
          <p:nvPr>
            <p:ph idx="1"/>
          </p:nvPr>
        </p:nvSpPr>
        <p:spPr>
          <a:xfrm>
            <a:off x="628650" y="1435100"/>
            <a:ext cx="7886700" cy="3201751"/>
          </a:xfrm>
        </p:spPr>
        <p:txBody>
          <a:bodyPr>
            <a:normAutofit fontScale="85000" lnSpcReduction="20000"/>
          </a:bodyPr>
          <a:lstStyle/>
          <a:p>
            <a:pPr lvl="1"/>
            <a:r>
              <a:rPr lang="en-US" dirty="0" smtClean="0"/>
              <a:t>Markings can be thought of as “license plates”</a:t>
            </a:r>
            <a:endParaRPr lang="en-US" dirty="0"/>
          </a:p>
          <a:p>
            <a:pPr lvl="1"/>
            <a:r>
              <a:rPr lang="en-US" dirty="0"/>
              <a:t>Shipping </a:t>
            </a:r>
            <a:r>
              <a:rPr lang="en-US" dirty="0" smtClean="0"/>
              <a:t>papers</a:t>
            </a:r>
          </a:p>
          <a:p>
            <a:pPr lvl="1"/>
            <a:r>
              <a:rPr lang="en-US" dirty="0" smtClean="0"/>
              <a:t>Locations</a:t>
            </a:r>
            <a:endParaRPr lang="en-US" dirty="0"/>
          </a:p>
          <a:p>
            <a:pPr lvl="2"/>
            <a:r>
              <a:rPr lang="en-US" dirty="0"/>
              <a:t>Upper left on </a:t>
            </a:r>
            <a:r>
              <a:rPr lang="en-US" dirty="0" smtClean="0"/>
              <a:t>the side </a:t>
            </a:r>
            <a:r>
              <a:rPr lang="en-US" dirty="0"/>
              <a:t>of </a:t>
            </a:r>
            <a:r>
              <a:rPr lang="en-US" dirty="0" smtClean="0"/>
              <a:t>railway </a:t>
            </a:r>
            <a:r>
              <a:rPr lang="en-US" dirty="0"/>
              <a:t>cars</a:t>
            </a:r>
          </a:p>
          <a:p>
            <a:pPr lvl="2"/>
            <a:r>
              <a:rPr lang="en-US" dirty="0"/>
              <a:t>Top center on </a:t>
            </a:r>
            <a:r>
              <a:rPr lang="en-US" dirty="0" smtClean="0"/>
              <a:t>railway </a:t>
            </a:r>
            <a:r>
              <a:rPr lang="en-US" dirty="0"/>
              <a:t>tank heads</a:t>
            </a:r>
          </a:p>
          <a:p>
            <a:pPr lvl="2"/>
            <a:r>
              <a:rPr lang="en-US" dirty="0"/>
              <a:t>Upper right on </a:t>
            </a:r>
            <a:r>
              <a:rPr lang="en-US" dirty="0" smtClean="0"/>
              <a:t>the sides and </a:t>
            </a:r>
            <a:r>
              <a:rPr lang="en-US" dirty="0"/>
              <a:t>ends of </a:t>
            </a:r>
            <a:r>
              <a:rPr lang="en-US" dirty="0" smtClean="0"/>
              <a:t>intermodal containers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103</a:t>
            </a:fld>
            <a:endParaRPr lang="en-US" dirty="0"/>
          </a:p>
        </p:txBody>
      </p:sp>
      <p:sp>
        <p:nvSpPr>
          <p:cNvPr id="7" name="Donut 6" descr="Red circle around the markings on a Railway Car" title="Red Circle"/>
          <p:cNvSpPr/>
          <p:nvPr/>
        </p:nvSpPr>
        <p:spPr>
          <a:xfrm>
            <a:off x="1066135" y="5240740"/>
            <a:ext cx="1390462" cy="949260"/>
          </a:xfrm>
          <a:prstGeom prst="donut">
            <a:avLst>
              <a:gd name="adj" fmla="val 5235"/>
            </a:avLst>
          </a:prstGeom>
          <a:solidFill>
            <a:srgbClr val="C00000"/>
          </a:solidFill>
          <a:ln w="15875" cap="rnd" cmpd="sng" algn="ctr">
            <a:solidFill>
              <a:srgbClr val="C00000"/>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entury Gothic" panose="020B0502020202020204"/>
              <a:ea typeface="+mn-ea"/>
              <a:cs typeface="+mn-cs"/>
            </a:endParaRPr>
          </a:p>
        </p:txBody>
      </p:sp>
      <p:sp>
        <p:nvSpPr>
          <p:cNvPr id="8" name="Donut 7" descr="Red Circle around the markings on an Intermodal Container" title="Red Circle"/>
          <p:cNvSpPr/>
          <p:nvPr/>
        </p:nvSpPr>
        <p:spPr>
          <a:xfrm>
            <a:off x="7254690" y="4661919"/>
            <a:ext cx="1452015" cy="1087375"/>
          </a:xfrm>
          <a:prstGeom prst="donut">
            <a:avLst>
              <a:gd name="adj" fmla="val 5235"/>
            </a:avLst>
          </a:prstGeom>
          <a:solidFill>
            <a:srgbClr val="C00000"/>
          </a:solidFill>
          <a:ln w="15875" cap="rnd" cmpd="sng" algn="ctr">
            <a:solidFill>
              <a:srgbClr val="C00000"/>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17494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Military </a:t>
            </a:r>
            <a:r>
              <a:rPr lang="en-US" dirty="0" smtClean="0"/>
              <a:t>Markings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104</a:t>
            </a:fld>
            <a:endParaRPr lang="en-US" dirty="0"/>
          </a:p>
        </p:txBody>
      </p:sp>
      <p:pic>
        <p:nvPicPr>
          <p:cNvPr id="6" name="Content Placeholder 5" title="Image depicting the various signs and symbols of the Military Marking System"/>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933382" y="2035175"/>
            <a:ext cx="5277236" cy="4140200"/>
          </a:xfrm>
        </p:spPr>
      </p:pic>
    </p:spTree>
    <p:extLst>
      <p:ext uri="{BB962C8B-B14F-4D97-AF65-F5344CB8AC3E}">
        <p14:creationId xmlns:p14="http://schemas.microsoft.com/office/powerpoint/2010/main" val="310016223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 3.3</a:t>
            </a:r>
            <a:br>
              <a:rPr lang="en-US" dirty="0"/>
            </a:br>
            <a:r>
              <a:rPr lang="en-US" dirty="0"/>
              <a:t>Recognizing Placards and Markings</a:t>
            </a:r>
          </a:p>
        </p:txBody>
      </p:sp>
      <p:sp>
        <p:nvSpPr>
          <p:cNvPr id="4" name="Slide Number Placeholder 3"/>
          <p:cNvSpPr>
            <a:spLocks noGrp="1"/>
          </p:cNvSpPr>
          <p:nvPr>
            <p:ph type="sldNum" sz="quarter" idx="12"/>
          </p:nvPr>
        </p:nvSpPr>
        <p:spPr/>
        <p:txBody>
          <a:bodyPr/>
          <a:lstStyle/>
          <a:p>
            <a:fld id="{17FBE5AA-9EF5-43AA-9768-6F52FAFCFDFA}" type="slidenum">
              <a:rPr lang="en-US" smtClean="0"/>
              <a:t>105</a:t>
            </a:fld>
            <a:endParaRPr lang="en-US" dirty="0"/>
          </a:p>
        </p:txBody>
      </p:sp>
      <p:sp>
        <p:nvSpPr>
          <p:cNvPr id="5" name="Content Placeholder 2"/>
          <p:cNvSpPr>
            <a:spLocks noGrp="1"/>
          </p:cNvSpPr>
          <p:nvPr>
            <p:ph idx="1"/>
          </p:nvPr>
        </p:nvSpPr>
        <p:spPr>
          <a:xfrm>
            <a:off x="628650" y="2035174"/>
            <a:ext cx="7886700" cy="4140201"/>
          </a:xfrm>
        </p:spPr>
        <p:txBody>
          <a:bodyPr>
            <a:normAutofit/>
          </a:bodyPr>
          <a:lstStyle/>
          <a:p>
            <a:r>
              <a:rPr lang="en-US" dirty="0" smtClean="0"/>
              <a:t>Using </a:t>
            </a:r>
            <a:r>
              <a:rPr lang="en-US" dirty="0"/>
              <a:t>the ERG, view the following slides and identify:</a:t>
            </a:r>
          </a:p>
          <a:p>
            <a:pPr lvl="1"/>
            <a:r>
              <a:rPr lang="en-US" dirty="0" smtClean="0"/>
              <a:t>Placard</a:t>
            </a:r>
            <a:endParaRPr lang="en-US" dirty="0"/>
          </a:p>
          <a:p>
            <a:pPr lvl="1"/>
            <a:r>
              <a:rPr lang="en-US" dirty="0"/>
              <a:t>Class</a:t>
            </a:r>
          </a:p>
          <a:p>
            <a:pPr lvl="1"/>
            <a:r>
              <a:rPr lang="en-US" dirty="0"/>
              <a:t>Material</a:t>
            </a:r>
          </a:p>
          <a:p>
            <a:pPr lvl="1"/>
            <a:r>
              <a:rPr lang="en-US" dirty="0" smtClean="0"/>
              <a:t>ERG page number</a:t>
            </a:r>
            <a:endParaRPr lang="en-US" dirty="0"/>
          </a:p>
          <a:p>
            <a:pPr lvl="1"/>
            <a:r>
              <a:rPr lang="en-US" dirty="0"/>
              <a:t>Other </a:t>
            </a:r>
            <a:r>
              <a:rPr lang="en-US" dirty="0" smtClean="0"/>
              <a:t>useful information</a:t>
            </a:r>
            <a:endParaRPr lang="en-US" dirty="0"/>
          </a:p>
        </p:txBody>
      </p:sp>
    </p:spTree>
    <p:extLst>
      <p:ext uri="{BB962C8B-B14F-4D97-AF65-F5344CB8AC3E}">
        <p14:creationId xmlns:p14="http://schemas.microsoft.com/office/powerpoint/2010/main" val="400691813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5" descr="Intermodal Container with visible placard" title="Activity 3.3: Exampl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43954" y="1234130"/>
            <a:ext cx="6766672" cy="5075004"/>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5413" name="Picture 5" descr="Zoom-in of a green diamond placard that contains the numbers 1858 and 2" title="Placard"/>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28650" y="1821776"/>
            <a:ext cx="1893346" cy="2000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45414" name="Straight Connector 2" descr="White line meant to illustrate zooming-in" title="White line"/>
          <p:cNvCxnSpPr>
            <a:cxnSpLocks noChangeShapeType="1"/>
          </p:cNvCxnSpPr>
          <p:nvPr/>
        </p:nvCxnSpPr>
        <p:spPr bwMode="auto">
          <a:xfrm>
            <a:off x="2521996" y="1821776"/>
            <a:ext cx="4180018" cy="2814770"/>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cxnSp>
        <p:nvCxnSpPr>
          <p:cNvPr id="145415" name="Straight Connector 4" descr="White line meant to illustrate zooming-in" title="White line"/>
          <p:cNvCxnSpPr>
            <a:cxnSpLocks noChangeShapeType="1"/>
          </p:cNvCxnSpPr>
          <p:nvPr/>
        </p:nvCxnSpPr>
        <p:spPr bwMode="auto">
          <a:xfrm>
            <a:off x="653780" y="3822699"/>
            <a:ext cx="6145053" cy="1447949"/>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dirty="0"/>
              <a:t>Activity </a:t>
            </a:r>
            <a:r>
              <a:rPr lang="en-US" dirty="0" smtClean="0"/>
              <a:t>3.3: </a:t>
            </a:r>
            <a:r>
              <a:rPr lang="en-US" dirty="0"/>
              <a:t>Example </a:t>
            </a:r>
            <a:r>
              <a:rPr lang="en-US" dirty="0" smtClean="0"/>
              <a:t>1</a:t>
            </a:r>
            <a:endParaRPr lang="en-US" dirty="0"/>
          </a:p>
        </p:txBody>
      </p:sp>
      <p:sp>
        <p:nvSpPr>
          <p:cNvPr id="3" name="Slide Number Placeholder 2"/>
          <p:cNvSpPr>
            <a:spLocks noGrp="1"/>
          </p:cNvSpPr>
          <p:nvPr>
            <p:ph type="sldNum" sz="quarter" idx="12"/>
          </p:nvPr>
        </p:nvSpPr>
        <p:spPr/>
        <p:txBody>
          <a:bodyPr/>
          <a:lstStyle/>
          <a:p>
            <a:fld id="{17FBE5AA-9EF5-43AA-9768-6F52FAFCFDFA}" type="slidenum">
              <a:rPr lang="en-US" smtClean="0"/>
              <a:t>106</a:t>
            </a:fld>
            <a:endParaRPr lang="en-US"/>
          </a:p>
        </p:txBody>
      </p:sp>
    </p:spTree>
    <p:extLst>
      <p:ext uri="{BB962C8B-B14F-4D97-AF65-F5344CB8AC3E}">
        <p14:creationId xmlns:p14="http://schemas.microsoft.com/office/powerpoint/2010/main" val="22984677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title="Tanker truck with visible placar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5741" y="1171479"/>
            <a:ext cx="5917721" cy="5141343"/>
          </a:xfrm>
          <a:prstGeom prst="rect">
            <a:avLst/>
          </a:prstGeom>
        </p:spPr>
      </p:pic>
      <p:cxnSp>
        <p:nvCxnSpPr>
          <p:cNvPr id="146438" name="Straight Connector 2" descr="White line meant to illustrate zooming-in" title="White line"/>
          <p:cNvCxnSpPr>
            <a:cxnSpLocks noChangeShapeType="1"/>
          </p:cNvCxnSpPr>
          <p:nvPr/>
        </p:nvCxnSpPr>
        <p:spPr bwMode="auto">
          <a:xfrm>
            <a:off x="2597019" y="2261745"/>
            <a:ext cx="4406209" cy="1121217"/>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cxnSp>
        <p:nvCxnSpPr>
          <p:cNvPr id="146439" name="Straight Connector 4" descr="White line meant to illustrate zooming-in" title="White line"/>
          <p:cNvCxnSpPr>
            <a:cxnSpLocks noChangeShapeType="1"/>
          </p:cNvCxnSpPr>
          <p:nvPr/>
        </p:nvCxnSpPr>
        <p:spPr bwMode="auto">
          <a:xfrm flipV="1">
            <a:off x="2597019" y="4034118"/>
            <a:ext cx="4406209" cy="658855"/>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sp>
        <p:nvSpPr>
          <p:cNvPr id="3" name="Title 2"/>
          <p:cNvSpPr>
            <a:spLocks noGrp="1"/>
          </p:cNvSpPr>
          <p:nvPr>
            <p:ph type="title"/>
          </p:nvPr>
        </p:nvSpPr>
        <p:spPr/>
        <p:txBody>
          <a:bodyPr/>
          <a:lstStyle/>
          <a:p>
            <a:r>
              <a:rPr lang="en-US" dirty="0"/>
              <a:t>Activity 3.3: Example </a:t>
            </a:r>
            <a:r>
              <a:rPr lang="en-US" dirty="0" smtClean="0"/>
              <a:t>2</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t>107</a:t>
            </a:fld>
            <a:endParaRPr lang="en-US"/>
          </a:p>
        </p:txBody>
      </p:sp>
      <p:pic>
        <p:nvPicPr>
          <p:cNvPr id="5" name="Picture 4" title="Zoom-in of a white diamond placard that contains the number 168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114" y="2256342"/>
            <a:ext cx="2213811" cy="2420471"/>
          </a:xfrm>
          <a:prstGeom prst="rect">
            <a:avLst/>
          </a:prstGeom>
        </p:spPr>
      </p:pic>
    </p:spTree>
    <p:extLst>
      <p:ext uri="{BB962C8B-B14F-4D97-AF65-F5344CB8AC3E}">
        <p14:creationId xmlns:p14="http://schemas.microsoft.com/office/powerpoint/2010/main" val="9277865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5" descr="Tanker truck with visible placard" title="Activity 3.3: Exampl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31992" y="1323192"/>
            <a:ext cx="7778634" cy="492931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7461" name="Picture 5" descr="Zoom-in of a white diamond placard that contains the word hot and number 3257" title="Placard"/>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29394" y="3252787"/>
            <a:ext cx="2938462"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7462" name="Straight Connector 2" descr="White line meant to illustrate zooming-in" title="White line"/>
          <p:cNvCxnSpPr>
            <a:cxnSpLocks noChangeShapeType="1"/>
          </p:cNvCxnSpPr>
          <p:nvPr/>
        </p:nvCxnSpPr>
        <p:spPr bwMode="auto">
          <a:xfrm flipV="1">
            <a:off x="3167856" y="3012141"/>
            <a:ext cx="2609000" cy="240646"/>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cxnSp>
        <p:nvCxnSpPr>
          <p:cNvPr id="147463" name="Straight Connector 4" descr="White line meant to illustrate zooming-in" title="White line"/>
          <p:cNvCxnSpPr>
            <a:cxnSpLocks noChangeShapeType="1"/>
          </p:cNvCxnSpPr>
          <p:nvPr/>
        </p:nvCxnSpPr>
        <p:spPr bwMode="auto">
          <a:xfrm flipV="1">
            <a:off x="3167856" y="3700631"/>
            <a:ext cx="2684304" cy="2866858"/>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sp>
        <p:nvSpPr>
          <p:cNvPr id="3" name="Title 2"/>
          <p:cNvSpPr>
            <a:spLocks noGrp="1"/>
          </p:cNvSpPr>
          <p:nvPr>
            <p:ph type="title"/>
          </p:nvPr>
        </p:nvSpPr>
        <p:spPr/>
        <p:txBody>
          <a:bodyPr/>
          <a:lstStyle/>
          <a:p>
            <a:r>
              <a:rPr lang="en-US" dirty="0"/>
              <a:t>Activity 3.3: Example </a:t>
            </a:r>
            <a:r>
              <a:rPr lang="en-US" dirty="0" smtClean="0"/>
              <a:t>3</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t>108</a:t>
            </a:fld>
            <a:endParaRPr lang="en-US"/>
          </a:p>
        </p:txBody>
      </p:sp>
    </p:spTree>
    <p:extLst>
      <p:ext uri="{BB962C8B-B14F-4D97-AF65-F5344CB8AC3E}">
        <p14:creationId xmlns:p14="http://schemas.microsoft.com/office/powerpoint/2010/main" val="398526424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title=" Example 4 Tanker truck with visible placard"/>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70983" y="1270135"/>
            <a:ext cx="7335982" cy="5070764"/>
          </a:xfrm>
          <a:prstGeom prst="rect">
            <a:avLst/>
          </a:prstGeom>
        </p:spPr>
      </p:pic>
      <p:pic>
        <p:nvPicPr>
          <p:cNvPr id="148485" name="Picture 5" descr="Zoom-in of a red diamond placard that contains the number 1866" title="Placard"/>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90456" y="3556841"/>
            <a:ext cx="2999460" cy="301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8486" name="Straight Connector 2" descr="White line meant to illustrate zooming-in" title="White line"/>
          <p:cNvCxnSpPr>
            <a:cxnSpLocks noChangeShapeType="1"/>
          </p:cNvCxnSpPr>
          <p:nvPr/>
        </p:nvCxnSpPr>
        <p:spPr bwMode="auto">
          <a:xfrm flipV="1">
            <a:off x="3289916" y="3238052"/>
            <a:ext cx="2357849" cy="338585"/>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cxnSp>
        <p:nvCxnSpPr>
          <p:cNvPr id="148487" name="Straight Connector 4" descr="White line meant to illustrate zooming-in" title="White line"/>
          <p:cNvCxnSpPr>
            <a:cxnSpLocks noChangeShapeType="1"/>
          </p:cNvCxnSpPr>
          <p:nvPr/>
        </p:nvCxnSpPr>
        <p:spPr bwMode="auto">
          <a:xfrm flipV="1">
            <a:off x="3289916" y="3969572"/>
            <a:ext cx="2261030" cy="2597916"/>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sp>
        <p:nvSpPr>
          <p:cNvPr id="3" name="Title 2"/>
          <p:cNvSpPr>
            <a:spLocks noGrp="1"/>
          </p:cNvSpPr>
          <p:nvPr>
            <p:ph type="title"/>
          </p:nvPr>
        </p:nvSpPr>
        <p:spPr/>
        <p:txBody>
          <a:bodyPr/>
          <a:lstStyle/>
          <a:p>
            <a:r>
              <a:rPr lang="en-US" dirty="0"/>
              <a:t>Activity 3.3: Example </a:t>
            </a:r>
            <a:r>
              <a:rPr lang="en-US" dirty="0" smtClean="0"/>
              <a:t>4</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t>109</a:t>
            </a:fld>
            <a:endParaRPr lang="en-US"/>
          </a:p>
        </p:txBody>
      </p:sp>
    </p:spTree>
    <p:extLst>
      <p:ext uri="{BB962C8B-B14F-4D97-AF65-F5344CB8AC3E}">
        <p14:creationId xmlns:p14="http://schemas.microsoft.com/office/powerpoint/2010/main" val="81869767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4" descr="Large truck transporting cylindrical containers with two visible placards" title="Activity 3.3: Exampl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2170" y="1357761"/>
            <a:ext cx="7086600" cy="5121275"/>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9509" name="Picture 5" descr="Zoom-in of two placards. One placard is white and yellow with the word radioactive on it. One placard is white and black with the word corrosive and the number 8 on it" title="Placard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992445" y="3465513"/>
            <a:ext cx="3940175" cy="254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9510" name="Straight Connector 2" descr="White line meant to illustrate zooming-in" title="White line"/>
          <p:cNvCxnSpPr>
            <a:cxnSpLocks noChangeShapeType="1"/>
          </p:cNvCxnSpPr>
          <p:nvPr/>
        </p:nvCxnSpPr>
        <p:spPr bwMode="auto">
          <a:xfrm flipH="1" flipV="1">
            <a:off x="902746" y="3098202"/>
            <a:ext cx="4089700" cy="367312"/>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cxnSp>
        <p:nvCxnSpPr>
          <p:cNvPr id="149511" name="Straight Connector 4" descr="White line meant to illustrate zooming-in" title="White line"/>
          <p:cNvCxnSpPr>
            <a:cxnSpLocks noChangeShapeType="1"/>
          </p:cNvCxnSpPr>
          <p:nvPr/>
        </p:nvCxnSpPr>
        <p:spPr bwMode="auto">
          <a:xfrm flipH="1" flipV="1">
            <a:off x="902746" y="4077148"/>
            <a:ext cx="4089700" cy="1934716"/>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sp>
        <p:nvSpPr>
          <p:cNvPr id="3" name="Title 2"/>
          <p:cNvSpPr>
            <a:spLocks noGrp="1"/>
          </p:cNvSpPr>
          <p:nvPr>
            <p:ph type="title"/>
          </p:nvPr>
        </p:nvSpPr>
        <p:spPr/>
        <p:txBody>
          <a:bodyPr/>
          <a:lstStyle/>
          <a:p>
            <a:r>
              <a:rPr lang="en-US" dirty="0"/>
              <a:t>Activity 3.3: Example </a:t>
            </a:r>
            <a:r>
              <a:rPr lang="en-US" dirty="0" smtClean="0"/>
              <a:t>5</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t>110</a:t>
            </a:fld>
            <a:endParaRPr lang="en-US"/>
          </a:p>
        </p:txBody>
      </p:sp>
    </p:spTree>
    <p:extLst>
      <p:ext uri="{BB962C8B-B14F-4D97-AF65-F5344CB8AC3E}">
        <p14:creationId xmlns:p14="http://schemas.microsoft.com/office/powerpoint/2010/main" val="250322646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7" descr="Black storage cylinder with visible placard" title="Activity 3.3: Exampl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74107" y="1163618"/>
            <a:ext cx="6477000" cy="514508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0533" name="Picture 5" descr="Zoom-in of a red diamond placard that contains the numbers 1268 and 3" title="Placard"/>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92893" y="1300153"/>
            <a:ext cx="3757613" cy="330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0534" name="Straight Connector 2" descr="White line meant to illustrate zooming-in" title="White line"/>
          <p:cNvCxnSpPr>
            <a:cxnSpLocks noChangeShapeType="1"/>
          </p:cNvCxnSpPr>
          <p:nvPr/>
        </p:nvCxnSpPr>
        <p:spPr bwMode="auto">
          <a:xfrm>
            <a:off x="4519613" y="0"/>
            <a:ext cx="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50535" name="Straight Connector 4" descr="White line meant to illustrate zooming-in" title="White line"/>
          <p:cNvCxnSpPr>
            <a:cxnSpLocks noChangeShapeType="1"/>
          </p:cNvCxnSpPr>
          <p:nvPr/>
        </p:nvCxnSpPr>
        <p:spPr bwMode="auto">
          <a:xfrm>
            <a:off x="4050506" y="1300153"/>
            <a:ext cx="1878807" cy="3906548"/>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cxnSp>
        <p:nvCxnSpPr>
          <p:cNvPr id="150536" name="Straight Connector 6" descr="White line meant to illustrate zooming-in" title="White line"/>
          <p:cNvCxnSpPr>
            <a:cxnSpLocks noChangeShapeType="1"/>
          </p:cNvCxnSpPr>
          <p:nvPr/>
        </p:nvCxnSpPr>
        <p:spPr bwMode="auto">
          <a:xfrm>
            <a:off x="2228254" y="4521770"/>
            <a:ext cx="3644504" cy="1701790"/>
          </a:xfrm>
          <a:prstGeom prst="line">
            <a:avLst/>
          </a:prstGeom>
          <a:noFill/>
          <a:ln w="9525" algn="ctr">
            <a:solidFill>
              <a:schemeClr val="bg1"/>
            </a:solidFill>
            <a:round/>
            <a:headEnd/>
            <a:tailEnd/>
          </a:ln>
          <a:extLst>
            <a:ext uri="{909E8E84-426E-40DD-AFC4-6F175D3DCCD1}">
              <a14:hiddenFill xmlns:a14="http://schemas.microsoft.com/office/drawing/2010/main">
                <a:noFill/>
              </a14:hiddenFill>
            </a:ext>
          </a:extLst>
        </p:spPr>
      </p:cxnSp>
      <p:sp>
        <p:nvSpPr>
          <p:cNvPr id="3" name="Title 2"/>
          <p:cNvSpPr>
            <a:spLocks noGrp="1"/>
          </p:cNvSpPr>
          <p:nvPr>
            <p:ph type="title"/>
          </p:nvPr>
        </p:nvSpPr>
        <p:spPr/>
        <p:txBody>
          <a:bodyPr/>
          <a:lstStyle/>
          <a:p>
            <a:r>
              <a:rPr lang="en-US" dirty="0"/>
              <a:t>Activity 3.3: Example </a:t>
            </a:r>
            <a:r>
              <a:rPr lang="en-US" dirty="0" smtClean="0"/>
              <a:t>6</a:t>
            </a:r>
            <a:endParaRPr lang="en-US" dirty="0"/>
          </a:p>
        </p:txBody>
      </p:sp>
      <p:sp>
        <p:nvSpPr>
          <p:cNvPr id="2" name="Slide Number Placeholder 1"/>
          <p:cNvSpPr>
            <a:spLocks noGrp="1"/>
          </p:cNvSpPr>
          <p:nvPr>
            <p:ph type="sldNum" sz="quarter" idx="12"/>
          </p:nvPr>
        </p:nvSpPr>
        <p:spPr/>
        <p:txBody>
          <a:bodyPr/>
          <a:lstStyle/>
          <a:p>
            <a:fld id="{17FBE5AA-9EF5-43AA-9768-6F52FAFCFDFA}" type="slidenum">
              <a:rPr lang="en-US" smtClean="0"/>
              <a:t>111</a:t>
            </a:fld>
            <a:endParaRPr lang="en-US"/>
          </a:p>
        </p:txBody>
      </p:sp>
    </p:spTree>
    <p:extLst>
      <p:ext uri="{BB962C8B-B14F-4D97-AF65-F5344CB8AC3E}">
        <p14:creationId xmlns:p14="http://schemas.microsoft.com/office/powerpoint/2010/main" val="24333677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Clue 5: Written Resources</a:t>
            </a:r>
          </a:p>
        </p:txBody>
      </p:sp>
      <p:sp>
        <p:nvSpPr>
          <p:cNvPr id="3" name="Content Placeholder 2"/>
          <p:cNvSpPr>
            <a:spLocks noGrp="1"/>
          </p:cNvSpPr>
          <p:nvPr>
            <p:ph idx="1"/>
          </p:nvPr>
        </p:nvSpPr>
        <p:spPr/>
        <p:txBody>
          <a:bodyPr/>
          <a:lstStyle/>
          <a:p>
            <a:pPr lvl="1">
              <a:lnSpc>
                <a:spcPct val="150000"/>
              </a:lnSpc>
            </a:pPr>
            <a:r>
              <a:rPr lang="en-US" dirty="0"/>
              <a:t>Manifest/Shipping Papers</a:t>
            </a:r>
          </a:p>
          <a:p>
            <a:pPr lvl="1">
              <a:lnSpc>
                <a:spcPct val="150000"/>
              </a:lnSpc>
            </a:pPr>
            <a:r>
              <a:rPr lang="en-US" dirty="0"/>
              <a:t>Material Safety Data Sheets (</a:t>
            </a:r>
            <a:r>
              <a:rPr lang="en-US" dirty="0" smtClean="0"/>
              <a:t>MSDS)</a:t>
            </a:r>
          </a:p>
          <a:p>
            <a:pPr lvl="1">
              <a:lnSpc>
                <a:spcPct val="150000"/>
              </a:lnSpc>
            </a:pPr>
            <a:r>
              <a:rPr lang="en-US" dirty="0" smtClean="0"/>
              <a:t>Safety </a:t>
            </a:r>
            <a:r>
              <a:rPr lang="en-US" dirty="0"/>
              <a:t>Data Sheets (SDS</a:t>
            </a:r>
            <a:r>
              <a:rPr lang="en-US" dirty="0" smtClean="0"/>
              <a:t>) – GHS</a:t>
            </a:r>
          </a:p>
          <a:p>
            <a:pPr lvl="1">
              <a:lnSpc>
                <a:spcPct val="150000"/>
              </a:lnSpc>
            </a:pPr>
            <a:r>
              <a:rPr lang="en-US" dirty="0" smtClean="0"/>
              <a:t>NIOSH</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112</a:t>
            </a:fld>
            <a:endParaRPr lang="en-US" dirty="0"/>
          </a:p>
        </p:txBody>
      </p:sp>
    </p:spTree>
    <p:extLst>
      <p:ext uri="{BB962C8B-B14F-4D97-AF65-F5344CB8AC3E}">
        <p14:creationId xmlns:p14="http://schemas.microsoft.com/office/powerpoint/2010/main" val="174276791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Clue 5: </a:t>
            </a:r>
            <a:r>
              <a:rPr lang="en-US" dirty="0" smtClean="0"/>
              <a:t> Written </a:t>
            </a:r>
            <a:r>
              <a:rPr lang="en-US" dirty="0"/>
              <a:t>Resources</a:t>
            </a:r>
          </a:p>
        </p:txBody>
      </p:sp>
      <p:sp>
        <p:nvSpPr>
          <p:cNvPr id="3" name="Content Placeholder 2"/>
          <p:cNvSpPr>
            <a:spLocks noGrp="1"/>
          </p:cNvSpPr>
          <p:nvPr>
            <p:ph idx="1"/>
          </p:nvPr>
        </p:nvSpPr>
        <p:spPr/>
        <p:txBody>
          <a:bodyPr/>
          <a:lstStyle/>
          <a:p>
            <a:r>
              <a:rPr lang="en-US" dirty="0"/>
              <a:t>DOT Required Description</a:t>
            </a:r>
          </a:p>
          <a:p>
            <a:pPr lvl="1"/>
            <a:r>
              <a:rPr lang="en-US" dirty="0"/>
              <a:t>Proper </a:t>
            </a:r>
            <a:r>
              <a:rPr lang="en-US" dirty="0" smtClean="0"/>
              <a:t>shipping name</a:t>
            </a:r>
            <a:endParaRPr lang="en-US" dirty="0"/>
          </a:p>
          <a:p>
            <a:pPr lvl="1"/>
            <a:r>
              <a:rPr lang="en-US" dirty="0"/>
              <a:t>Hazard c</a:t>
            </a:r>
            <a:r>
              <a:rPr lang="en-US" dirty="0" smtClean="0"/>
              <a:t>lass </a:t>
            </a:r>
            <a:r>
              <a:rPr lang="en-US" dirty="0"/>
              <a:t>or </a:t>
            </a:r>
            <a:r>
              <a:rPr lang="en-US" dirty="0" smtClean="0"/>
              <a:t>division</a:t>
            </a:r>
            <a:endParaRPr lang="en-US" dirty="0"/>
          </a:p>
          <a:p>
            <a:pPr lvl="1"/>
            <a:r>
              <a:rPr lang="en-US" dirty="0"/>
              <a:t>ID n</a:t>
            </a:r>
            <a:r>
              <a:rPr lang="en-US" dirty="0" smtClean="0"/>
              <a:t>umber</a:t>
            </a:r>
            <a:endParaRPr lang="en-US" dirty="0"/>
          </a:p>
          <a:p>
            <a:pPr lvl="1"/>
            <a:r>
              <a:rPr lang="en-US" dirty="0"/>
              <a:t>Packing g</a:t>
            </a:r>
            <a:r>
              <a:rPr lang="en-US" dirty="0" smtClean="0"/>
              <a:t>roup</a:t>
            </a:r>
            <a:endParaRPr lang="en-US" dirty="0"/>
          </a:p>
          <a:p>
            <a:pPr lvl="1"/>
            <a:r>
              <a:rPr lang="en-US" dirty="0" smtClean="0"/>
              <a:t>Quantity</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113</a:t>
            </a:fld>
            <a:endParaRPr lang="en-US" dirty="0"/>
          </a:p>
        </p:txBody>
      </p:sp>
    </p:spTree>
    <p:extLst>
      <p:ext uri="{BB962C8B-B14F-4D97-AF65-F5344CB8AC3E}">
        <p14:creationId xmlns:p14="http://schemas.microsoft.com/office/powerpoint/2010/main" val="303715726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Shipping Papers</a:t>
            </a:r>
          </a:p>
        </p:txBody>
      </p:sp>
      <p:sp>
        <p:nvSpPr>
          <p:cNvPr id="3" name="Content Placeholder 2"/>
          <p:cNvSpPr>
            <a:spLocks noGrp="1"/>
          </p:cNvSpPr>
          <p:nvPr>
            <p:ph idx="1"/>
          </p:nvPr>
        </p:nvSpPr>
        <p:spPr>
          <a:xfrm>
            <a:off x="628650" y="1435100"/>
            <a:ext cx="7886700" cy="4741863"/>
          </a:xfrm>
        </p:spPr>
        <p:txBody>
          <a:bodyPr>
            <a:normAutofit fontScale="92500" lnSpcReduction="10000"/>
          </a:bodyPr>
          <a:lstStyle/>
          <a:p>
            <a:pPr lvl="1"/>
            <a:r>
              <a:rPr lang="en-US" dirty="0" smtClean="0"/>
              <a:t>Each mode </a:t>
            </a:r>
            <a:r>
              <a:rPr lang="en-US" dirty="0"/>
              <a:t>of transportation has a specific name and location for its manifest/shipping papers</a:t>
            </a:r>
          </a:p>
          <a:p>
            <a:pPr lvl="1"/>
            <a:r>
              <a:rPr lang="en-US" dirty="0"/>
              <a:t>Person in charge of </a:t>
            </a:r>
            <a:r>
              <a:rPr lang="en-US" dirty="0" smtClean="0"/>
              <a:t>vessel/vehicle must maintain these papers</a:t>
            </a:r>
          </a:p>
          <a:p>
            <a:pPr lvl="1"/>
            <a:r>
              <a:rPr lang="en-US" dirty="0"/>
              <a:t>Shipping paper details</a:t>
            </a:r>
          </a:p>
          <a:p>
            <a:pPr lvl="2"/>
            <a:r>
              <a:rPr lang="en-US" dirty="0"/>
              <a:t>No </a:t>
            </a:r>
            <a:r>
              <a:rPr lang="en-US" dirty="0" smtClean="0"/>
              <a:t>abbreviations (unless </a:t>
            </a:r>
            <a:r>
              <a:rPr lang="en-US" dirty="0"/>
              <a:t>DOT </a:t>
            </a:r>
            <a:r>
              <a:rPr lang="en-US" dirty="0" smtClean="0"/>
              <a:t>approved)</a:t>
            </a:r>
            <a:endParaRPr lang="en-US" dirty="0"/>
          </a:p>
          <a:p>
            <a:pPr lvl="2"/>
            <a:r>
              <a:rPr lang="en-US" dirty="0"/>
              <a:t>Emergency response phone number</a:t>
            </a:r>
          </a:p>
          <a:p>
            <a:pPr lvl="2"/>
            <a:r>
              <a:rPr lang="en-US" dirty="0"/>
              <a:t>Quantity of material</a:t>
            </a:r>
          </a:p>
          <a:p>
            <a:pPr lvl="2"/>
            <a:r>
              <a:rPr lang="en-US" dirty="0"/>
              <a:t>Number of </a:t>
            </a:r>
            <a:r>
              <a:rPr lang="en-US" dirty="0" smtClean="0"/>
              <a:t>containers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114</a:t>
            </a:fld>
            <a:endParaRPr lang="en-US" dirty="0"/>
          </a:p>
        </p:txBody>
      </p:sp>
    </p:spTree>
    <p:extLst>
      <p:ext uri="{BB962C8B-B14F-4D97-AF65-F5344CB8AC3E}">
        <p14:creationId xmlns:p14="http://schemas.microsoft.com/office/powerpoint/2010/main" val="338923053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Shipping Papers</a:t>
            </a:r>
            <a:endParaRPr lang="en-US" dirty="0"/>
          </a:p>
        </p:txBody>
      </p:sp>
      <p:sp>
        <p:nvSpPr>
          <p:cNvPr id="3" name="Content Placeholder 2"/>
          <p:cNvSpPr>
            <a:spLocks noGrp="1"/>
          </p:cNvSpPr>
          <p:nvPr>
            <p:ph idx="1"/>
          </p:nvPr>
        </p:nvSpPr>
        <p:spPr>
          <a:xfrm>
            <a:off x="628650" y="972309"/>
            <a:ext cx="3881934" cy="5777741"/>
          </a:xfrm>
        </p:spPr>
        <p:txBody>
          <a:bodyPr>
            <a:noAutofit/>
          </a:bodyPr>
          <a:lstStyle/>
          <a:p>
            <a:pPr>
              <a:lnSpc>
                <a:spcPct val="100000"/>
              </a:lnSpc>
              <a:spcBef>
                <a:spcPts val="0"/>
              </a:spcBef>
              <a:spcAft>
                <a:spcPts val="0"/>
              </a:spcAft>
            </a:pPr>
            <a:r>
              <a:rPr lang="en-US" dirty="0"/>
              <a:t>Highway</a:t>
            </a:r>
          </a:p>
          <a:p>
            <a:pPr lvl="1">
              <a:lnSpc>
                <a:spcPct val="100000"/>
              </a:lnSpc>
              <a:spcBef>
                <a:spcPts val="0"/>
              </a:spcBef>
              <a:spcAft>
                <a:spcPts val="0"/>
              </a:spcAft>
            </a:pPr>
            <a:r>
              <a:rPr lang="en-US" sz="2200" dirty="0" smtClean="0"/>
              <a:t>Name:</a:t>
            </a:r>
            <a:r>
              <a:rPr lang="en-US" sz="2200" dirty="0"/>
              <a:t> </a:t>
            </a:r>
            <a:r>
              <a:rPr lang="en-US" sz="2200" dirty="0" smtClean="0"/>
              <a:t>Bill </a:t>
            </a:r>
            <a:r>
              <a:rPr lang="en-US" sz="2200" dirty="0"/>
              <a:t>of Lading</a:t>
            </a:r>
          </a:p>
          <a:p>
            <a:pPr lvl="1">
              <a:lnSpc>
                <a:spcPct val="100000"/>
              </a:lnSpc>
              <a:spcBef>
                <a:spcPts val="0"/>
              </a:spcBef>
              <a:spcAft>
                <a:spcPts val="0"/>
              </a:spcAft>
            </a:pPr>
            <a:r>
              <a:rPr lang="en-US" sz="2200" dirty="0" smtClean="0"/>
              <a:t>Location: Cab </a:t>
            </a:r>
            <a:r>
              <a:rPr lang="en-US" sz="2200" dirty="0"/>
              <a:t>or </a:t>
            </a:r>
            <a:r>
              <a:rPr lang="en-US" sz="2200" dirty="0" smtClean="0"/>
              <a:t>driver</a:t>
            </a:r>
          </a:p>
          <a:p>
            <a:pPr marL="457200" lvl="1" indent="0">
              <a:lnSpc>
                <a:spcPct val="100000"/>
              </a:lnSpc>
              <a:spcBef>
                <a:spcPts val="0"/>
              </a:spcBef>
              <a:spcAft>
                <a:spcPts val="0"/>
              </a:spcAft>
              <a:buNone/>
            </a:pPr>
            <a:endParaRPr lang="en-US" dirty="0"/>
          </a:p>
          <a:p>
            <a:pPr>
              <a:lnSpc>
                <a:spcPct val="100000"/>
              </a:lnSpc>
              <a:spcBef>
                <a:spcPts val="0"/>
              </a:spcBef>
              <a:spcAft>
                <a:spcPts val="0"/>
              </a:spcAft>
            </a:pPr>
            <a:r>
              <a:rPr lang="en-US" dirty="0"/>
              <a:t>Railway</a:t>
            </a:r>
          </a:p>
          <a:p>
            <a:pPr lvl="1">
              <a:lnSpc>
                <a:spcPct val="100000"/>
              </a:lnSpc>
              <a:spcBef>
                <a:spcPts val="0"/>
              </a:spcBef>
              <a:spcAft>
                <a:spcPts val="0"/>
              </a:spcAft>
            </a:pPr>
            <a:r>
              <a:rPr lang="en-US" sz="2200" dirty="0"/>
              <a:t>Name: Consist or Waybill</a:t>
            </a:r>
          </a:p>
          <a:p>
            <a:pPr lvl="1">
              <a:lnSpc>
                <a:spcPct val="100000"/>
              </a:lnSpc>
              <a:spcBef>
                <a:spcPts val="0"/>
              </a:spcBef>
              <a:spcAft>
                <a:spcPts val="0"/>
              </a:spcAft>
            </a:pPr>
            <a:r>
              <a:rPr lang="en-US" sz="2200" dirty="0" smtClean="0"/>
              <a:t>Location</a:t>
            </a:r>
            <a:r>
              <a:rPr lang="en-US" sz="2200" dirty="0"/>
              <a:t>: </a:t>
            </a:r>
            <a:r>
              <a:rPr lang="en-US" sz="2200" dirty="0" smtClean="0"/>
              <a:t>Crew </a:t>
            </a:r>
            <a:r>
              <a:rPr lang="en-US" sz="2200" dirty="0"/>
              <a:t>or </a:t>
            </a:r>
            <a:r>
              <a:rPr lang="en-US" sz="2200" dirty="0" smtClean="0"/>
              <a:t>engine</a:t>
            </a:r>
          </a:p>
          <a:p>
            <a:pPr>
              <a:lnSpc>
                <a:spcPct val="100000"/>
              </a:lnSpc>
              <a:spcBef>
                <a:spcPts val="0"/>
              </a:spcBef>
              <a:spcAft>
                <a:spcPts val="0"/>
              </a:spcAft>
            </a:pPr>
            <a:endParaRPr lang="en-US" dirty="0" smtClean="0"/>
          </a:p>
          <a:p>
            <a:pPr>
              <a:lnSpc>
                <a:spcPct val="100000"/>
              </a:lnSpc>
              <a:spcBef>
                <a:spcPts val="0"/>
              </a:spcBef>
              <a:spcAft>
                <a:spcPts val="0"/>
              </a:spcAft>
            </a:pPr>
            <a:r>
              <a:rPr lang="en-US" dirty="0" smtClean="0"/>
              <a:t>Waste</a:t>
            </a:r>
            <a:endParaRPr lang="en-US" dirty="0"/>
          </a:p>
          <a:p>
            <a:pPr lvl="1">
              <a:lnSpc>
                <a:spcPct val="100000"/>
              </a:lnSpc>
              <a:spcBef>
                <a:spcPts val="0"/>
              </a:spcBef>
              <a:spcAft>
                <a:spcPts val="0"/>
              </a:spcAft>
            </a:pPr>
            <a:r>
              <a:rPr lang="en-US" sz="2200" dirty="0"/>
              <a:t>Name: </a:t>
            </a:r>
            <a:r>
              <a:rPr lang="en-US" sz="2200" dirty="0" smtClean="0"/>
              <a:t>Hazardous Waste Manifest</a:t>
            </a:r>
            <a:endParaRPr lang="en-US" sz="2200" dirty="0"/>
          </a:p>
          <a:p>
            <a:pPr lvl="1">
              <a:lnSpc>
                <a:spcPct val="100000"/>
              </a:lnSpc>
              <a:spcBef>
                <a:spcPts val="0"/>
              </a:spcBef>
              <a:spcAft>
                <a:spcPts val="0"/>
              </a:spcAft>
            </a:pPr>
            <a:r>
              <a:rPr lang="en-US" sz="2200" dirty="0"/>
              <a:t>Location: </a:t>
            </a:r>
            <a:r>
              <a:rPr lang="en-US" sz="2200" dirty="0" smtClean="0"/>
              <a:t>Person in charge of vessel/vehicle</a:t>
            </a:r>
            <a:endParaRPr lang="en-US" sz="2200" dirty="0"/>
          </a:p>
        </p:txBody>
      </p:sp>
      <p:sp>
        <p:nvSpPr>
          <p:cNvPr id="4" name="Slide Number Placeholder 3"/>
          <p:cNvSpPr>
            <a:spLocks noGrp="1"/>
          </p:cNvSpPr>
          <p:nvPr>
            <p:ph type="sldNum" sz="quarter" idx="12"/>
          </p:nvPr>
        </p:nvSpPr>
        <p:spPr/>
        <p:txBody>
          <a:bodyPr/>
          <a:lstStyle/>
          <a:p>
            <a:fld id="{17FBE5AA-9EF5-43AA-9768-6F52FAFCFDFA}" type="slidenum">
              <a:rPr lang="en-US" smtClean="0"/>
              <a:t>115</a:t>
            </a:fld>
            <a:endParaRPr lang="en-US" dirty="0"/>
          </a:p>
        </p:txBody>
      </p:sp>
      <p:sp>
        <p:nvSpPr>
          <p:cNvPr id="5" name="Content Placeholder 2"/>
          <p:cNvSpPr txBox="1">
            <a:spLocks/>
          </p:cNvSpPr>
          <p:nvPr/>
        </p:nvSpPr>
        <p:spPr>
          <a:xfrm>
            <a:off x="4912200" y="1080258"/>
            <a:ext cx="4504756" cy="4351338"/>
          </a:xfrm>
          <a:prstGeom prst="rect">
            <a:avLst/>
          </a:prstGeom>
        </p:spPr>
        <p:txBody>
          <a:bodyPr vert="horz" lIns="91440" tIns="45720" rIns="91440" bIns="45720" rtlCol="0" anchor="ctr">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800" kern="1200">
                <a:solidFill>
                  <a:schemeClr val="bg1"/>
                </a:solidFill>
                <a:latin typeface="+mn-lt"/>
                <a:ea typeface="+mn-ea"/>
                <a:cs typeface="+mn-cs"/>
              </a:defRPr>
            </a:lvl1pPr>
            <a:lvl2pPr marL="685800" indent="-228600" algn="l" defTabSz="914400" rtl="0" eaLnBrk="1" latinLnBrk="0" hangingPunct="1">
              <a:lnSpc>
                <a:spcPct val="110000"/>
              </a:lnSpc>
              <a:spcBef>
                <a:spcPts val="600"/>
              </a:spcBef>
              <a:spcAft>
                <a:spcPts val="600"/>
              </a:spcAft>
              <a:buFont typeface="Arial" panose="020B0604020202020204" pitchFamily="34" charset="0"/>
              <a:buChar char="•"/>
              <a:defRPr sz="2800" kern="1200">
                <a:solidFill>
                  <a:schemeClr val="bg1"/>
                </a:solidFill>
                <a:latin typeface="+mn-lt"/>
                <a:ea typeface="+mn-ea"/>
                <a:cs typeface="+mn-cs"/>
              </a:defRPr>
            </a:lvl2pPr>
            <a:lvl3pPr marL="1257300" indent="-342900" algn="l" defTabSz="914400" rtl="0" eaLnBrk="1" latinLnBrk="0" hangingPunct="1">
              <a:lnSpc>
                <a:spcPct val="110000"/>
              </a:lnSpc>
              <a:spcBef>
                <a:spcPts val="600"/>
              </a:spcBef>
              <a:spcAft>
                <a:spcPts val="600"/>
              </a:spcAft>
              <a:buFont typeface="Calibri" panose="020F0502020204030204" pitchFamily="34" charset="0"/>
              <a:buChar char="◦"/>
              <a:defRPr sz="2800" kern="1200">
                <a:solidFill>
                  <a:schemeClr val="bg1"/>
                </a:solidFill>
                <a:latin typeface="+mn-lt"/>
                <a:ea typeface="+mn-ea"/>
                <a:cs typeface="+mn-cs"/>
              </a:defRPr>
            </a:lvl3pPr>
            <a:lvl4pPr marL="1714500" indent="-342900" algn="l" defTabSz="914400" rtl="0" eaLnBrk="1" latinLnBrk="0" hangingPunct="1">
              <a:lnSpc>
                <a:spcPct val="110000"/>
              </a:lnSpc>
              <a:spcBef>
                <a:spcPts val="600"/>
              </a:spcBef>
              <a:spcAft>
                <a:spcPts val="600"/>
              </a:spcAft>
              <a:buFont typeface="Calibri" panose="020F0502020204030204" pitchFamily="34" charset="0"/>
              <a:buChar char="▪"/>
              <a:defRPr sz="2800" kern="1200">
                <a:solidFill>
                  <a:schemeClr val="bg1"/>
                </a:solidFill>
                <a:latin typeface="+mn-lt"/>
                <a:ea typeface="+mn-ea"/>
                <a:cs typeface="+mn-cs"/>
              </a:defRPr>
            </a:lvl4pPr>
            <a:lvl5pPr marL="2171700" indent="-342900" algn="l" defTabSz="914400" rtl="0" eaLnBrk="1" latinLnBrk="0" hangingPunct="1">
              <a:lnSpc>
                <a:spcPct val="110000"/>
              </a:lnSpc>
              <a:spcBef>
                <a:spcPts val="600"/>
              </a:spcBef>
              <a:spcAft>
                <a:spcPts val="600"/>
              </a:spcAft>
              <a:buFont typeface="Calibri" panose="020F050202020403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0"/>
              </a:spcAft>
            </a:pPr>
            <a:r>
              <a:rPr lang="en-US" dirty="0" smtClean="0"/>
              <a:t>Water</a:t>
            </a:r>
          </a:p>
          <a:p>
            <a:pPr lvl="1">
              <a:lnSpc>
                <a:spcPct val="100000"/>
              </a:lnSpc>
              <a:spcBef>
                <a:spcPts val="0"/>
              </a:spcBef>
              <a:spcAft>
                <a:spcPts val="0"/>
              </a:spcAft>
            </a:pPr>
            <a:r>
              <a:rPr lang="en-US" sz="2200" dirty="0" smtClean="0"/>
              <a:t>Name</a:t>
            </a:r>
            <a:r>
              <a:rPr lang="en-US" sz="2200" dirty="0"/>
              <a:t>: Dangerous Cargo Manifest</a:t>
            </a:r>
          </a:p>
          <a:p>
            <a:pPr lvl="1">
              <a:lnSpc>
                <a:spcPct val="100000"/>
              </a:lnSpc>
              <a:spcBef>
                <a:spcPts val="0"/>
              </a:spcBef>
              <a:spcAft>
                <a:spcPts val="0"/>
              </a:spcAft>
            </a:pPr>
            <a:r>
              <a:rPr lang="en-US" sz="2200" dirty="0" smtClean="0"/>
              <a:t>Location</a:t>
            </a:r>
            <a:r>
              <a:rPr lang="en-US" sz="2200" dirty="0"/>
              <a:t>: </a:t>
            </a:r>
            <a:r>
              <a:rPr lang="en-US" sz="2200" dirty="0" smtClean="0"/>
              <a:t>Ship Captain</a:t>
            </a:r>
            <a:r>
              <a:rPr lang="en-US" sz="2200" dirty="0"/>
              <a:t>, </a:t>
            </a:r>
            <a:r>
              <a:rPr lang="en-US" sz="2200" dirty="0" smtClean="0"/>
              <a:t>wheelhouse, </a:t>
            </a:r>
            <a:r>
              <a:rPr lang="en-US" sz="2200" dirty="0"/>
              <a:t>or special container in </a:t>
            </a:r>
            <a:r>
              <a:rPr lang="en-US" sz="2200" dirty="0" smtClean="0"/>
              <a:t>barges</a:t>
            </a:r>
          </a:p>
          <a:p>
            <a:pPr marL="457200" lvl="1" indent="0">
              <a:lnSpc>
                <a:spcPct val="100000"/>
              </a:lnSpc>
              <a:spcBef>
                <a:spcPts val="0"/>
              </a:spcBef>
              <a:spcAft>
                <a:spcPts val="0"/>
              </a:spcAft>
              <a:buNone/>
            </a:pPr>
            <a:endParaRPr lang="en-US" dirty="0" smtClean="0"/>
          </a:p>
          <a:p>
            <a:pPr>
              <a:lnSpc>
                <a:spcPct val="100000"/>
              </a:lnSpc>
              <a:spcBef>
                <a:spcPts val="0"/>
              </a:spcBef>
              <a:spcAft>
                <a:spcPts val="0"/>
              </a:spcAft>
            </a:pPr>
            <a:r>
              <a:rPr lang="en-US" dirty="0" smtClean="0"/>
              <a:t>Air</a:t>
            </a:r>
          </a:p>
          <a:p>
            <a:pPr lvl="1">
              <a:lnSpc>
                <a:spcPct val="100000"/>
              </a:lnSpc>
              <a:spcBef>
                <a:spcPts val="0"/>
              </a:spcBef>
              <a:spcAft>
                <a:spcPts val="0"/>
              </a:spcAft>
            </a:pPr>
            <a:r>
              <a:rPr lang="en-US" sz="2200" dirty="0" smtClean="0"/>
              <a:t>Name: Air Bill</a:t>
            </a:r>
          </a:p>
          <a:p>
            <a:pPr lvl="1">
              <a:lnSpc>
                <a:spcPct val="100000"/>
              </a:lnSpc>
              <a:spcBef>
                <a:spcPts val="0"/>
              </a:spcBef>
              <a:spcAft>
                <a:spcPts val="0"/>
              </a:spcAft>
            </a:pPr>
            <a:r>
              <a:rPr lang="en-US" sz="2200" dirty="0" smtClean="0"/>
              <a:t>Location</a:t>
            </a:r>
            <a:r>
              <a:rPr lang="en-US" sz="2200" dirty="0"/>
              <a:t>: Pilot or cockpit</a:t>
            </a:r>
          </a:p>
        </p:txBody>
      </p:sp>
    </p:spTree>
    <p:extLst>
      <p:ext uri="{BB962C8B-B14F-4D97-AF65-F5344CB8AC3E}">
        <p14:creationId xmlns:p14="http://schemas.microsoft.com/office/powerpoint/2010/main" val="345044447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Safety Data </a:t>
            </a:r>
            <a:r>
              <a:rPr lang="en-US" dirty="0" smtClean="0"/>
              <a:t>Sheets</a:t>
            </a:r>
            <a:endParaRPr lang="en-US" dirty="0"/>
          </a:p>
        </p:txBody>
      </p:sp>
      <p:sp>
        <p:nvSpPr>
          <p:cNvPr id="3" name="Content Placeholder 2"/>
          <p:cNvSpPr>
            <a:spLocks noGrp="1"/>
          </p:cNvSpPr>
          <p:nvPr>
            <p:ph idx="1"/>
          </p:nvPr>
        </p:nvSpPr>
        <p:spPr/>
        <p:txBody>
          <a:bodyPr>
            <a:normAutofit lnSpcReduction="10000"/>
          </a:bodyPr>
          <a:lstStyle/>
          <a:p>
            <a:r>
              <a:rPr lang="en-US" dirty="0"/>
              <a:t>Material Safety Data Sheet (MSDS)</a:t>
            </a:r>
          </a:p>
          <a:p>
            <a:pPr lvl="1"/>
            <a:r>
              <a:rPr lang="en-US" dirty="0"/>
              <a:t>Format </a:t>
            </a:r>
            <a:r>
              <a:rPr lang="en-US" dirty="0" smtClean="0"/>
              <a:t>not regulated </a:t>
            </a:r>
            <a:r>
              <a:rPr lang="en-US" dirty="0"/>
              <a:t>by </a:t>
            </a:r>
            <a:r>
              <a:rPr lang="en-US" dirty="0" smtClean="0"/>
              <a:t>29 </a:t>
            </a:r>
            <a:r>
              <a:rPr lang="en-US" dirty="0"/>
              <a:t>CFR 1910.1200</a:t>
            </a:r>
          </a:p>
          <a:p>
            <a:pPr lvl="1"/>
            <a:r>
              <a:rPr lang="en-US" dirty="0"/>
              <a:t>Style and </a:t>
            </a:r>
            <a:r>
              <a:rPr lang="en-US" dirty="0" smtClean="0"/>
              <a:t>content vary</a:t>
            </a:r>
            <a:endParaRPr lang="en-US" dirty="0"/>
          </a:p>
          <a:p>
            <a:endParaRPr lang="en-US" dirty="0"/>
          </a:p>
          <a:p>
            <a:r>
              <a:rPr lang="en-US" dirty="0"/>
              <a:t>Safety Data Sheet (SDS)</a:t>
            </a:r>
          </a:p>
          <a:p>
            <a:pPr lvl="1"/>
            <a:r>
              <a:rPr lang="en-US" dirty="0"/>
              <a:t>Global Harmonization System (GHS)</a:t>
            </a:r>
          </a:p>
          <a:p>
            <a:pPr lvl="1"/>
            <a:r>
              <a:rPr lang="en-US" dirty="0"/>
              <a:t>Format is </a:t>
            </a:r>
            <a:r>
              <a:rPr lang="en-US" dirty="0" smtClean="0"/>
              <a:t>regulated</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116</a:t>
            </a:fld>
            <a:endParaRPr lang="en-US" dirty="0"/>
          </a:p>
        </p:txBody>
      </p:sp>
    </p:spTree>
    <p:extLst>
      <p:ext uri="{BB962C8B-B14F-4D97-AF65-F5344CB8AC3E}">
        <p14:creationId xmlns:p14="http://schemas.microsoft.com/office/powerpoint/2010/main" val="385180433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16-Section Safety Data Sheet</a:t>
            </a:r>
          </a:p>
        </p:txBody>
      </p:sp>
      <p:sp>
        <p:nvSpPr>
          <p:cNvPr id="4" name="Slide Number Placeholder 3"/>
          <p:cNvSpPr>
            <a:spLocks noGrp="1"/>
          </p:cNvSpPr>
          <p:nvPr>
            <p:ph type="sldNum" sz="quarter" idx="12"/>
          </p:nvPr>
        </p:nvSpPr>
        <p:spPr/>
        <p:txBody>
          <a:bodyPr/>
          <a:lstStyle/>
          <a:p>
            <a:fld id="{17FBE5AA-9EF5-43AA-9768-6F52FAFCFDFA}" type="slidenum">
              <a:rPr lang="en-US" smtClean="0"/>
              <a:t>117</a:t>
            </a:fld>
            <a:endParaRPr lang="en-US" dirty="0"/>
          </a:p>
        </p:txBody>
      </p:sp>
      <p:sp>
        <p:nvSpPr>
          <p:cNvPr id="5" name="Content Placeholder 4"/>
          <p:cNvSpPr>
            <a:spLocks noGrp="1"/>
          </p:cNvSpPr>
          <p:nvPr>
            <p:ph idx="1"/>
          </p:nvPr>
        </p:nvSpPr>
        <p:spPr>
          <a:xfrm>
            <a:off x="524444" y="1309473"/>
            <a:ext cx="4047556" cy="5258014"/>
          </a:xfrm>
        </p:spPr>
        <p:txBody>
          <a:bodyPr>
            <a:normAutofit fontScale="70000" lnSpcReduction="20000"/>
          </a:bodyPr>
          <a:lstStyle/>
          <a:p>
            <a:pPr marL="395288" indent="-395288">
              <a:buFont typeface="+mj-lt"/>
              <a:buAutoNum type="arabicPeriod"/>
            </a:pPr>
            <a:r>
              <a:rPr lang="en-US" dirty="0"/>
              <a:t>Identification of the substance</a:t>
            </a:r>
            <a:br>
              <a:rPr lang="en-US" dirty="0"/>
            </a:br>
            <a:r>
              <a:rPr lang="en-US" dirty="0"/>
              <a:t>or mixture and of the </a:t>
            </a:r>
            <a:r>
              <a:rPr lang="en-US" dirty="0" smtClean="0"/>
              <a:t>supplier</a:t>
            </a:r>
          </a:p>
          <a:p>
            <a:pPr marL="395288" indent="-395288">
              <a:buFont typeface="+mj-lt"/>
              <a:buAutoNum type="arabicPeriod"/>
            </a:pPr>
            <a:r>
              <a:rPr lang="en-US" dirty="0" smtClean="0"/>
              <a:t>Hazards identification</a:t>
            </a:r>
          </a:p>
          <a:p>
            <a:pPr marL="395288" indent="-395288">
              <a:buFont typeface="+mj-lt"/>
              <a:buAutoNum type="arabicPeriod"/>
            </a:pPr>
            <a:r>
              <a:rPr lang="en-US" dirty="0" smtClean="0"/>
              <a:t>Composition/information </a:t>
            </a:r>
            <a:r>
              <a:rPr lang="en-US" dirty="0"/>
              <a:t>on ingredients </a:t>
            </a:r>
            <a:r>
              <a:rPr lang="en-US" dirty="0" smtClean="0"/>
              <a:t>Substance/Mixture</a:t>
            </a:r>
          </a:p>
          <a:p>
            <a:pPr marL="395288" indent="-395288">
              <a:buFont typeface="+mj-lt"/>
              <a:buAutoNum type="arabicPeriod"/>
            </a:pPr>
            <a:r>
              <a:rPr lang="en-US" dirty="0" smtClean="0"/>
              <a:t>First </a:t>
            </a:r>
            <a:r>
              <a:rPr lang="en-US" dirty="0"/>
              <a:t>aid measures </a:t>
            </a:r>
            <a:endParaRPr lang="en-US" dirty="0" smtClean="0"/>
          </a:p>
          <a:p>
            <a:pPr marL="395288" indent="-395288">
              <a:buFont typeface="+mj-lt"/>
              <a:buAutoNum type="arabicPeriod"/>
            </a:pPr>
            <a:r>
              <a:rPr lang="en-US" dirty="0" smtClean="0"/>
              <a:t>Firefighting measures</a:t>
            </a:r>
          </a:p>
          <a:p>
            <a:pPr marL="395288" indent="-395288">
              <a:buFont typeface="+mj-lt"/>
              <a:buAutoNum type="arabicPeriod"/>
            </a:pPr>
            <a:r>
              <a:rPr lang="en-US" dirty="0" smtClean="0"/>
              <a:t>Accidental </a:t>
            </a:r>
            <a:r>
              <a:rPr lang="en-US" dirty="0"/>
              <a:t>release </a:t>
            </a:r>
            <a:r>
              <a:rPr lang="en-US" dirty="0" smtClean="0"/>
              <a:t>measures</a:t>
            </a:r>
          </a:p>
          <a:p>
            <a:pPr marL="395288" indent="-395288">
              <a:buFont typeface="+mj-lt"/>
              <a:buAutoNum type="arabicPeriod"/>
            </a:pPr>
            <a:r>
              <a:rPr lang="en-US" dirty="0" smtClean="0"/>
              <a:t>Handling </a:t>
            </a:r>
            <a:r>
              <a:rPr lang="en-US" dirty="0"/>
              <a:t>and </a:t>
            </a:r>
            <a:r>
              <a:rPr lang="en-US" dirty="0" smtClean="0"/>
              <a:t>storage</a:t>
            </a:r>
          </a:p>
          <a:p>
            <a:pPr marL="395288" indent="-395288">
              <a:buFont typeface="+mj-lt"/>
              <a:buAutoNum type="arabicPeriod"/>
            </a:pPr>
            <a:r>
              <a:rPr lang="en-US" dirty="0" smtClean="0"/>
              <a:t>Exposure </a:t>
            </a:r>
            <a:r>
              <a:rPr lang="en-US" dirty="0"/>
              <a:t>controls/personal </a:t>
            </a:r>
            <a:r>
              <a:rPr lang="en-US" dirty="0" smtClean="0"/>
              <a:t>protection</a:t>
            </a:r>
          </a:p>
          <a:p>
            <a:pPr marL="395288" indent="-395288">
              <a:buFont typeface="+mj-lt"/>
              <a:buAutoNum type="arabicPeriod"/>
            </a:pPr>
            <a:r>
              <a:rPr lang="en-US" dirty="0"/>
              <a:t>Physical and chemical </a:t>
            </a:r>
            <a:r>
              <a:rPr lang="en-US" dirty="0" smtClean="0"/>
              <a:t>properties</a:t>
            </a:r>
          </a:p>
          <a:p>
            <a:pPr marL="395288" indent="-395288">
              <a:buFont typeface="+mj-lt"/>
              <a:buAutoNum type="arabicPeriod"/>
            </a:pPr>
            <a:r>
              <a:rPr lang="en-US" dirty="0"/>
              <a:t>Stability and </a:t>
            </a:r>
            <a:r>
              <a:rPr lang="en-US" dirty="0" smtClean="0"/>
              <a:t>reactivity</a:t>
            </a:r>
            <a:endParaRPr lang="en-US" dirty="0"/>
          </a:p>
        </p:txBody>
      </p:sp>
      <p:sp>
        <p:nvSpPr>
          <p:cNvPr id="6" name="Content Placeholder 4"/>
          <p:cNvSpPr txBox="1">
            <a:spLocks/>
          </p:cNvSpPr>
          <p:nvPr/>
        </p:nvSpPr>
        <p:spPr>
          <a:xfrm>
            <a:off x="5145208" y="1309473"/>
            <a:ext cx="3815542" cy="5074882"/>
          </a:xfrm>
          <a:prstGeom prst="rect">
            <a:avLst/>
          </a:prstGeom>
        </p:spPr>
        <p:txBody>
          <a:bodyPr vert="horz" lIns="91440" tIns="45720" rIns="91440" bIns="45720" rtlCol="0" anchor="ctr">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800" kern="1200">
                <a:solidFill>
                  <a:schemeClr val="bg1"/>
                </a:solidFill>
                <a:latin typeface="+mn-lt"/>
                <a:ea typeface="+mn-ea"/>
                <a:cs typeface="+mn-cs"/>
              </a:defRPr>
            </a:lvl1pPr>
            <a:lvl2pPr marL="685800" indent="-228600" algn="l" defTabSz="914400" rtl="0" eaLnBrk="1" latinLnBrk="0" hangingPunct="1">
              <a:lnSpc>
                <a:spcPct val="110000"/>
              </a:lnSpc>
              <a:spcBef>
                <a:spcPts val="600"/>
              </a:spcBef>
              <a:spcAft>
                <a:spcPts val="600"/>
              </a:spcAft>
              <a:buFont typeface="Arial" panose="020B0604020202020204" pitchFamily="34" charset="0"/>
              <a:buChar char="•"/>
              <a:defRPr sz="2800" kern="1200">
                <a:solidFill>
                  <a:schemeClr val="bg1"/>
                </a:solidFill>
                <a:latin typeface="+mn-lt"/>
                <a:ea typeface="+mn-ea"/>
                <a:cs typeface="+mn-cs"/>
              </a:defRPr>
            </a:lvl2pPr>
            <a:lvl3pPr marL="1257300" indent="-342900" algn="l" defTabSz="914400" rtl="0" eaLnBrk="1" latinLnBrk="0" hangingPunct="1">
              <a:lnSpc>
                <a:spcPct val="110000"/>
              </a:lnSpc>
              <a:spcBef>
                <a:spcPts val="600"/>
              </a:spcBef>
              <a:spcAft>
                <a:spcPts val="600"/>
              </a:spcAft>
              <a:buFont typeface="Calibri" panose="020F0502020204030204" pitchFamily="34" charset="0"/>
              <a:buChar char="◦"/>
              <a:defRPr sz="2800" kern="1200">
                <a:solidFill>
                  <a:schemeClr val="bg1"/>
                </a:solidFill>
                <a:latin typeface="+mn-lt"/>
                <a:ea typeface="+mn-ea"/>
                <a:cs typeface="+mn-cs"/>
              </a:defRPr>
            </a:lvl3pPr>
            <a:lvl4pPr marL="1714500" indent="-342900" algn="l" defTabSz="914400" rtl="0" eaLnBrk="1" latinLnBrk="0" hangingPunct="1">
              <a:lnSpc>
                <a:spcPct val="110000"/>
              </a:lnSpc>
              <a:spcBef>
                <a:spcPts val="600"/>
              </a:spcBef>
              <a:spcAft>
                <a:spcPts val="600"/>
              </a:spcAft>
              <a:buFont typeface="Calibri" panose="020F0502020204030204" pitchFamily="34" charset="0"/>
              <a:buChar char="▪"/>
              <a:defRPr sz="2800" kern="1200">
                <a:solidFill>
                  <a:schemeClr val="bg1"/>
                </a:solidFill>
                <a:latin typeface="+mn-lt"/>
                <a:ea typeface="+mn-ea"/>
                <a:cs typeface="+mn-cs"/>
              </a:defRPr>
            </a:lvl4pPr>
            <a:lvl5pPr marL="2171700" indent="-342900" algn="l" defTabSz="914400" rtl="0" eaLnBrk="1" latinLnBrk="0" hangingPunct="1">
              <a:lnSpc>
                <a:spcPct val="110000"/>
              </a:lnSpc>
              <a:spcBef>
                <a:spcPts val="600"/>
              </a:spcBef>
              <a:spcAft>
                <a:spcPts val="600"/>
              </a:spcAft>
              <a:buFont typeface="Calibri" panose="020F050202020403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startAt="11"/>
            </a:pPr>
            <a:r>
              <a:rPr lang="en-US" sz="2000" dirty="0" smtClean="0"/>
              <a:t>Toxicological </a:t>
            </a:r>
            <a:endParaRPr lang="en-US" sz="2000" dirty="0"/>
          </a:p>
          <a:p>
            <a:pPr marL="457200" indent="-457200">
              <a:buFont typeface="+mj-lt"/>
              <a:buAutoNum type="arabicPeriod" startAt="11"/>
            </a:pPr>
            <a:r>
              <a:rPr lang="en-US" sz="2000" dirty="0"/>
              <a:t>Ecological information</a:t>
            </a:r>
            <a:br>
              <a:rPr lang="en-US" sz="2000" dirty="0"/>
            </a:br>
            <a:r>
              <a:rPr lang="en-US" sz="2000" dirty="0"/>
              <a:t>(non mandatory)</a:t>
            </a:r>
          </a:p>
          <a:p>
            <a:pPr marL="457200" indent="-457200">
              <a:buFont typeface="+mj-lt"/>
              <a:buAutoNum type="arabicPeriod" startAt="11"/>
            </a:pPr>
            <a:r>
              <a:rPr lang="en-US" sz="2000" dirty="0"/>
              <a:t>Disposal considerations</a:t>
            </a:r>
            <a:br>
              <a:rPr lang="en-US" sz="2000" dirty="0"/>
            </a:br>
            <a:r>
              <a:rPr lang="en-US" sz="2000" dirty="0"/>
              <a:t>(non mandatory)</a:t>
            </a:r>
          </a:p>
          <a:p>
            <a:pPr marL="457200" indent="-457200">
              <a:buFont typeface="+mj-lt"/>
              <a:buAutoNum type="arabicPeriod" startAt="11"/>
            </a:pPr>
            <a:r>
              <a:rPr lang="en-US" sz="2000" dirty="0"/>
              <a:t>Transport information</a:t>
            </a:r>
            <a:br>
              <a:rPr lang="en-US" sz="2000" dirty="0"/>
            </a:br>
            <a:r>
              <a:rPr lang="en-US" sz="2000" dirty="0"/>
              <a:t>(non mandatory)</a:t>
            </a:r>
          </a:p>
          <a:p>
            <a:pPr marL="457200" indent="-457200">
              <a:buFont typeface="+mj-lt"/>
              <a:buAutoNum type="arabicPeriod" startAt="11"/>
            </a:pPr>
            <a:r>
              <a:rPr lang="en-US" sz="2000" dirty="0"/>
              <a:t>Regulatory information</a:t>
            </a:r>
            <a:br>
              <a:rPr lang="en-US" sz="2000" dirty="0"/>
            </a:br>
            <a:r>
              <a:rPr lang="en-US" sz="2000" dirty="0"/>
              <a:t>(non mandatory)</a:t>
            </a:r>
          </a:p>
          <a:p>
            <a:pPr marL="457200" indent="-457200">
              <a:buFont typeface="+mj-lt"/>
              <a:buAutoNum type="arabicPeriod" startAt="11"/>
            </a:pPr>
            <a:r>
              <a:rPr lang="en-US" sz="2000" dirty="0"/>
              <a:t>Other information including information on preparation and revision of the SDS</a:t>
            </a:r>
          </a:p>
        </p:txBody>
      </p:sp>
    </p:spTree>
    <p:extLst>
      <p:ext uri="{BB962C8B-B14F-4D97-AF65-F5344CB8AC3E}">
        <p14:creationId xmlns:p14="http://schemas.microsoft.com/office/powerpoint/2010/main" val="302188904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Locating </a:t>
            </a:r>
            <a:r>
              <a:rPr lang="en-US" dirty="0" smtClean="0"/>
              <a:t>Safety Data Sheets</a:t>
            </a:r>
            <a:endParaRPr lang="en-US" dirty="0"/>
          </a:p>
        </p:txBody>
      </p:sp>
      <p:sp>
        <p:nvSpPr>
          <p:cNvPr id="3" name="Content Placeholder 2"/>
          <p:cNvSpPr>
            <a:spLocks noGrp="1"/>
          </p:cNvSpPr>
          <p:nvPr>
            <p:ph idx="1"/>
          </p:nvPr>
        </p:nvSpPr>
        <p:spPr>
          <a:xfrm>
            <a:off x="628650" y="1634556"/>
            <a:ext cx="7886700" cy="4351338"/>
          </a:xfrm>
        </p:spPr>
        <p:txBody>
          <a:bodyPr/>
          <a:lstStyle/>
          <a:p>
            <a:pPr lvl="1"/>
            <a:r>
              <a:rPr lang="en-US" dirty="0"/>
              <a:t>Required at fixed facilities</a:t>
            </a:r>
          </a:p>
          <a:p>
            <a:pPr lvl="1"/>
            <a:r>
              <a:rPr lang="en-US" dirty="0"/>
              <a:t>Might be with shipping papers</a:t>
            </a:r>
          </a:p>
          <a:p>
            <a:pPr lvl="1"/>
            <a:r>
              <a:rPr lang="en-US" dirty="0"/>
              <a:t>Shipper/Manufacturer</a:t>
            </a:r>
          </a:p>
          <a:p>
            <a:pPr lvl="1"/>
            <a:r>
              <a:rPr lang="en-US" dirty="0"/>
              <a:t>CHEMTREC</a:t>
            </a:r>
          </a:p>
          <a:p>
            <a:pPr lvl="1"/>
            <a:r>
              <a:rPr lang="en-US" dirty="0"/>
              <a:t>LEPC</a:t>
            </a:r>
          </a:p>
          <a:p>
            <a:pPr lvl="1"/>
            <a:r>
              <a:rPr lang="en-US" dirty="0"/>
              <a:t>On-line or paper </a:t>
            </a:r>
            <a:r>
              <a:rPr lang="en-US" dirty="0" smtClean="0"/>
              <a:t>collections</a:t>
            </a:r>
            <a:endParaRPr lang="en-US" dirty="0"/>
          </a:p>
        </p:txBody>
      </p:sp>
      <p:sp>
        <p:nvSpPr>
          <p:cNvPr id="4" name="Slide Number Placeholder 3"/>
          <p:cNvSpPr>
            <a:spLocks noGrp="1"/>
          </p:cNvSpPr>
          <p:nvPr>
            <p:ph type="sldNum" sz="quarter" idx="12"/>
          </p:nvPr>
        </p:nvSpPr>
        <p:spPr/>
        <p:txBody>
          <a:bodyPr/>
          <a:lstStyle/>
          <a:p>
            <a:fld id="{17FBE5AA-9EF5-43AA-9768-6F52FAFCFDFA}" type="slidenum">
              <a:rPr lang="en-US" smtClean="0"/>
              <a:t>118</a:t>
            </a:fld>
            <a:endParaRPr lang="en-US" dirty="0"/>
          </a:p>
        </p:txBody>
      </p:sp>
    </p:spTree>
    <p:extLst>
      <p:ext uri="{BB962C8B-B14F-4D97-AF65-F5344CB8AC3E}">
        <p14:creationId xmlns:p14="http://schemas.microsoft.com/office/powerpoint/2010/main" val="312644873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Clue 6: Senses</a:t>
            </a:r>
          </a:p>
        </p:txBody>
      </p:sp>
      <p:sp>
        <p:nvSpPr>
          <p:cNvPr id="3" name="Content Placeholder 2"/>
          <p:cNvSpPr>
            <a:spLocks noGrp="1"/>
          </p:cNvSpPr>
          <p:nvPr>
            <p:ph idx="1"/>
          </p:nvPr>
        </p:nvSpPr>
        <p:spPr/>
        <p:txBody>
          <a:bodyPr>
            <a:normAutofit fontScale="77500" lnSpcReduction="20000"/>
          </a:bodyPr>
          <a:lstStyle/>
          <a:p>
            <a:pPr lvl="1"/>
            <a:r>
              <a:rPr lang="en-US" dirty="0" smtClean="0"/>
              <a:t>Vision</a:t>
            </a:r>
          </a:p>
          <a:p>
            <a:pPr lvl="2"/>
            <a:r>
              <a:rPr lang="en-US" dirty="0" smtClean="0"/>
              <a:t>Colored clouds or fumes</a:t>
            </a:r>
          </a:p>
          <a:p>
            <a:pPr lvl="2"/>
            <a:r>
              <a:rPr lang="en-US" dirty="0" smtClean="0"/>
              <a:t>Containers that are dented, punctured, or on their side</a:t>
            </a:r>
            <a:endParaRPr lang="en-US" dirty="0"/>
          </a:p>
          <a:p>
            <a:pPr lvl="1"/>
            <a:r>
              <a:rPr lang="en-US" dirty="0" smtClean="0"/>
              <a:t>Hearing</a:t>
            </a:r>
          </a:p>
          <a:p>
            <a:pPr lvl="2"/>
            <a:r>
              <a:rPr lang="en-US" dirty="0"/>
              <a:t>S</a:t>
            </a:r>
            <a:r>
              <a:rPr lang="en-US" dirty="0" smtClean="0"/>
              <a:t>irens/alarms</a:t>
            </a:r>
          </a:p>
          <a:p>
            <a:pPr lvl="2"/>
            <a:r>
              <a:rPr lang="en-US" dirty="0"/>
              <a:t>C</a:t>
            </a:r>
            <a:r>
              <a:rPr lang="en-US" dirty="0" smtClean="0"/>
              <a:t>hemical reactions occurring in containers (bubbles, popping, etc.)</a:t>
            </a:r>
          </a:p>
          <a:p>
            <a:pPr lvl="1"/>
            <a:r>
              <a:rPr lang="en-US" dirty="0" smtClean="0"/>
              <a:t>Smell</a:t>
            </a:r>
          </a:p>
          <a:p>
            <a:pPr lvl="2"/>
            <a:r>
              <a:rPr lang="en-US" dirty="0" smtClean="0"/>
              <a:t>Scent can be the first sign of a chemical leak/spill</a:t>
            </a:r>
          </a:p>
        </p:txBody>
      </p:sp>
      <p:sp>
        <p:nvSpPr>
          <p:cNvPr id="4" name="Slide Number Placeholder 3"/>
          <p:cNvSpPr>
            <a:spLocks noGrp="1"/>
          </p:cNvSpPr>
          <p:nvPr>
            <p:ph type="sldNum" sz="quarter" idx="12"/>
          </p:nvPr>
        </p:nvSpPr>
        <p:spPr/>
        <p:txBody>
          <a:bodyPr/>
          <a:lstStyle/>
          <a:p>
            <a:fld id="{17FBE5AA-9EF5-43AA-9768-6F52FAFCFDFA}" type="slidenum">
              <a:rPr lang="en-US" smtClean="0"/>
              <a:t>119</a:t>
            </a:fld>
            <a:endParaRPr lang="en-US" dirty="0"/>
          </a:p>
        </p:txBody>
      </p:sp>
    </p:spTree>
    <p:extLst>
      <p:ext uri="{BB962C8B-B14F-4D97-AF65-F5344CB8AC3E}">
        <p14:creationId xmlns:p14="http://schemas.microsoft.com/office/powerpoint/2010/main" val="196261429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a:bodyPr>
          <a:lstStyle/>
          <a:p>
            <a:pPr lvl="1"/>
            <a:r>
              <a:rPr lang="en-US" dirty="0" smtClean="0"/>
              <a:t>Occupancy/Location</a:t>
            </a:r>
            <a:endParaRPr lang="en-US" dirty="0"/>
          </a:p>
          <a:p>
            <a:pPr lvl="1"/>
            <a:r>
              <a:rPr lang="en-US" dirty="0" smtClean="0"/>
              <a:t>Container/Vehicle </a:t>
            </a:r>
            <a:r>
              <a:rPr lang="en-US" dirty="0"/>
              <a:t>Shapes</a:t>
            </a:r>
          </a:p>
          <a:p>
            <a:pPr lvl="1"/>
            <a:r>
              <a:rPr lang="en-US" dirty="0"/>
              <a:t>Placards, </a:t>
            </a:r>
            <a:r>
              <a:rPr lang="en-US" dirty="0" smtClean="0"/>
              <a:t>Labels, </a:t>
            </a:r>
            <a:r>
              <a:rPr lang="en-US" dirty="0"/>
              <a:t>and Markings</a:t>
            </a:r>
          </a:p>
          <a:p>
            <a:pPr lvl="1"/>
            <a:r>
              <a:rPr lang="en-US" dirty="0"/>
              <a:t>Non-Transportation Markings and Colors</a:t>
            </a:r>
          </a:p>
          <a:p>
            <a:pPr lvl="1"/>
            <a:r>
              <a:rPr lang="en-US" dirty="0"/>
              <a:t>Written resources, Safety Data Sheets</a:t>
            </a:r>
          </a:p>
          <a:p>
            <a:pPr lvl="1"/>
            <a:r>
              <a:rPr lang="en-US" dirty="0"/>
              <a:t>Senses </a:t>
            </a:r>
          </a:p>
        </p:txBody>
      </p:sp>
      <p:sp>
        <p:nvSpPr>
          <p:cNvPr id="4" name="Slide Number Placeholder 3"/>
          <p:cNvSpPr>
            <a:spLocks noGrp="1"/>
          </p:cNvSpPr>
          <p:nvPr>
            <p:ph type="sldNum" sz="quarter" idx="12"/>
          </p:nvPr>
        </p:nvSpPr>
        <p:spPr/>
        <p:txBody>
          <a:bodyPr/>
          <a:lstStyle/>
          <a:p>
            <a:fld id="{17FBE5AA-9EF5-43AA-9768-6F52FAFCFDFA}" type="slidenum">
              <a:rPr lang="en-US" smtClean="0"/>
              <a:t>120</a:t>
            </a:fld>
            <a:endParaRPr lang="en-US" dirty="0"/>
          </a:p>
        </p:txBody>
      </p:sp>
    </p:spTree>
    <p:extLst>
      <p:ext uri="{BB962C8B-B14F-4D97-AF65-F5344CB8AC3E}">
        <p14:creationId xmlns:p14="http://schemas.microsoft.com/office/powerpoint/2010/main" val="15943864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2371</Words>
  <Application>Microsoft Office PowerPoint</Application>
  <PresentationFormat>On-screen Show (4:3)</PresentationFormat>
  <Paragraphs>748</Paragraphs>
  <Slides>120</Slides>
  <Notes>111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120</vt:i4>
      </vt:variant>
    </vt:vector>
  </HeadingPairs>
  <TitlesOfParts>
    <vt:vector size="126" baseType="lpstr">
      <vt:lpstr>ＭＳ Ｐゴシック</vt:lpstr>
      <vt:lpstr>Arial</vt:lpstr>
      <vt:lpstr>Calibri</vt:lpstr>
      <vt:lpstr>Century Gothic</vt:lpstr>
      <vt:lpstr>Times New Roman</vt:lpstr>
      <vt:lpstr>Office Theme</vt:lpstr>
      <vt:lpstr>Hazardous Materials Safety &amp; Security Awareness Training Section III</vt:lpstr>
      <vt:lpstr>Funding Acknowledgement</vt:lpstr>
      <vt:lpstr>Section III Objectives</vt:lpstr>
      <vt:lpstr>Recognition and Identification Clues</vt:lpstr>
      <vt:lpstr>Clue 1: Occupancy/Location</vt:lpstr>
      <vt:lpstr>Clue 1:  Occupancy/Location</vt:lpstr>
      <vt:lpstr>Clue 1:  Occupancy/Location </vt:lpstr>
      <vt:lpstr>Activity 3.1 Recognizing Occupancy and Location</vt:lpstr>
      <vt:lpstr>Activity 3.1: Example 1</vt:lpstr>
      <vt:lpstr>Activity 3.1: Example 2</vt:lpstr>
      <vt:lpstr>Activity 3.1: Example 3</vt:lpstr>
      <vt:lpstr>Activity 3.1: Example 4</vt:lpstr>
      <vt:lpstr>Activity 3.1: Example 5</vt:lpstr>
      <vt:lpstr>Activity 3.1: Example 6</vt:lpstr>
      <vt:lpstr>Activity 3.1: Example 7</vt:lpstr>
      <vt:lpstr>Ammonia Spill Video</vt:lpstr>
      <vt:lpstr>Clue 2 :Container/Vehicle Shapes</vt:lpstr>
      <vt:lpstr>Transportation Modes</vt:lpstr>
      <vt:lpstr>Highway Transportation</vt:lpstr>
      <vt:lpstr>Box Trailer</vt:lpstr>
      <vt:lpstr>Flatbed</vt:lpstr>
      <vt:lpstr>Dry Bulk Cargo Tank</vt:lpstr>
      <vt:lpstr>Tank Trailers</vt:lpstr>
      <vt:lpstr>Low Pressure Chemical Tank MC 306 / DOT 406</vt:lpstr>
      <vt:lpstr>DOT 306 / 406 Compared to DOT 307 / 407</vt:lpstr>
      <vt:lpstr>High Pressure Tank MC 331</vt:lpstr>
      <vt:lpstr>Cryogenic Liquid Tank MC 338</vt:lpstr>
      <vt:lpstr>Tube Trailer</vt:lpstr>
      <vt:lpstr>Personal or Company Vehicle</vt:lpstr>
      <vt:lpstr>Railway Transportation</vt:lpstr>
      <vt:lpstr>Box Car</vt:lpstr>
      <vt:lpstr>Covered Hopper Car</vt:lpstr>
      <vt:lpstr>Open Hopper Car</vt:lpstr>
      <vt:lpstr>Low-Pressure Tank Car</vt:lpstr>
      <vt:lpstr>Low-Pressure Tank Car </vt:lpstr>
      <vt:lpstr>Pressure Tank Car</vt:lpstr>
      <vt:lpstr>Pressure Tank Car </vt:lpstr>
      <vt:lpstr>Cryogenic Tank Car</vt:lpstr>
      <vt:lpstr>Intermodal (IM) Containers</vt:lpstr>
      <vt:lpstr>Intermodal (IM) Containers </vt:lpstr>
      <vt:lpstr>Water Transportation</vt:lpstr>
      <vt:lpstr>River Port</vt:lpstr>
      <vt:lpstr>Tanker Ship</vt:lpstr>
      <vt:lpstr>Tanker Ship </vt:lpstr>
      <vt:lpstr>Coastal Trading Vessel </vt:lpstr>
      <vt:lpstr>Refrigerator “Reefer” Ship</vt:lpstr>
      <vt:lpstr>Heavy Lift Ships</vt:lpstr>
      <vt:lpstr>Cruise Ship</vt:lpstr>
      <vt:lpstr>Livestock Vessel </vt:lpstr>
      <vt:lpstr>Air Transportation</vt:lpstr>
      <vt:lpstr>Cargo Plane</vt:lpstr>
      <vt:lpstr>Pipeline Transportation</vt:lpstr>
      <vt:lpstr>Pipeline Markers</vt:lpstr>
      <vt:lpstr>Activity 3.2 Recognizing transportation containers</vt:lpstr>
      <vt:lpstr>Activity 3.2: Example 1</vt:lpstr>
      <vt:lpstr>Activity 3.2: Example 2</vt:lpstr>
      <vt:lpstr>Activity 3.2: Example 3</vt:lpstr>
      <vt:lpstr>Activity 3.2: Example 4</vt:lpstr>
      <vt:lpstr>Activity 3.2: Example 5</vt:lpstr>
      <vt:lpstr>Activity 3.2: Example 6</vt:lpstr>
      <vt:lpstr>Activity 3.2: Example 7</vt:lpstr>
      <vt:lpstr>Fixed-Site Containers</vt:lpstr>
      <vt:lpstr>Atmospheric</vt:lpstr>
      <vt:lpstr>Individual Containers</vt:lpstr>
      <vt:lpstr>Non-Bulk Bag</vt:lpstr>
      <vt:lpstr>Non-Bulk Containers</vt:lpstr>
      <vt:lpstr>Non-Bulk Containers </vt:lpstr>
      <vt:lpstr>Low Pressure</vt:lpstr>
      <vt:lpstr>Horizontal Cylindrical Tank</vt:lpstr>
      <vt:lpstr>Covered Top Floating Roof Tank with Geodesic Dome</vt:lpstr>
      <vt:lpstr>High Pressure</vt:lpstr>
      <vt:lpstr>High-Pressure Spherical Tank</vt:lpstr>
      <vt:lpstr>High-Pressure Horizontal “Bullet” Tank</vt:lpstr>
      <vt:lpstr>Packaging of Radioactive Materials</vt:lpstr>
      <vt:lpstr>Types of Packaging</vt:lpstr>
      <vt:lpstr>Types of Packaging </vt:lpstr>
      <vt:lpstr> Types of Packaging</vt:lpstr>
      <vt:lpstr>Types of Packaging  </vt:lpstr>
      <vt:lpstr> Types of Packaging </vt:lpstr>
      <vt:lpstr>Clue 3: Placards, Labels, and Markings</vt:lpstr>
      <vt:lpstr>Placards</vt:lpstr>
      <vt:lpstr>Class 1: Explosives</vt:lpstr>
      <vt:lpstr>Class 2: Gasses</vt:lpstr>
      <vt:lpstr>Class 3: Flammable Liquids</vt:lpstr>
      <vt:lpstr>Class 4: Flammable Solids</vt:lpstr>
      <vt:lpstr>Class 5: Oxidizers</vt:lpstr>
      <vt:lpstr>Class 6: Toxic Materials</vt:lpstr>
      <vt:lpstr>Class 7: Radioactive Materials</vt:lpstr>
      <vt:lpstr>Class 9: Miscellaneous</vt:lpstr>
      <vt:lpstr>Class 9:  Miscellaneous</vt:lpstr>
      <vt:lpstr>Marine Pollutant</vt:lpstr>
      <vt:lpstr>Dangerous Placard</vt:lpstr>
      <vt:lpstr>Labels</vt:lpstr>
      <vt:lpstr>Clue 4: Non-Transportation Markings and Colors</vt:lpstr>
      <vt:lpstr>National Fire Protection Association (NFPA) 704</vt:lpstr>
      <vt:lpstr>NFPA 704 Diamond</vt:lpstr>
      <vt:lpstr>Hazard Communications</vt:lpstr>
      <vt:lpstr>Hazardous Materials  Information System (HMIS)</vt:lpstr>
      <vt:lpstr>DOT HAZMAT Markings</vt:lpstr>
      <vt:lpstr>Markings</vt:lpstr>
      <vt:lpstr>Railcar Stencils</vt:lpstr>
      <vt:lpstr>Tank Car Markings</vt:lpstr>
      <vt:lpstr>Reporting Rail &amp; Intermodal Markings</vt:lpstr>
      <vt:lpstr>Military Markings</vt:lpstr>
      <vt:lpstr>Activity 3.3 Recognizing Placards and Markings</vt:lpstr>
      <vt:lpstr>Activity 3.3: Example 1</vt:lpstr>
      <vt:lpstr>Activity 3.3: Example 2</vt:lpstr>
      <vt:lpstr>Activity 3.3: Example 3</vt:lpstr>
      <vt:lpstr>Activity 3.3: Example 4</vt:lpstr>
      <vt:lpstr>Activity 3.3: Example 5</vt:lpstr>
      <vt:lpstr>Activity 3.3: Example 6</vt:lpstr>
      <vt:lpstr>Clue 5: Written Resources</vt:lpstr>
      <vt:lpstr>Clue 5:  Written Resources</vt:lpstr>
      <vt:lpstr>Shipping Papers</vt:lpstr>
      <vt:lpstr>Types of Shipping Papers</vt:lpstr>
      <vt:lpstr>Safety Data Sheets</vt:lpstr>
      <vt:lpstr>16-Section Safety Data Sheet</vt:lpstr>
      <vt:lpstr>Locating Safety Data Sheets</vt:lpstr>
      <vt:lpstr>Clue 6: Senses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2020-02-06T20:50:31Z</dcterms:created>
  <dcterms:modified xsi:type="dcterms:W3CDTF">2021-04-16T12:50:38Z</dcterms:modified>
</cp:coreProperties>
</file>