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 id="2147483686" r:id="rId2"/>
  </p:sldMasterIdLst>
  <p:notesMasterIdLst>
    <p:notesMasterId r:id="rId53"/>
  </p:notesMasterIdLst>
  <p:sldIdLst>
    <p:sldId id="256" r:id="rId3"/>
    <p:sldId id="307"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1" r:id="rId18"/>
    <p:sldId id="270"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3" r:id="rId49"/>
    <p:sldId id="304" r:id="rId50"/>
    <p:sldId id="306" r:id="rId51"/>
    <p:sldId id="305"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59" autoAdjust="0"/>
    <p:restoredTop sz="94215" autoAdjust="0"/>
  </p:normalViewPr>
  <p:slideViewPr>
    <p:cSldViewPr snapToGrid="0">
      <p:cViewPr varScale="1">
        <p:scale>
          <a:sx n="68" d="100"/>
          <a:sy n="68" d="100"/>
        </p:scale>
        <p:origin x="1560"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5693C1-6694-42BB-BAAF-2384FDBEE10D}" type="datetimeFigureOut">
              <a:rPr lang="en-US" smtClean="0"/>
              <a:t>4/16/2021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C6F04F-F51A-47BF-9C64-B7F48BDFB56F}" type="slidenum">
              <a:rPr lang="en-US" smtClean="0"/>
              <a:t>‹#›</a:t>
            </a:fld>
            <a:endParaRPr lang="en-US"/>
          </a:p>
        </p:txBody>
      </p:sp>
    </p:spTree>
    <p:extLst>
      <p:ext uri="{BB962C8B-B14F-4D97-AF65-F5344CB8AC3E}">
        <p14:creationId xmlns:p14="http://schemas.microsoft.com/office/powerpoint/2010/main" val="3131233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9CCCFD-CBB5-44AB-8386-B0ADFADC3844}" type="slidenum">
              <a:rPr lang="en-US" smtClean="0"/>
              <a:t>2</a:t>
            </a:fld>
            <a:endParaRPr lang="en-US"/>
          </a:p>
        </p:txBody>
      </p:sp>
    </p:spTree>
    <p:extLst>
      <p:ext uri="{BB962C8B-B14F-4D97-AF65-F5344CB8AC3E}">
        <p14:creationId xmlns:p14="http://schemas.microsoft.com/office/powerpoint/2010/main" val="1056107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C6F04F-F51A-47BF-9C64-B7F48BDFB56F}" type="slidenum">
              <a:rPr lang="en-US" smtClean="0"/>
              <a:t>3</a:t>
            </a:fld>
            <a:endParaRPr lang="en-US"/>
          </a:p>
        </p:txBody>
      </p:sp>
    </p:spTree>
    <p:extLst>
      <p:ext uri="{BB962C8B-B14F-4D97-AF65-F5344CB8AC3E}">
        <p14:creationId xmlns:p14="http://schemas.microsoft.com/office/powerpoint/2010/main" val="2348505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5</a:t>
            </a:fld>
            <a:endParaRPr lang="en-US"/>
          </a:p>
        </p:txBody>
      </p:sp>
    </p:spTree>
    <p:extLst>
      <p:ext uri="{BB962C8B-B14F-4D97-AF65-F5344CB8AC3E}">
        <p14:creationId xmlns:p14="http://schemas.microsoft.com/office/powerpoint/2010/main" val="333393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6</a:t>
            </a:fld>
            <a:endParaRPr lang="en-US"/>
          </a:p>
        </p:txBody>
      </p:sp>
    </p:spTree>
    <p:extLst>
      <p:ext uri="{BB962C8B-B14F-4D97-AF65-F5344CB8AC3E}">
        <p14:creationId xmlns:p14="http://schemas.microsoft.com/office/powerpoint/2010/main" val="2967346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10</a:t>
            </a:fld>
            <a:endParaRPr lang="en-US"/>
          </a:p>
        </p:txBody>
      </p:sp>
    </p:spTree>
    <p:extLst>
      <p:ext uri="{BB962C8B-B14F-4D97-AF65-F5344CB8AC3E}">
        <p14:creationId xmlns:p14="http://schemas.microsoft.com/office/powerpoint/2010/main" val="2111172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11</a:t>
            </a:fld>
            <a:endParaRPr lang="en-US"/>
          </a:p>
        </p:txBody>
      </p:sp>
    </p:spTree>
    <p:extLst>
      <p:ext uri="{BB962C8B-B14F-4D97-AF65-F5344CB8AC3E}">
        <p14:creationId xmlns:p14="http://schemas.microsoft.com/office/powerpoint/2010/main" val="796788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12</a:t>
            </a:fld>
            <a:endParaRPr lang="en-US"/>
          </a:p>
        </p:txBody>
      </p:sp>
    </p:spTree>
    <p:extLst>
      <p:ext uri="{BB962C8B-B14F-4D97-AF65-F5344CB8AC3E}">
        <p14:creationId xmlns:p14="http://schemas.microsoft.com/office/powerpoint/2010/main" val="1718497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13</a:t>
            </a:fld>
            <a:endParaRPr lang="en-US"/>
          </a:p>
        </p:txBody>
      </p:sp>
    </p:spTree>
    <p:extLst>
      <p:ext uri="{BB962C8B-B14F-4D97-AF65-F5344CB8AC3E}">
        <p14:creationId xmlns:p14="http://schemas.microsoft.com/office/powerpoint/2010/main" val="58625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15</a:t>
            </a:fld>
            <a:endParaRPr lang="en-US"/>
          </a:p>
        </p:txBody>
      </p:sp>
    </p:spTree>
    <p:extLst>
      <p:ext uri="{BB962C8B-B14F-4D97-AF65-F5344CB8AC3E}">
        <p14:creationId xmlns:p14="http://schemas.microsoft.com/office/powerpoint/2010/main" val="838266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18</a:t>
            </a:fld>
            <a:endParaRPr lang="en-US"/>
          </a:p>
        </p:txBody>
      </p:sp>
    </p:spTree>
    <p:extLst>
      <p:ext uri="{BB962C8B-B14F-4D97-AF65-F5344CB8AC3E}">
        <p14:creationId xmlns:p14="http://schemas.microsoft.com/office/powerpoint/2010/main" val="2805219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19</a:t>
            </a:fld>
            <a:endParaRPr lang="en-US"/>
          </a:p>
        </p:txBody>
      </p:sp>
    </p:spTree>
    <p:extLst>
      <p:ext uri="{BB962C8B-B14F-4D97-AF65-F5344CB8AC3E}">
        <p14:creationId xmlns:p14="http://schemas.microsoft.com/office/powerpoint/2010/main" val="702728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20</a:t>
            </a:fld>
            <a:endParaRPr lang="en-US"/>
          </a:p>
        </p:txBody>
      </p:sp>
    </p:spTree>
    <p:extLst>
      <p:ext uri="{BB962C8B-B14F-4D97-AF65-F5344CB8AC3E}">
        <p14:creationId xmlns:p14="http://schemas.microsoft.com/office/powerpoint/2010/main" val="294425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21</a:t>
            </a:fld>
            <a:endParaRPr lang="en-US"/>
          </a:p>
        </p:txBody>
      </p:sp>
    </p:spTree>
    <p:extLst>
      <p:ext uri="{BB962C8B-B14F-4D97-AF65-F5344CB8AC3E}">
        <p14:creationId xmlns:p14="http://schemas.microsoft.com/office/powerpoint/2010/main" val="1769207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23</a:t>
            </a:fld>
            <a:endParaRPr lang="en-US"/>
          </a:p>
        </p:txBody>
      </p:sp>
    </p:spTree>
    <p:extLst>
      <p:ext uri="{BB962C8B-B14F-4D97-AF65-F5344CB8AC3E}">
        <p14:creationId xmlns:p14="http://schemas.microsoft.com/office/powerpoint/2010/main" val="1476152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25</a:t>
            </a:fld>
            <a:endParaRPr lang="en-US"/>
          </a:p>
        </p:txBody>
      </p:sp>
    </p:spTree>
    <p:extLst>
      <p:ext uri="{BB962C8B-B14F-4D97-AF65-F5344CB8AC3E}">
        <p14:creationId xmlns:p14="http://schemas.microsoft.com/office/powerpoint/2010/main" val="28750053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27</a:t>
            </a:fld>
            <a:endParaRPr lang="en-US"/>
          </a:p>
        </p:txBody>
      </p:sp>
    </p:spTree>
    <p:extLst>
      <p:ext uri="{BB962C8B-B14F-4D97-AF65-F5344CB8AC3E}">
        <p14:creationId xmlns:p14="http://schemas.microsoft.com/office/powerpoint/2010/main" val="4814060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28</a:t>
            </a:fld>
            <a:endParaRPr lang="en-US"/>
          </a:p>
        </p:txBody>
      </p:sp>
    </p:spTree>
    <p:extLst>
      <p:ext uri="{BB962C8B-B14F-4D97-AF65-F5344CB8AC3E}">
        <p14:creationId xmlns:p14="http://schemas.microsoft.com/office/powerpoint/2010/main" val="24740169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29</a:t>
            </a:fld>
            <a:endParaRPr lang="en-US"/>
          </a:p>
        </p:txBody>
      </p:sp>
    </p:spTree>
    <p:extLst>
      <p:ext uri="{BB962C8B-B14F-4D97-AF65-F5344CB8AC3E}">
        <p14:creationId xmlns:p14="http://schemas.microsoft.com/office/powerpoint/2010/main" val="3675692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30</a:t>
            </a:fld>
            <a:endParaRPr lang="en-US"/>
          </a:p>
        </p:txBody>
      </p:sp>
    </p:spTree>
    <p:extLst>
      <p:ext uri="{BB962C8B-B14F-4D97-AF65-F5344CB8AC3E}">
        <p14:creationId xmlns:p14="http://schemas.microsoft.com/office/powerpoint/2010/main" val="1956077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31</a:t>
            </a:fld>
            <a:endParaRPr lang="en-US"/>
          </a:p>
        </p:txBody>
      </p:sp>
    </p:spTree>
    <p:extLst>
      <p:ext uri="{BB962C8B-B14F-4D97-AF65-F5344CB8AC3E}">
        <p14:creationId xmlns:p14="http://schemas.microsoft.com/office/powerpoint/2010/main" val="2315122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34</a:t>
            </a:fld>
            <a:endParaRPr lang="en-US"/>
          </a:p>
        </p:txBody>
      </p:sp>
    </p:spTree>
    <p:extLst>
      <p:ext uri="{BB962C8B-B14F-4D97-AF65-F5344CB8AC3E}">
        <p14:creationId xmlns:p14="http://schemas.microsoft.com/office/powerpoint/2010/main" val="1920538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35</a:t>
            </a:fld>
            <a:endParaRPr lang="en-US"/>
          </a:p>
        </p:txBody>
      </p:sp>
    </p:spTree>
    <p:extLst>
      <p:ext uri="{BB962C8B-B14F-4D97-AF65-F5344CB8AC3E}">
        <p14:creationId xmlns:p14="http://schemas.microsoft.com/office/powerpoint/2010/main" val="26394386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eaLnBrk="1" hangingPunct="1">
              <a:buFontTx/>
              <a:buChar char="•"/>
            </a:pPr>
            <a:endParaRPr lang="en-US" alt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36</a:t>
            </a:fld>
            <a:endParaRPr lang="en-US"/>
          </a:p>
        </p:txBody>
      </p:sp>
    </p:spTree>
    <p:extLst>
      <p:ext uri="{BB962C8B-B14F-4D97-AF65-F5344CB8AC3E}">
        <p14:creationId xmlns:p14="http://schemas.microsoft.com/office/powerpoint/2010/main" val="39560151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37</a:t>
            </a:fld>
            <a:endParaRPr lang="en-US"/>
          </a:p>
        </p:txBody>
      </p:sp>
    </p:spTree>
    <p:extLst>
      <p:ext uri="{BB962C8B-B14F-4D97-AF65-F5344CB8AC3E}">
        <p14:creationId xmlns:p14="http://schemas.microsoft.com/office/powerpoint/2010/main" val="13499255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38</a:t>
            </a:fld>
            <a:endParaRPr lang="en-US"/>
          </a:p>
        </p:txBody>
      </p:sp>
    </p:spTree>
    <p:extLst>
      <p:ext uri="{BB962C8B-B14F-4D97-AF65-F5344CB8AC3E}">
        <p14:creationId xmlns:p14="http://schemas.microsoft.com/office/powerpoint/2010/main" val="509022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39</a:t>
            </a:fld>
            <a:endParaRPr lang="en-US"/>
          </a:p>
        </p:txBody>
      </p:sp>
    </p:spTree>
    <p:extLst>
      <p:ext uri="{BB962C8B-B14F-4D97-AF65-F5344CB8AC3E}">
        <p14:creationId xmlns:p14="http://schemas.microsoft.com/office/powerpoint/2010/main" val="12395140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40</a:t>
            </a:fld>
            <a:endParaRPr lang="en-US"/>
          </a:p>
        </p:txBody>
      </p:sp>
    </p:spTree>
    <p:extLst>
      <p:ext uri="{BB962C8B-B14F-4D97-AF65-F5344CB8AC3E}">
        <p14:creationId xmlns:p14="http://schemas.microsoft.com/office/powerpoint/2010/main" val="37090845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41</a:t>
            </a:fld>
            <a:endParaRPr lang="en-US"/>
          </a:p>
        </p:txBody>
      </p:sp>
    </p:spTree>
    <p:extLst>
      <p:ext uri="{BB962C8B-B14F-4D97-AF65-F5344CB8AC3E}">
        <p14:creationId xmlns:p14="http://schemas.microsoft.com/office/powerpoint/2010/main" val="3355321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43</a:t>
            </a:fld>
            <a:endParaRPr lang="en-US"/>
          </a:p>
        </p:txBody>
      </p:sp>
    </p:spTree>
    <p:extLst>
      <p:ext uri="{BB962C8B-B14F-4D97-AF65-F5344CB8AC3E}">
        <p14:creationId xmlns:p14="http://schemas.microsoft.com/office/powerpoint/2010/main" val="17347368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44</a:t>
            </a:fld>
            <a:endParaRPr lang="en-US"/>
          </a:p>
        </p:txBody>
      </p:sp>
    </p:spTree>
    <p:extLst>
      <p:ext uri="{BB962C8B-B14F-4D97-AF65-F5344CB8AC3E}">
        <p14:creationId xmlns:p14="http://schemas.microsoft.com/office/powerpoint/2010/main" val="40991148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46</a:t>
            </a:fld>
            <a:endParaRPr lang="en-US"/>
          </a:p>
        </p:txBody>
      </p:sp>
    </p:spTree>
    <p:extLst>
      <p:ext uri="{BB962C8B-B14F-4D97-AF65-F5344CB8AC3E}">
        <p14:creationId xmlns:p14="http://schemas.microsoft.com/office/powerpoint/2010/main" val="24525409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47</a:t>
            </a:fld>
            <a:endParaRPr lang="en-US"/>
          </a:p>
        </p:txBody>
      </p:sp>
    </p:spTree>
    <p:extLst>
      <p:ext uri="{BB962C8B-B14F-4D97-AF65-F5344CB8AC3E}">
        <p14:creationId xmlns:p14="http://schemas.microsoft.com/office/powerpoint/2010/main" val="29906073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C6F04F-F51A-47BF-9C64-B7F48BDFB56F}" type="slidenum">
              <a:rPr lang="en-US" smtClean="0"/>
              <a:t>50</a:t>
            </a:fld>
            <a:endParaRPr lang="en-US"/>
          </a:p>
        </p:txBody>
      </p:sp>
    </p:spTree>
    <p:extLst>
      <p:ext uri="{BB962C8B-B14F-4D97-AF65-F5344CB8AC3E}">
        <p14:creationId xmlns:p14="http://schemas.microsoft.com/office/powerpoint/2010/main" val="40613462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1EFF1"/>
        </a:solidFill>
        <a:effectLst/>
      </p:bgPr>
    </p:bg>
    <p:spTree>
      <p:nvGrpSpPr>
        <p:cNvPr id="1" name=""/>
        <p:cNvGrpSpPr/>
        <p:nvPr/>
      </p:nvGrpSpPr>
      <p:grpSpPr>
        <a:xfrm>
          <a:off x="0" y="0"/>
          <a:ext cx="0" cy="0"/>
          <a:chOff x="0" y="0"/>
          <a:chExt cx="0" cy="0"/>
        </a:xfrm>
      </p:grpSpPr>
      <p:sp>
        <p:nvSpPr>
          <p:cNvPr id="7"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solidFill>
            <a:srgbClr val="002060"/>
          </a:solidFill>
          <a:ln>
            <a:solidFill>
              <a:srgbClr val="002060"/>
            </a:solidFill>
          </a:ln>
          <a:effectLs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685800" y="1947059"/>
            <a:ext cx="7772400" cy="1488658"/>
          </a:xfrm>
        </p:spPr>
        <p:txBody>
          <a:bodyPr anchor="ctr">
            <a:normAutofit/>
          </a:bodyPr>
          <a:lstStyle>
            <a:lvl1pPr algn="ctr">
              <a:defRPr sz="48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0" y="3770252"/>
            <a:ext cx="9144000" cy="547931"/>
          </a:xfrm>
        </p:spPr>
        <p:txBody>
          <a:bodyPr>
            <a:noAutofit/>
          </a:bodyPr>
          <a:lstStyle>
            <a:lvl1pPr marL="0" indent="0" algn="ctr">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7500" y="5362726"/>
            <a:ext cx="2545275" cy="1116373"/>
          </a:xfrm>
          <a:prstGeom prst="rect">
            <a:avLst/>
          </a:prstGeom>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10200" y="5079244"/>
            <a:ext cx="2929886" cy="1495463"/>
          </a:xfrm>
          <a:prstGeom prst="rect">
            <a:avLst/>
          </a:prstGeom>
        </p:spPr>
      </p:pic>
      <p:sp>
        <p:nvSpPr>
          <p:cNvPr id="10" name="TextBox 9"/>
          <p:cNvSpPr txBox="1"/>
          <p:nvPr/>
        </p:nvSpPr>
        <p:spPr>
          <a:xfrm>
            <a:off x="0" y="430624"/>
            <a:ext cx="9144000" cy="1200329"/>
          </a:xfrm>
          <a:prstGeom prst="rect">
            <a:avLst/>
          </a:prstGeom>
          <a:noFill/>
        </p:spPr>
        <p:txBody>
          <a:bodyPr wrap="square" rtlCol="0">
            <a:spAutoFit/>
          </a:bodyPr>
          <a:lstStyle/>
          <a:p>
            <a:pPr algn="ctr"/>
            <a:r>
              <a:rPr lang="en-US" sz="3600" b="1" dirty="0" smtClean="0">
                <a:solidFill>
                  <a:schemeClr val="bg1"/>
                </a:solidFill>
              </a:rPr>
              <a:t>Hazardous Materials Safety &amp; Security</a:t>
            </a:r>
          </a:p>
          <a:p>
            <a:pPr algn="ctr"/>
            <a:r>
              <a:rPr lang="en-US" sz="3600" b="1" dirty="0" smtClean="0">
                <a:solidFill>
                  <a:schemeClr val="bg1"/>
                </a:solidFill>
              </a:rPr>
              <a:t>Awareness Training</a:t>
            </a:r>
            <a:endParaRPr lang="en-US" sz="3600" b="1" dirty="0">
              <a:solidFill>
                <a:schemeClr val="bg1"/>
              </a:solidFill>
            </a:endParaRPr>
          </a:p>
        </p:txBody>
      </p:sp>
    </p:spTree>
    <p:extLst>
      <p:ext uri="{BB962C8B-B14F-4D97-AF65-F5344CB8AC3E}">
        <p14:creationId xmlns:p14="http://schemas.microsoft.com/office/powerpoint/2010/main" val="4036209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Slide 1">
    <p:spTree>
      <p:nvGrpSpPr>
        <p:cNvPr id="1" name=""/>
        <p:cNvGrpSpPr/>
        <p:nvPr/>
      </p:nvGrpSpPr>
      <p:grpSpPr>
        <a:xfrm>
          <a:off x="0" y="0"/>
          <a:ext cx="0" cy="0"/>
          <a:chOff x="0" y="0"/>
          <a:chExt cx="0" cy="0"/>
        </a:xfrm>
      </p:grpSpPr>
      <p:sp>
        <p:nvSpPr>
          <p:cNvPr id="7" name="Freeform 6"/>
          <p:cNvSpPr/>
          <p:nvPr/>
        </p:nvSpPr>
        <p:spPr bwMode="auto">
          <a:xfrm>
            <a:off x="0" y="0"/>
            <a:ext cx="9144000" cy="1825625"/>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DCD8DC">
              <a:lumMod val="40000"/>
              <a:lumOff val="60000"/>
            </a:srgbClr>
          </a:solidFill>
          <a:ln w="9525" cap="rnd" cmpd="sng" algn="ctr">
            <a:solidFill>
              <a:srgbClr val="DCD8DC">
                <a:lumMod val="40000"/>
                <a:lumOff val="60000"/>
              </a:srgbClr>
            </a:solidFill>
            <a:prstDash val="solid"/>
          </a:ln>
          <a:effectLst/>
          <a:extLst/>
        </p:spPr>
      </p:sp>
      <p:sp>
        <p:nvSpPr>
          <p:cNvPr id="2" name="Title 1"/>
          <p:cNvSpPr>
            <a:spLocks noGrp="1"/>
          </p:cNvSpPr>
          <p:nvPr>
            <p:ph type="title"/>
          </p:nvPr>
        </p:nvSpPr>
        <p:spPr/>
        <p:txBody>
          <a:bodyPr/>
          <a:lstStyle>
            <a:lvl1pPr>
              <a:defRPr b="1">
                <a:ln>
                  <a:solidFill>
                    <a:srgbClr val="002060"/>
                  </a:solidFill>
                </a:ln>
                <a:solidFill>
                  <a:srgbClr val="0070C0"/>
                </a:solidFill>
                <a:latin typeface="Calibri" panose="020F0502020204030204" pitchFamily="34" charset="0"/>
                <a:cs typeface="Arial" panose="020B060402020202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628650" y="2035174"/>
            <a:ext cx="7886700" cy="4349751"/>
          </a:xfrm>
        </p:spPr>
        <p:txBody>
          <a:bodyPr anchor="ctr">
            <a:normAutofit/>
          </a:bodyPr>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4F39946F-FB85-4663-A869-1D31D085B14D}" type="slidenum">
              <a:rPr lang="en-US" smtClean="0"/>
              <a:t>‹#›</a:t>
            </a:fld>
            <a:endParaRPr lang="en-US"/>
          </a:p>
        </p:txBody>
      </p:sp>
    </p:spTree>
    <p:extLst>
      <p:ext uri="{BB962C8B-B14F-4D97-AF65-F5344CB8AC3E}">
        <p14:creationId xmlns:p14="http://schemas.microsoft.com/office/powerpoint/2010/main" val="3049929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Slide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628650" y="1435100"/>
            <a:ext cx="7886700" cy="49498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4F39946F-FB85-4663-A869-1D31D085B14D}" type="slidenum">
              <a:rPr lang="en-US" smtClean="0"/>
              <a:t>‹#›</a:t>
            </a:fld>
            <a:endParaRPr lang="en-US"/>
          </a:p>
        </p:txBody>
      </p:sp>
    </p:spTree>
    <p:extLst>
      <p:ext uri="{BB962C8B-B14F-4D97-AF65-F5344CB8AC3E}">
        <p14:creationId xmlns:p14="http://schemas.microsoft.com/office/powerpoint/2010/main" val="457648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lide 3">
    <p:bg>
      <p:bgPr>
        <a:solidFill>
          <a:srgbClr val="F1EFF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lvl1pPr>
              <a:defRPr>
                <a:solidFill>
                  <a:srgbClr val="002060"/>
                </a:solidFill>
              </a:defRPr>
            </a:lvl1pPr>
          </a:lstStyle>
          <a:p>
            <a:fld id="{4F39946F-FB85-4663-A869-1D31D085B14D}" type="slidenum">
              <a:rPr lang="en-US" smtClean="0"/>
              <a:t>‹#›</a:t>
            </a:fld>
            <a:endParaRPr lang="en-US"/>
          </a:p>
        </p:txBody>
      </p:sp>
      <p:sp>
        <p:nvSpPr>
          <p:cNvPr id="5" name="Title 1"/>
          <p:cNvSpPr>
            <a:spLocks noGrp="1"/>
          </p:cNvSpPr>
          <p:nvPr>
            <p:ph type="title"/>
          </p:nvPr>
        </p:nvSpPr>
        <p:spPr>
          <a:xfrm>
            <a:off x="628650" y="225427"/>
            <a:ext cx="7886700" cy="1209673"/>
          </a:xfrm>
        </p:spPr>
        <p:txBody>
          <a:bodyPr/>
          <a:lstStyle>
            <a:lvl1pPr>
              <a:defRPr b="1">
                <a:ln>
                  <a:solidFill>
                    <a:srgbClr val="002060"/>
                  </a:solidFill>
                </a:ln>
                <a:solidFill>
                  <a:srgbClr val="0070C0"/>
                </a:solidFill>
                <a:latin typeface="Calibri" panose="020F0502020204030204" pitchFamily="34" charset="0"/>
                <a:cs typeface="Arial" panose="020B0604020202020204"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479448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 Slide 4">
    <p:spTree>
      <p:nvGrpSpPr>
        <p:cNvPr id="1" name=""/>
        <p:cNvGrpSpPr/>
        <p:nvPr/>
      </p:nvGrpSpPr>
      <p:grpSpPr>
        <a:xfrm>
          <a:off x="0" y="0"/>
          <a:ext cx="0" cy="0"/>
          <a:chOff x="0" y="0"/>
          <a:chExt cx="0" cy="0"/>
        </a:xfrm>
      </p:grpSpPr>
      <p:sp>
        <p:nvSpPr>
          <p:cNvPr id="5" name="Freeform 4"/>
          <p:cNvSpPr/>
          <p:nvPr/>
        </p:nvSpPr>
        <p:spPr bwMode="auto">
          <a:xfrm rot="10800000">
            <a:off x="0" y="6237624"/>
            <a:ext cx="9144000" cy="611092"/>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DCD8DC">
              <a:lumMod val="40000"/>
              <a:lumOff val="60000"/>
            </a:srgbClr>
          </a:solidFill>
          <a:ln w="9525" cap="rnd" cmpd="sng" algn="ctr">
            <a:solidFill>
              <a:srgbClr val="DCD8DC">
                <a:lumMod val="40000"/>
                <a:lumOff val="60000"/>
              </a:srgbClr>
            </a:solidFill>
            <a:prstDash val="solid"/>
          </a:ln>
          <a:effectLst/>
          <a:extLst/>
        </p:spPr>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lvl1pPr>
              <a:defRPr>
                <a:solidFill>
                  <a:srgbClr val="002060"/>
                </a:solidFill>
              </a:defRPr>
            </a:lvl1pPr>
          </a:lstStyle>
          <a:p>
            <a:fld id="{4F39946F-FB85-4663-A869-1D31D085B14D}" type="slidenum">
              <a:rPr lang="en-US" smtClean="0"/>
              <a:t>‹#›</a:t>
            </a:fld>
            <a:endParaRPr lang="en-US"/>
          </a:p>
        </p:txBody>
      </p:sp>
    </p:spTree>
    <p:extLst>
      <p:ext uri="{BB962C8B-B14F-4D97-AF65-F5344CB8AC3E}">
        <p14:creationId xmlns:p14="http://schemas.microsoft.com/office/powerpoint/2010/main" val="2693011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Slide 1">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F39946F-FB85-4663-A869-1D31D085B14D}" type="slidenum">
              <a:rPr lang="en-US" smtClean="0"/>
              <a:t>‹#›</a:t>
            </a:fld>
            <a:endParaRPr lang="en-US"/>
          </a:p>
        </p:txBody>
      </p:sp>
    </p:spTree>
    <p:extLst>
      <p:ext uri="{BB962C8B-B14F-4D97-AF65-F5344CB8AC3E}">
        <p14:creationId xmlns:p14="http://schemas.microsoft.com/office/powerpoint/2010/main" val="4049582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Slide 2">
    <p:bg>
      <p:bgPr>
        <a:solidFill>
          <a:srgbClr val="F1EFF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rgbClr val="002060"/>
                </a:solidFill>
              </a:defRPr>
            </a:lvl1pPr>
          </a:lstStyle>
          <a:p>
            <a:fld id="{4F39946F-FB85-4663-A869-1D31D085B14D}" type="slidenum">
              <a:rPr lang="en-US" smtClean="0"/>
              <a:t>‹#›</a:t>
            </a:fld>
            <a:endParaRPr lang="en-US"/>
          </a:p>
        </p:txBody>
      </p:sp>
    </p:spTree>
    <p:extLst>
      <p:ext uri="{BB962C8B-B14F-4D97-AF65-F5344CB8AC3E}">
        <p14:creationId xmlns:p14="http://schemas.microsoft.com/office/powerpoint/2010/main" val="3632264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F39946F-FB85-4663-A869-1D31D085B14D}" type="slidenum">
              <a:rPr lang="en-US" smtClean="0"/>
              <a:t>‹#›</a:t>
            </a:fld>
            <a:endParaRPr lang="en-US"/>
          </a:p>
        </p:txBody>
      </p:sp>
    </p:spTree>
    <p:extLst>
      <p:ext uri="{BB962C8B-B14F-4D97-AF65-F5344CB8AC3E}">
        <p14:creationId xmlns:p14="http://schemas.microsoft.com/office/powerpoint/2010/main" val="2052269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Slide Number Placeholder 4"/>
          <p:cNvSpPr>
            <a:spLocks noGrp="1"/>
          </p:cNvSpPr>
          <p:nvPr>
            <p:ph type="sldNum" sz="quarter" idx="12"/>
          </p:nvPr>
        </p:nvSpPr>
        <p:spPr/>
        <p:txBody>
          <a:bodyPr/>
          <a:lstStyle/>
          <a:p>
            <a:fld id="{4F39946F-FB85-4663-A869-1D31D085B14D}" type="slidenum">
              <a:rPr lang="en-US" smtClean="0"/>
              <a:t>‹#›</a:t>
            </a:fld>
            <a:endParaRPr lang="en-US"/>
          </a:p>
        </p:txBody>
      </p:sp>
    </p:spTree>
    <p:extLst>
      <p:ext uri="{BB962C8B-B14F-4D97-AF65-F5344CB8AC3E}">
        <p14:creationId xmlns:p14="http://schemas.microsoft.com/office/powerpoint/2010/main" val="3970715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ctr">
            <a:noAutofit/>
          </a:bodyPr>
          <a:lstStyle>
            <a:lvl1pPr>
              <a:defRPr sz="40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4F39946F-FB85-4663-A869-1D31D085B14D}" type="slidenum">
              <a:rPr lang="en-US" smtClean="0"/>
              <a:t>‹#›</a:t>
            </a:fld>
            <a:endParaRPr lang="en-US"/>
          </a:p>
        </p:txBody>
      </p:sp>
    </p:spTree>
    <p:extLst>
      <p:ext uri="{BB962C8B-B14F-4D97-AF65-F5344CB8AC3E}">
        <p14:creationId xmlns:p14="http://schemas.microsoft.com/office/powerpoint/2010/main" val="3880684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noAutofit/>
          </a:bodyPr>
          <a:lstStyle>
            <a:lvl1pPr>
              <a:defRPr sz="40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normAutofit/>
          </a:bodyPr>
          <a:lstStyle>
            <a:lvl1pPr>
              <a:defRPr sz="2800"/>
            </a:lvl1pPr>
            <a:lvl2pPr>
              <a:defRPr sz="2800"/>
            </a:lvl2pPr>
            <a:lvl3pPr>
              <a:defRPr sz="2800"/>
            </a:lvl3pPr>
            <a:lvl4pPr>
              <a:defRPr sz="2800"/>
            </a:lvl4pPr>
            <a:lvl5pPr>
              <a:defRPr sz="2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4F39946F-FB85-4663-A869-1D31D085B14D}" type="slidenum">
              <a:rPr lang="en-US" smtClean="0"/>
              <a:t>‹#›</a:t>
            </a:fld>
            <a:endParaRPr lang="en-US"/>
          </a:p>
        </p:txBody>
      </p:sp>
    </p:spTree>
    <p:extLst>
      <p:ext uri="{BB962C8B-B14F-4D97-AF65-F5344CB8AC3E}">
        <p14:creationId xmlns:p14="http://schemas.microsoft.com/office/powerpoint/2010/main" val="2426532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4F39946F-FB85-4663-A869-1D31D085B14D}" type="slidenum">
              <a:rPr lang="en-US" smtClean="0"/>
              <a:t>‹#›</a:t>
            </a:fld>
            <a:endParaRPr lang="en-US"/>
          </a:p>
        </p:txBody>
      </p:sp>
    </p:spTree>
    <p:extLst>
      <p:ext uri="{BB962C8B-B14F-4D97-AF65-F5344CB8AC3E}">
        <p14:creationId xmlns:p14="http://schemas.microsoft.com/office/powerpoint/2010/main" val="37402901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4F39946F-FB85-4663-A869-1D31D085B14D}" type="slidenum">
              <a:rPr lang="en-US" smtClean="0"/>
              <a:t>‹#›</a:t>
            </a:fld>
            <a:endParaRPr lang="en-US"/>
          </a:p>
        </p:txBody>
      </p:sp>
    </p:spTree>
    <p:extLst>
      <p:ext uri="{BB962C8B-B14F-4D97-AF65-F5344CB8AC3E}">
        <p14:creationId xmlns:p14="http://schemas.microsoft.com/office/powerpoint/2010/main" val="3720564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solidFill>
            <a:srgbClr val="002060"/>
          </a:solidFill>
          <a:ln>
            <a:solidFill>
              <a:srgbClr val="002060"/>
            </a:solidFill>
          </a:ln>
          <a:effectLs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607500" y="541971"/>
            <a:ext cx="7929000" cy="2971051"/>
          </a:xfrm>
        </p:spPr>
        <p:txBody>
          <a:bodyPr/>
          <a:lstStyle>
            <a:lvl1pPr algn="ctr">
              <a:defRPr sz="4400"/>
            </a:lvl1pPr>
          </a:lstStyle>
          <a:p>
            <a:r>
              <a:rPr lang="en-US" smtClean="0"/>
              <a:t>Click to edit Master title style</a:t>
            </a:r>
            <a:endParaRPr lang="en-US" dirty="0"/>
          </a:p>
        </p:txBody>
      </p:sp>
      <p:sp>
        <p:nvSpPr>
          <p:cNvPr id="3" name="Subtitle 2"/>
          <p:cNvSpPr>
            <a:spLocks noGrp="1"/>
          </p:cNvSpPr>
          <p:nvPr>
            <p:ph type="subTitle" idx="1"/>
          </p:nvPr>
        </p:nvSpPr>
        <p:spPr>
          <a:xfrm>
            <a:off x="607500" y="4139348"/>
            <a:ext cx="7929000" cy="434974"/>
          </a:xfrm>
        </p:spPr>
        <p:txBody>
          <a:bodyPr anchor="t">
            <a:noAutofit/>
          </a:bodyPr>
          <a:lstStyle>
            <a:lvl1pPr marL="0" indent="0" algn="ctr">
              <a:buNone/>
              <a:defRPr sz="24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7500" y="5362726"/>
            <a:ext cx="2545275" cy="1116373"/>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52114" y="5200648"/>
            <a:ext cx="3084386" cy="1378844"/>
          </a:xfrm>
          <a:prstGeom prst="rect">
            <a:avLst/>
          </a:prstGeom>
        </p:spPr>
      </p:pic>
    </p:spTree>
    <p:extLst>
      <p:ext uri="{BB962C8B-B14F-4D97-AF65-F5344CB8AC3E}">
        <p14:creationId xmlns:p14="http://schemas.microsoft.com/office/powerpoint/2010/main" val="353738020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Section slide">
    <p:bg>
      <p:bgPr>
        <a:solidFill>
          <a:srgbClr val="002060"/>
        </a:solidFill>
        <a:effectLst/>
      </p:bgPr>
    </p:bg>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chemeClr val="tx2">
              <a:lumMod val="40000"/>
              <a:lumOff val="60000"/>
            </a:schemeClr>
          </a:solidFill>
          <a:ln>
            <a:solidFill>
              <a:schemeClr val="tx2">
                <a:lumMod val="40000"/>
                <a:lumOff val="60000"/>
              </a:schemeClr>
            </a:solidFill>
          </a:ln>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14034" y="767530"/>
            <a:ext cx="7928999" cy="588677"/>
          </a:xfrm>
        </p:spPr>
        <p:txBody>
          <a:bodyPr/>
          <a:lstStyle>
            <a:lvl1pPr algn="ctr">
              <a:defRPr b="1" baseline="0">
                <a:ln>
                  <a:solidFill>
                    <a:srgbClr val="002060"/>
                  </a:solidFill>
                </a:ln>
                <a:solidFill>
                  <a:srgbClr val="0070C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14034" y="2222287"/>
            <a:ext cx="7915931"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6330" y="6336625"/>
            <a:ext cx="1048282" cy="459783"/>
          </a:xfrm>
          <a:prstGeom prst="rect">
            <a:avLst/>
          </a:prstGeom>
        </p:spPr>
      </p:pic>
    </p:spTree>
    <p:extLst>
      <p:ext uri="{BB962C8B-B14F-4D97-AF65-F5344CB8AC3E}">
        <p14:creationId xmlns:p14="http://schemas.microsoft.com/office/powerpoint/2010/main" val="288822240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slide 1">
    <p:bg>
      <p:bgPr>
        <a:solidFill>
          <a:srgbClr val="F1EFF1"/>
        </a:solidFill>
        <a:effectLst/>
      </p:bgPr>
    </p:bg>
    <p:spTree>
      <p:nvGrpSpPr>
        <p:cNvPr id="1" name=""/>
        <p:cNvGrpSpPr/>
        <p:nvPr/>
      </p:nvGrpSpPr>
      <p:grpSpPr>
        <a:xfrm>
          <a:off x="0" y="0"/>
          <a:ext cx="0" cy="0"/>
          <a:chOff x="0" y="0"/>
          <a:chExt cx="0" cy="0"/>
        </a:xfrm>
      </p:grpSpPr>
      <p:sp>
        <p:nvSpPr>
          <p:cNvPr id="8" name="Title 1"/>
          <p:cNvSpPr>
            <a:spLocks noGrp="1"/>
          </p:cNvSpPr>
          <p:nvPr>
            <p:ph type="ctrTitle"/>
          </p:nvPr>
        </p:nvSpPr>
        <p:spPr>
          <a:xfrm>
            <a:off x="631564" y="228600"/>
            <a:ext cx="7929000" cy="782053"/>
          </a:xfrm>
        </p:spPr>
        <p:txBody>
          <a:bodyPr/>
          <a:lstStyle>
            <a:lvl1pPr algn="ctr">
              <a:defRPr sz="3200">
                <a:ln>
                  <a:solidFill>
                    <a:srgbClr val="002060"/>
                  </a:solidFill>
                </a:ln>
                <a:solidFill>
                  <a:srgbClr val="0070C0"/>
                </a:solidFill>
                <a:effectLst/>
                <a:latin typeface="+mn-lt"/>
              </a:defRPr>
            </a:lvl1pPr>
          </a:lstStyle>
          <a:p>
            <a:r>
              <a:rPr lang="en-US" smtClean="0"/>
              <a:t>Click to edit Master title style</a:t>
            </a:r>
            <a:endParaRPr lang="en-US" dirty="0"/>
          </a:p>
        </p:txBody>
      </p:sp>
      <p:pic>
        <p:nvPicPr>
          <p:cNvPr id="15" name="Picture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793" y="6346530"/>
            <a:ext cx="1048282" cy="459783"/>
          </a:xfrm>
          <a:prstGeom prst="rect">
            <a:avLst/>
          </a:prstGeom>
        </p:spPr>
      </p:pic>
    </p:spTree>
    <p:extLst>
      <p:ext uri="{BB962C8B-B14F-4D97-AF65-F5344CB8AC3E}">
        <p14:creationId xmlns:p14="http://schemas.microsoft.com/office/powerpoint/2010/main" val="231594103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31" y="609600"/>
            <a:ext cx="2951766"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pic>
        <p:nvPicPr>
          <p:cNvPr id="8" name="Picture 7"/>
          <p:cNvPicPr>
            <a:picLocks noChangeAspect="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6330" y="6336625"/>
            <a:ext cx="1048282" cy="459783"/>
          </a:xfrm>
          <a:prstGeom prst="rect">
            <a:avLst/>
          </a:prstGeom>
        </p:spPr>
      </p:pic>
    </p:spTree>
    <p:extLst>
      <p:ext uri="{BB962C8B-B14F-4D97-AF65-F5344CB8AC3E}">
        <p14:creationId xmlns:p14="http://schemas.microsoft.com/office/powerpoint/2010/main" val="6820305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5" name="Title 1"/>
          <p:cNvSpPr>
            <a:spLocks noGrp="1"/>
          </p:cNvSpPr>
          <p:nvPr>
            <p:ph type="ctrTitle"/>
          </p:nvPr>
        </p:nvSpPr>
        <p:spPr>
          <a:xfrm>
            <a:off x="631564" y="228600"/>
            <a:ext cx="7929000" cy="782053"/>
          </a:xfrm>
        </p:spPr>
        <p:txBody>
          <a:bodyPr/>
          <a:lstStyle>
            <a:lvl1pPr algn="ctr">
              <a:defRPr sz="3200"/>
            </a:lvl1pPr>
          </a:lstStyle>
          <a:p>
            <a:r>
              <a:rPr lang="en-US" smtClean="0"/>
              <a:t>Click to edit Master title style</a:t>
            </a:r>
            <a:endParaRPr lang="en-US" dirty="0"/>
          </a:p>
        </p:txBody>
      </p:sp>
      <p:pic>
        <p:nvPicPr>
          <p:cNvPr id="6" name="Picture 5"/>
          <p:cNvPicPr>
            <a:picLocks noChangeAspect="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6330" y="6336625"/>
            <a:ext cx="1048282" cy="459783"/>
          </a:xfrm>
          <a:prstGeom prst="rect">
            <a:avLst/>
          </a:prstGeom>
        </p:spPr>
      </p:pic>
    </p:spTree>
    <p:extLst>
      <p:ext uri="{BB962C8B-B14F-4D97-AF65-F5344CB8AC3E}">
        <p14:creationId xmlns:p14="http://schemas.microsoft.com/office/powerpoint/2010/main" val="47173263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25427"/>
            <a:ext cx="7886700" cy="120967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435100"/>
            <a:ext cx="7886700" cy="4949825"/>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8220075" y="6384925"/>
            <a:ext cx="590550" cy="365125"/>
          </a:xfrm>
          <a:prstGeom prst="rect">
            <a:avLst/>
          </a:prstGeom>
        </p:spPr>
        <p:txBody>
          <a:bodyPr vert="horz" lIns="91440" tIns="45720" rIns="91440" bIns="45720" rtlCol="0" anchor="ctr"/>
          <a:lstStyle>
            <a:lvl1pPr algn="r">
              <a:defRPr sz="2000">
                <a:solidFill>
                  <a:schemeClr val="bg1"/>
                </a:solidFill>
                <a:latin typeface="Calibri" panose="020F0502020204030204" pitchFamily="34" charset="0"/>
              </a:defRPr>
            </a:lvl1pPr>
          </a:lstStyle>
          <a:p>
            <a:fld id="{4F39946F-FB85-4663-A869-1D31D085B14D}" type="slidenum">
              <a:rPr lang="en-US" smtClean="0"/>
              <a:t>‹#›</a:t>
            </a:fld>
            <a:endParaRPr lang="en-US"/>
          </a:p>
        </p:txBody>
      </p:sp>
    </p:spTree>
    <p:extLst>
      <p:ext uri="{BB962C8B-B14F-4D97-AF65-F5344CB8AC3E}">
        <p14:creationId xmlns:p14="http://schemas.microsoft.com/office/powerpoint/2010/main" val="2470858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hf hdr="0" ftr="0" dt="0"/>
  <p:txStyles>
    <p:titleStyle>
      <a:lvl1pPr algn="ctr" defTabSz="914400" rtl="0" eaLnBrk="1" latinLnBrk="0" hangingPunct="1">
        <a:lnSpc>
          <a:spcPct val="90000"/>
        </a:lnSpc>
        <a:spcBef>
          <a:spcPct val="0"/>
        </a:spcBef>
        <a:buNone/>
        <a:defRPr sz="4000" b="1" kern="1200">
          <a:solidFill>
            <a:schemeClr val="bg1"/>
          </a:solidFill>
          <a:latin typeface="+mn-lt"/>
          <a:ea typeface="+mj-ea"/>
          <a:cs typeface="Arial" panose="020B0604020202020204" pitchFamily="34" charset="0"/>
        </a:defRPr>
      </a:lvl1pPr>
    </p:titleStyle>
    <p:bodyStyle>
      <a:lvl1pPr marL="0" indent="0" algn="l" defTabSz="914400" rtl="0" eaLnBrk="1" latinLnBrk="0" hangingPunct="1">
        <a:lnSpc>
          <a:spcPct val="110000"/>
        </a:lnSpc>
        <a:spcBef>
          <a:spcPts val="600"/>
        </a:spcBef>
        <a:spcAft>
          <a:spcPts val="600"/>
        </a:spcAft>
        <a:buFont typeface="Arial" panose="020B0604020202020204" pitchFamily="34" charset="0"/>
        <a:buNone/>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600"/>
        </a:spcBef>
        <a:spcAft>
          <a:spcPts val="600"/>
        </a:spcAft>
        <a:buFont typeface="Arial" panose="020B0604020202020204" pitchFamily="34" charset="0"/>
        <a:buChar char="•"/>
        <a:defRPr sz="2800" kern="1200">
          <a:solidFill>
            <a:schemeClr val="bg1"/>
          </a:solidFill>
          <a:latin typeface="+mn-lt"/>
          <a:ea typeface="+mn-ea"/>
          <a:cs typeface="+mn-cs"/>
        </a:defRPr>
      </a:lvl2pPr>
      <a:lvl3pPr marL="1257300" indent="-342900" algn="l" defTabSz="914400" rtl="0" eaLnBrk="1" latinLnBrk="0" hangingPunct="1">
        <a:lnSpc>
          <a:spcPct val="110000"/>
        </a:lnSpc>
        <a:spcBef>
          <a:spcPts val="600"/>
        </a:spcBef>
        <a:spcAft>
          <a:spcPts val="600"/>
        </a:spcAft>
        <a:buFont typeface="Calibri" panose="020F0502020204030204" pitchFamily="34" charset="0"/>
        <a:buChar char="◦"/>
        <a:defRPr sz="2800" kern="1200">
          <a:solidFill>
            <a:schemeClr val="bg1"/>
          </a:solidFill>
          <a:latin typeface="+mn-lt"/>
          <a:ea typeface="+mn-ea"/>
          <a:cs typeface="+mn-cs"/>
        </a:defRPr>
      </a:lvl3pPr>
      <a:lvl4pPr marL="1714500" indent="-342900" algn="l" defTabSz="914400" rtl="0" eaLnBrk="1" latinLnBrk="0" hangingPunct="1">
        <a:lnSpc>
          <a:spcPct val="110000"/>
        </a:lnSpc>
        <a:spcBef>
          <a:spcPts val="600"/>
        </a:spcBef>
        <a:spcAft>
          <a:spcPts val="600"/>
        </a:spcAft>
        <a:buFont typeface="Calibri" panose="020F0502020204030204" pitchFamily="34" charset="0"/>
        <a:buChar char="▪"/>
        <a:defRPr sz="2800" kern="1200">
          <a:solidFill>
            <a:schemeClr val="bg1"/>
          </a:solidFill>
          <a:latin typeface="+mn-lt"/>
          <a:ea typeface="+mn-ea"/>
          <a:cs typeface="+mn-cs"/>
        </a:defRPr>
      </a:lvl4pPr>
      <a:lvl5pPr marL="2171700" indent="-342900" algn="l" defTabSz="914400" rtl="0" eaLnBrk="1" latinLnBrk="0" hangingPunct="1">
        <a:lnSpc>
          <a:spcPct val="110000"/>
        </a:lnSpc>
        <a:spcBef>
          <a:spcPts val="600"/>
        </a:spcBef>
        <a:spcAft>
          <a:spcPts val="600"/>
        </a:spcAft>
        <a:buFont typeface="Calibri" panose="020F050202020403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5848" y="152400"/>
            <a:ext cx="7928999" cy="970450"/>
          </a:xfrm>
          <a:prstGeom prst="rect">
            <a:avLst/>
          </a:prstGeom>
          <a:effectLst>
            <a:outerShdw blurRad="50800" dir="14400000">
              <a:srgbClr val="000000">
                <a:alpha val="60000"/>
              </a:srgbClr>
            </a:outerShdw>
          </a:effectLst>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7500" y="2184402"/>
            <a:ext cx="7922464"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56780637"/>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iming>
    <p:tnLst>
      <p:par>
        <p:cTn id="1" dur="indefinite" restart="never" nodeType="tmRoot"/>
      </p:par>
    </p:tnLst>
  </p:timing>
  <p:hf hdr="0" ftr="0" dt="0"/>
  <p:txStyles>
    <p:titleStyle>
      <a:lvl1pPr algn="ctr" defTabSz="342900" rtl="0" eaLnBrk="1" latinLnBrk="0" hangingPunct="1">
        <a:spcBef>
          <a:spcPct val="0"/>
        </a:spcBef>
        <a:buNone/>
        <a:defRPr sz="3600" b="1" i="0" u="none"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ct val="20000"/>
        </a:spcBef>
        <a:spcAft>
          <a:spcPts val="450"/>
        </a:spcAft>
        <a:buClr>
          <a:schemeClr val="accent1"/>
        </a:buClr>
        <a:buFont typeface="Arial" charset="0"/>
        <a:buChar char="•"/>
        <a:defRPr sz="1800" kern="1200">
          <a:solidFill>
            <a:schemeClr val="tx1"/>
          </a:solidFill>
          <a:latin typeface="+mn-lt"/>
          <a:ea typeface="+mn-ea"/>
          <a:cs typeface="+mn-cs"/>
        </a:defRPr>
      </a:lvl1pPr>
      <a:lvl2pPr marL="628650" indent="-285750" algn="l" defTabSz="342900" rtl="0" eaLnBrk="1" latinLnBrk="0" hangingPunct="1">
        <a:spcBef>
          <a:spcPct val="20000"/>
        </a:spcBef>
        <a:spcAft>
          <a:spcPts val="450"/>
        </a:spcAft>
        <a:buClr>
          <a:schemeClr val="accent1"/>
        </a:buClr>
        <a:buFont typeface="Arial" charset="0"/>
        <a:buChar char="•"/>
        <a:defRPr sz="1400" b="0" i="0" u="none" kern="1200">
          <a:solidFill>
            <a:schemeClr val="tx1"/>
          </a:solidFill>
          <a:latin typeface="+mn-lt"/>
          <a:ea typeface="+mn-ea"/>
          <a:cs typeface="+mn-cs"/>
        </a:defRPr>
      </a:lvl2pPr>
      <a:lvl3pPr marL="971550" indent="-285750" algn="l" defTabSz="342900" rtl="0" eaLnBrk="1" latinLnBrk="0" hangingPunct="1">
        <a:spcBef>
          <a:spcPct val="20000"/>
        </a:spcBef>
        <a:spcAft>
          <a:spcPts val="450"/>
        </a:spcAft>
        <a:buClr>
          <a:schemeClr val="accent1"/>
        </a:buClr>
        <a:buFont typeface="Arial" charset="0"/>
        <a:buChar char="•"/>
        <a:defRPr sz="1400" kern="1200">
          <a:solidFill>
            <a:schemeClr val="tx1"/>
          </a:solidFill>
          <a:latin typeface="+mn-lt"/>
          <a:ea typeface="+mn-ea"/>
          <a:cs typeface="+mn-cs"/>
        </a:defRPr>
      </a:lvl3pPr>
      <a:lvl4pPr marL="1314450" indent="-285750" algn="l" defTabSz="342900" rtl="0" eaLnBrk="1" latinLnBrk="0" hangingPunct="1">
        <a:spcBef>
          <a:spcPct val="20000"/>
        </a:spcBef>
        <a:spcAft>
          <a:spcPts val="450"/>
        </a:spcAft>
        <a:buClr>
          <a:schemeClr val="accent1"/>
        </a:buClr>
        <a:buFont typeface="Arial" charset="0"/>
        <a:buChar char="•"/>
        <a:defRPr sz="1400" kern="1200">
          <a:solidFill>
            <a:schemeClr val="tx1"/>
          </a:solidFill>
          <a:latin typeface="+mn-lt"/>
          <a:ea typeface="+mn-ea"/>
          <a:cs typeface="+mn-cs"/>
        </a:defRPr>
      </a:lvl4pPr>
      <a:lvl5pPr marL="1657350" indent="-285750" algn="l" defTabSz="342900" rtl="0" eaLnBrk="1" latinLnBrk="0" hangingPunct="1">
        <a:spcBef>
          <a:spcPct val="20000"/>
        </a:spcBef>
        <a:spcAft>
          <a:spcPts val="450"/>
        </a:spcAft>
        <a:buClr>
          <a:schemeClr val="accent1"/>
        </a:buClr>
        <a:buFont typeface="Arial" charset="0"/>
        <a:buChar char="•"/>
        <a:defRPr sz="1400" kern="1200">
          <a:solidFill>
            <a:schemeClr val="tx1"/>
          </a:solidFill>
          <a:latin typeface="+mn-lt"/>
          <a:ea typeface="+mn-ea"/>
          <a:cs typeface="+mn-cs"/>
        </a:defRPr>
      </a:lvl5pPr>
      <a:lvl6pPr marL="1800000" indent="-171450" algn="l" defTabSz="342900" rtl="0" eaLnBrk="1" latinLnBrk="0" hangingPunct="1">
        <a:spcBef>
          <a:spcPct val="20000"/>
        </a:spcBef>
        <a:spcAft>
          <a:spcPts val="450"/>
        </a:spcAft>
        <a:buClr>
          <a:schemeClr val="accent1"/>
        </a:buClr>
        <a:buFont typeface="Wingdings 2" charset="2"/>
        <a:buChar char=""/>
        <a:defRPr sz="900" kern="1200">
          <a:solidFill>
            <a:schemeClr val="tx1"/>
          </a:solidFill>
          <a:latin typeface="+mn-lt"/>
          <a:ea typeface="+mn-ea"/>
          <a:cs typeface="+mn-cs"/>
        </a:defRPr>
      </a:lvl6pPr>
      <a:lvl7pPr marL="2100000" indent="-171450" algn="l" defTabSz="342900" rtl="0" eaLnBrk="1" latinLnBrk="0" hangingPunct="1">
        <a:spcBef>
          <a:spcPct val="20000"/>
        </a:spcBef>
        <a:spcAft>
          <a:spcPts val="450"/>
        </a:spcAft>
        <a:buClr>
          <a:schemeClr val="accent1"/>
        </a:buClr>
        <a:buFont typeface="Wingdings 2" charset="2"/>
        <a:buChar char=""/>
        <a:defRPr sz="900" kern="1200">
          <a:solidFill>
            <a:schemeClr val="tx1"/>
          </a:solidFill>
          <a:latin typeface="+mn-lt"/>
          <a:ea typeface="+mn-ea"/>
          <a:cs typeface="+mn-cs"/>
        </a:defRPr>
      </a:lvl7pPr>
      <a:lvl8pPr marL="2400000" indent="-171450" algn="l" defTabSz="342900" rtl="0" eaLnBrk="1" latinLnBrk="0" hangingPunct="1">
        <a:spcBef>
          <a:spcPct val="20000"/>
        </a:spcBef>
        <a:spcAft>
          <a:spcPts val="450"/>
        </a:spcAft>
        <a:buClr>
          <a:schemeClr val="accent1"/>
        </a:buClr>
        <a:buFont typeface="Wingdings 2" charset="2"/>
        <a:buChar char=""/>
        <a:defRPr sz="900" kern="1200">
          <a:solidFill>
            <a:schemeClr val="tx1"/>
          </a:solidFill>
          <a:latin typeface="+mn-lt"/>
          <a:ea typeface="+mn-ea"/>
          <a:cs typeface="+mn-cs"/>
        </a:defRPr>
      </a:lvl8pPr>
      <a:lvl9pPr marL="2700000" indent="-171450" algn="l" defTabSz="342900" rtl="0" eaLnBrk="1" latinLnBrk="0" hangingPunct="1">
        <a:spcBef>
          <a:spcPct val="20000"/>
        </a:spcBef>
        <a:spcAft>
          <a:spcPts val="450"/>
        </a:spcAft>
        <a:buClr>
          <a:schemeClr val="accent1"/>
        </a:buClr>
        <a:buFont typeface="Wingdings 2" charset="2"/>
        <a:buChar char=""/>
        <a:defRPr sz="9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625600"/>
          </a:xfrm>
        </p:spPr>
        <p:txBody>
          <a:bodyPr>
            <a:normAutofit fontScale="90000"/>
          </a:bodyPr>
          <a:lstStyle/>
          <a:p>
            <a:r>
              <a:rPr lang="en-US" sz="4400" dirty="0"/>
              <a:t>Hazardous Materials Safety &amp; Security</a:t>
            </a:r>
            <a:br>
              <a:rPr lang="en-US" sz="4400" dirty="0"/>
            </a:br>
            <a:r>
              <a:rPr lang="en-US" sz="4400" dirty="0"/>
              <a:t>Awareness Training</a:t>
            </a:r>
            <a:br>
              <a:rPr lang="en-US" sz="4400" dirty="0"/>
            </a:br>
            <a:r>
              <a:rPr lang="en-US" dirty="0"/>
              <a:t>Section </a:t>
            </a:r>
            <a:r>
              <a:rPr lang="en-US" dirty="0" smtClean="0"/>
              <a:t>II</a:t>
            </a:r>
            <a:endParaRPr lang="en-US" dirty="0"/>
          </a:p>
        </p:txBody>
      </p:sp>
      <p:sp>
        <p:nvSpPr>
          <p:cNvPr id="3" name="Subtitle 2"/>
          <p:cNvSpPr>
            <a:spLocks noGrp="1"/>
          </p:cNvSpPr>
          <p:nvPr>
            <p:ph idx="1"/>
          </p:nvPr>
        </p:nvSpPr>
        <p:spPr/>
        <p:txBody>
          <a:bodyPr>
            <a:normAutofit/>
          </a:bodyPr>
          <a:lstStyle/>
          <a:p>
            <a:pPr algn="ctr"/>
            <a:r>
              <a:rPr lang="en-US" sz="4000" b="1" dirty="0"/>
              <a:t>Utilizing the 2016 Emergency Response </a:t>
            </a:r>
            <a:r>
              <a:rPr lang="en-US" sz="4000" b="1" dirty="0" smtClean="0"/>
              <a:t>Guide</a:t>
            </a:r>
            <a:endParaRPr lang="en-US" sz="4000" b="1" dirty="0"/>
          </a:p>
        </p:txBody>
      </p:sp>
    </p:spTree>
    <p:extLst>
      <p:ext uri="{BB962C8B-B14F-4D97-AF65-F5344CB8AC3E}">
        <p14:creationId xmlns:p14="http://schemas.microsoft.com/office/powerpoint/2010/main" val="27718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Acknowledgement</a:t>
            </a:r>
          </a:p>
        </p:txBody>
      </p:sp>
      <p:sp>
        <p:nvSpPr>
          <p:cNvPr id="3" name="Content Placeholder 2"/>
          <p:cNvSpPr>
            <a:spLocks noGrp="1"/>
          </p:cNvSpPr>
          <p:nvPr>
            <p:ph idx="1"/>
          </p:nvPr>
        </p:nvSpPr>
        <p:spPr>
          <a:xfrm>
            <a:off x="865632" y="2035174"/>
            <a:ext cx="7649718" cy="4140201"/>
          </a:xfrm>
        </p:spPr>
        <p:txBody>
          <a:bodyPr/>
          <a:lstStyle/>
          <a:p>
            <a:r>
              <a:rPr lang="en-US" dirty="0"/>
              <a:t>This material was produced under grant number </a:t>
            </a:r>
            <a:r>
              <a:rPr lang="en-US" dirty="0" smtClean="0"/>
              <a:t>SH-31200-SH7 </a:t>
            </a:r>
            <a:r>
              <a:rPr lang="en-US" dirty="0"/>
              <a:t>from the Occupational Safety and Health Administration, U.S. Department of Labor. It does not necessarily reflect the views or policies of the U.S. Department of Labor, nor does mention of trade names, commercial products, or organizations imply endorsement by the U.S. Government</a:t>
            </a:r>
            <a:r>
              <a:rPr lang="en-US" dirty="0" smtClean="0"/>
              <a:t>.</a:t>
            </a:r>
            <a:endParaRPr lang="en-US" dirty="0"/>
          </a:p>
        </p:txBody>
      </p:sp>
      <p:sp>
        <p:nvSpPr>
          <p:cNvPr id="4" name="Slide Number Placeholder 3"/>
          <p:cNvSpPr>
            <a:spLocks noGrp="1"/>
          </p:cNvSpPr>
          <p:nvPr>
            <p:ph type="sldNum" sz="quarter" idx="12"/>
          </p:nvPr>
        </p:nvSpPr>
        <p:spPr/>
        <p:txBody>
          <a:bodyPr/>
          <a:lstStyle/>
          <a:p>
            <a:fld id="{4143DF73-E6D7-4BFA-8DED-47BBF436CC30}" type="slidenum">
              <a:rPr lang="en-US" smtClean="0"/>
              <a:t>2</a:t>
            </a:fld>
            <a:endParaRPr lang="en-US"/>
          </a:p>
        </p:txBody>
      </p:sp>
    </p:spTree>
    <p:extLst>
      <p:ext uri="{BB962C8B-B14F-4D97-AF65-F5344CB8AC3E}">
        <p14:creationId xmlns:p14="http://schemas.microsoft.com/office/powerpoint/2010/main" val="2268942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2016 Emergency Response Guide</a:t>
            </a:r>
            <a:endParaRPr lang="en-US" dirty="0"/>
          </a:p>
        </p:txBody>
      </p:sp>
      <p:sp>
        <p:nvSpPr>
          <p:cNvPr id="5" name="Slide Number Placeholder 4"/>
          <p:cNvSpPr>
            <a:spLocks noGrp="1"/>
          </p:cNvSpPr>
          <p:nvPr>
            <p:ph type="sldNum" sz="quarter" idx="12"/>
          </p:nvPr>
        </p:nvSpPr>
        <p:spPr/>
        <p:txBody>
          <a:bodyPr/>
          <a:lstStyle/>
          <a:p>
            <a:fld id="{4F39946F-FB85-4663-A869-1D31D085B14D}" type="slidenum">
              <a:rPr lang="en-US" smtClean="0"/>
              <a:t>3</a:t>
            </a:fld>
            <a:endParaRPr lang="en-US"/>
          </a:p>
        </p:txBody>
      </p:sp>
      <p:pic>
        <p:nvPicPr>
          <p:cNvPr id="6" name="Content Placeholder 5" title="Front cover of the 2016 ERG"/>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886108" y="1435100"/>
            <a:ext cx="3371784" cy="4949825"/>
          </a:xfrm>
        </p:spPr>
      </p:pic>
    </p:spTree>
    <p:extLst>
      <p:ext uri="{BB962C8B-B14F-4D97-AF65-F5344CB8AC3E}">
        <p14:creationId xmlns:p14="http://schemas.microsoft.com/office/powerpoint/2010/main" val="805270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II Objective</a:t>
            </a:r>
          </a:p>
        </p:txBody>
      </p:sp>
      <p:sp>
        <p:nvSpPr>
          <p:cNvPr id="3" name="Content Placeholder 2"/>
          <p:cNvSpPr>
            <a:spLocks noGrp="1"/>
          </p:cNvSpPr>
          <p:nvPr>
            <p:ph idx="1"/>
          </p:nvPr>
        </p:nvSpPr>
        <p:spPr/>
        <p:txBody>
          <a:bodyPr/>
          <a:lstStyle/>
          <a:p>
            <a:pPr lvl="1"/>
            <a:r>
              <a:rPr lang="en-US" dirty="0" smtClean="0"/>
              <a:t>Demonstrate </a:t>
            </a:r>
            <a:r>
              <a:rPr lang="en-US" dirty="0"/>
              <a:t>how to use the 2016 Emergency R</a:t>
            </a:r>
            <a:r>
              <a:rPr lang="en-US" dirty="0" smtClean="0"/>
              <a:t>esponse Guidebook (ERG)</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4</a:t>
            </a:fld>
            <a:endParaRPr lang="en-US"/>
          </a:p>
        </p:txBody>
      </p:sp>
    </p:spTree>
    <p:extLst>
      <p:ext uri="{BB962C8B-B14F-4D97-AF65-F5344CB8AC3E}">
        <p14:creationId xmlns:p14="http://schemas.microsoft.com/office/powerpoint/2010/main" val="254978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ERG History</a:t>
            </a:r>
          </a:p>
        </p:txBody>
      </p:sp>
      <p:sp>
        <p:nvSpPr>
          <p:cNvPr id="3" name="Content Placeholder 2"/>
          <p:cNvSpPr>
            <a:spLocks noGrp="1"/>
          </p:cNvSpPr>
          <p:nvPr>
            <p:ph idx="1"/>
          </p:nvPr>
        </p:nvSpPr>
        <p:spPr/>
        <p:txBody>
          <a:bodyPr/>
          <a:lstStyle/>
          <a:p>
            <a:pPr lvl="1">
              <a:spcBef>
                <a:spcPts val="1200"/>
              </a:spcBef>
              <a:spcAft>
                <a:spcPts val="1200"/>
              </a:spcAft>
            </a:pPr>
            <a:r>
              <a:rPr lang="en-US" dirty="0"/>
              <a:t>Developed jointly by Transport Canada, U.S. DOT and SCT of Mexico with collaboration of CIQUIME of Argentina</a:t>
            </a:r>
          </a:p>
          <a:p>
            <a:pPr lvl="1">
              <a:spcBef>
                <a:spcPts val="1200"/>
              </a:spcBef>
              <a:spcAft>
                <a:spcPts val="1200"/>
              </a:spcAft>
            </a:pPr>
            <a:r>
              <a:rPr lang="en-US" dirty="0"/>
              <a:t>DOT Transportation incidents</a:t>
            </a:r>
          </a:p>
          <a:p>
            <a:pPr lvl="1">
              <a:spcBef>
                <a:spcPts val="1200"/>
              </a:spcBef>
              <a:spcAft>
                <a:spcPts val="1200"/>
              </a:spcAft>
            </a:pPr>
            <a:r>
              <a:rPr lang="en-US" dirty="0"/>
              <a:t>Updated every Four Years</a:t>
            </a:r>
          </a:p>
          <a:p>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5</a:t>
            </a:fld>
            <a:endParaRPr lang="en-US"/>
          </a:p>
        </p:txBody>
      </p:sp>
    </p:spTree>
    <p:extLst>
      <p:ext uri="{BB962C8B-B14F-4D97-AF65-F5344CB8AC3E}">
        <p14:creationId xmlns:p14="http://schemas.microsoft.com/office/powerpoint/2010/main" val="1205973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Primary ERG Sections</a:t>
            </a:r>
          </a:p>
        </p:txBody>
      </p:sp>
      <p:sp>
        <p:nvSpPr>
          <p:cNvPr id="3" name="Content Placeholder 2"/>
          <p:cNvSpPr>
            <a:spLocks noGrp="1"/>
          </p:cNvSpPr>
          <p:nvPr>
            <p:ph idx="1"/>
          </p:nvPr>
        </p:nvSpPr>
        <p:spPr>
          <a:xfrm>
            <a:off x="628649" y="2035174"/>
            <a:ext cx="8181975" cy="4577897"/>
          </a:xfrm>
        </p:spPr>
        <p:txBody>
          <a:bodyPr/>
          <a:lstStyle/>
          <a:p>
            <a:pPr lvl="1"/>
            <a:r>
              <a:rPr lang="en-US" dirty="0"/>
              <a:t>Table of Placards (pages 7-9)</a:t>
            </a:r>
          </a:p>
          <a:p>
            <a:pPr lvl="1"/>
            <a:r>
              <a:rPr lang="en-US" dirty="0"/>
              <a:t>Railcar and Road Trailers (pages 10-13)</a:t>
            </a:r>
          </a:p>
          <a:p>
            <a:pPr lvl="1"/>
            <a:r>
              <a:rPr lang="en-US" dirty="0">
                <a:solidFill>
                  <a:srgbClr val="FFFF00"/>
                </a:solidFill>
              </a:rPr>
              <a:t>Yellow</a:t>
            </a:r>
            <a:r>
              <a:rPr lang="en-US" dirty="0"/>
              <a:t> Section (ID numbers)</a:t>
            </a:r>
          </a:p>
          <a:p>
            <a:pPr lvl="1"/>
            <a:r>
              <a:rPr lang="en-US" dirty="0">
                <a:solidFill>
                  <a:srgbClr val="00B0F0"/>
                </a:solidFill>
              </a:rPr>
              <a:t>Blue</a:t>
            </a:r>
            <a:r>
              <a:rPr lang="en-US" dirty="0"/>
              <a:t> Section (name of material)</a:t>
            </a:r>
          </a:p>
          <a:p>
            <a:pPr lvl="1"/>
            <a:r>
              <a:rPr lang="en-US" dirty="0">
                <a:solidFill>
                  <a:schemeClr val="accent2"/>
                </a:solidFill>
              </a:rPr>
              <a:t>Orange</a:t>
            </a:r>
            <a:r>
              <a:rPr lang="en-US" dirty="0"/>
              <a:t> Section (guide pages)</a:t>
            </a:r>
          </a:p>
          <a:p>
            <a:pPr lvl="1"/>
            <a:r>
              <a:rPr lang="en-US" dirty="0">
                <a:solidFill>
                  <a:schemeClr val="accent6"/>
                </a:solidFill>
              </a:rPr>
              <a:t>Green</a:t>
            </a:r>
            <a:r>
              <a:rPr lang="en-US" dirty="0"/>
              <a:t> </a:t>
            </a:r>
            <a:r>
              <a:rPr lang="en-US" dirty="0" smtClean="0"/>
              <a:t>Section (isolation and protective distances)</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6</a:t>
            </a:fld>
            <a:endParaRPr lang="en-US"/>
          </a:p>
        </p:txBody>
      </p:sp>
    </p:spTree>
    <p:extLst>
      <p:ext uri="{BB962C8B-B14F-4D97-AF65-F5344CB8AC3E}">
        <p14:creationId xmlns:p14="http://schemas.microsoft.com/office/powerpoint/2010/main" val="3373008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the ERG (page </a:t>
            </a:r>
            <a:r>
              <a:rPr lang="en-US" dirty="0"/>
              <a:t>1)</a:t>
            </a:r>
          </a:p>
        </p:txBody>
      </p:sp>
      <p:sp>
        <p:nvSpPr>
          <p:cNvPr id="3" name="Content Placeholder 2"/>
          <p:cNvSpPr>
            <a:spLocks noGrp="1"/>
          </p:cNvSpPr>
          <p:nvPr>
            <p:ph idx="1"/>
          </p:nvPr>
        </p:nvSpPr>
        <p:spPr>
          <a:xfrm>
            <a:off x="628650" y="2035174"/>
            <a:ext cx="7886700" cy="4349751"/>
          </a:xfrm>
        </p:spPr>
        <p:txBody>
          <a:bodyPr>
            <a:normAutofit lnSpcReduction="10000"/>
          </a:bodyPr>
          <a:lstStyle/>
          <a:p>
            <a:pPr lvl="1"/>
            <a:r>
              <a:rPr lang="en-US" dirty="0"/>
              <a:t>Resist </a:t>
            </a:r>
            <a:r>
              <a:rPr lang="en-US" dirty="0" smtClean="0"/>
              <a:t>rushing in!</a:t>
            </a:r>
            <a:endParaRPr lang="en-US" dirty="0"/>
          </a:p>
          <a:p>
            <a:pPr lvl="1"/>
            <a:r>
              <a:rPr lang="en-US" dirty="0"/>
              <a:t>Approach Incident from </a:t>
            </a:r>
            <a:r>
              <a:rPr lang="en-US" dirty="0" smtClean="0"/>
              <a:t>upwind, uphill, </a:t>
            </a:r>
            <a:r>
              <a:rPr lang="en-US" dirty="0"/>
              <a:t>or upstream</a:t>
            </a:r>
          </a:p>
          <a:p>
            <a:pPr lvl="1"/>
            <a:r>
              <a:rPr lang="en-US" dirty="0"/>
              <a:t>Stay clear of all spills, vapors, fumes, smoke, and potential </a:t>
            </a:r>
            <a:r>
              <a:rPr lang="en-US" dirty="0" smtClean="0"/>
              <a:t>hazards</a:t>
            </a:r>
          </a:p>
          <a:p>
            <a:pPr lvl="1"/>
            <a:endParaRPr lang="en-US" dirty="0"/>
          </a:p>
          <a:p>
            <a:r>
              <a:rPr lang="en-US" dirty="0"/>
              <a:t>Warning: Do not use </a:t>
            </a:r>
            <a:r>
              <a:rPr lang="en-US" dirty="0" smtClean="0"/>
              <a:t>the ERG </a:t>
            </a:r>
            <a:r>
              <a:rPr lang="en-US" dirty="0"/>
              <a:t>flowchart if more than one hazardous material/dangerous good is involved. </a:t>
            </a:r>
          </a:p>
        </p:txBody>
      </p:sp>
      <p:sp>
        <p:nvSpPr>
          <p:cNvPr id="4" name="Slide Number Placeholder 3"/>
          <p:cNvSpPr>
            <a:spLocks noGrp="1"/>
          </p:cNvSpPr>
          <p:nvPr>
            <p:ph type="sldNum" sz="quarter" idx="12"/>
          </p:nvPr>
        </p:nvSpPr>
        <p:spPr/>
        <p:txBody>
          <a:bodyPr/>
          <a:lstStyle/>
          <a:p>
            <a:fld id="{4F39946F-FB85-4663-A869-1D31D085B14D}" type="slidenum">
              <a:rPr lang="en-US" smtClean="0"/>
              <a:t>7</a:t>
            </a:fld>
            <a:endParaRPr lang="en-US"/>
          </a:p>
        </p:txBody>
      </p:sp>
    </p:spTree>
    <p:extLst>
      <p:ext uri="{BB962C8B-B14F-4D97-AF65-F5344CB8AC3E}">
        <p14:creationId xmlns:p14="http://schemas.microsoft.com/office/powerpoint/2010/main" val="177612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ERG Flowchart</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8</a:t>
            </a:fld>
            <a:endParaRPr lang="en-US"/>
          </a:p>
        </p:txBody>
      </p:sp>
      <p:pic>
        <p:nvPicPr>
          <p:cNvPr id="3" name="Picture 2" title="Top half of ERG Flowchar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21461" y="1184910"/>
            <a:ext cx="7424928" cy="5516880"/>
          </a:xfrm>
          <a:prstGeom prst="rect">
            <a:avLst/>
          </a:prstGeom>
        </p:spPr>
      </p:pic>
    </p:spTree>
    <p:extLst>
      <p:ext uri="{BB962C8B-B14F-4D97-AF65-F5344CB8AC3E}">
        <p14:creationId xmlns:p14="http://schemas.microsoft.com/office/powerpoint/2010/main" val="1989850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ERG Flowchart </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9</a:t>
            </a:fld>
            <a:endParaRPr lang="en-US"/>
          </a:p>
        </p:txBody>
      </p:sp>
      <p:pic>
        <p:nvPicPr>
          <p:cNvPr id="5" name="Picture 4" title="Bottom half of ERG Flowchar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94791" y="1194435"/>
            <a:ext cx="7363968" cy="5516880"/>
          </a:xfrm>
          <a:prstGeom prst="rect">
            <a:avLst/>
          </a:prstGeom>
        </p:spPr>
      </p:pic>
    </p:spTree>
    <p:extLst>
      <p:ext uri="{BB962C8B-B14F-4D97-AF65-F5344CB8AC3E}">
        <p14:creationId xmlns:p14="http://schemas.microsoft.com/office/powerpoint/2010/main" val="200762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Safety Precautions</a:t>
            </a:r>
            <a:br>
              <a:rPr lang="en-US" dirty="0"/>
            </a:br>
            <a:r>
              <a:rPr lang="en-US" dirty="0"/>
              <a:t>Resist Rushing In (Page 4)</a:t>
            </a:r>
          </a:p>
        </p:txBody>
      </p:sp>
      <p:sp>
        <p:nvSpPr>
          <p:cNvPr id="3" name="Content Placeholder 2"/>
          <p:cNvSpPr>
            <a:spLocks noGrp="1"/>
          </p:cNvSpPr>
          <p:nvPr>
            <p:ph idx="1"/>
          </p:nvPr>
        </p:nvSpPr>
        <p:spPr/>
        <p:txBody>
          <a:bodyPr/>
          <a:lstStyle/>
          <a:p>
            <a:pPr lvl="1"/>
            <a:r>
              <a:rPr lang="en-US" dirty="0"/>
              <a:t>Secure the </a:t>
            </a:r>
            <a:r>
              <a:rPr lang="en-US" dirty="0" smtClean="0"/>
              <a:t>scene</a:t>
            </a:r>
            <a:endParaRPr lang="en-US" dirty="0"/>
          </a:p>
          <a:p>
            <a:pPr lvl="1"/>
            <a:r>
              <a:rPr lang="en-US" dirty="0"/>
              <a:t>Identify the </a:t>
            </a:r>
            <a:r>
              <a:rPr lang="en-US" dirty="0" smtClean="0"/>
              <a:t>hazard</a:t>
            </a:r>
          </a:p>
          <a:p>
            <a:pPr lvl="1"/>
            <a:r>
              <a:rPr lang="en-US" dirty="0" smtClean="0"/>
              <a:t>Assess </a:t>
            </a:r>
            <a:r>
              <a:rPr lang="en-US" dirty="0"/>
              <a:t>the </a:t>
            </a:r>
            <a:r>
              <a:rPr lang="en-US" dirty="0" smtClean="0"/>
              <a:t>situation</a:t>
            </a:r>
          </a:p>
          <a:p>
            <a:pPr lvl="1"/>
            <a:r>
              <a:rPr lang="en-US" dirty="0" smtClean="0"/>
              <a:t>Obtain help</a:t>
            </a:r>
          </a:p>
          <a:p>
            <a:pPr lvl="1"/>
            <a:r>
              <a:rPr lang="en-US" dirty="0" smtClean="0"/>
              <a:t>Respond</a:t>
            </a:r>
          </a:p>
          <a:p>
            <a:pPr lvl="1"/>
            <a:r>
              <a:rPr lang="en-US" dirty="0" smtClean="0"/>
              <a:t>Be </a:t>
            </a:r>
            <a:r>
              <a:rPr lang="en-US" dirty="0"/>
              <a:t>c</a:t>
            </a:r>
            <a:r>
              <a:rPr lang="en-US" dirty="0" smtClean="0"/>
              <a:t>autious</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10</a:t>
            </a:fld>
            <a:endParaRPr lang="en-US"/>
          </a:p>
        </p:txBody>
      </p:sp>
    </p:spTree>
    <p:extLst>
      <p:ext uri="{BB962C8B-B14F-4D97-AF65-F5344CB8AC3E}">
        <p14:creationId xmlns:p14="http://schemas.microsoft.com/office/powerpoint/2010/main" val="3193902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Informational Sections</a:t>
            </a:r>
          </a:p>
        </p:txBody>
      </p:sp>
      <p:sp>
        <p:nvSpPr>
          <p:cNvPr id="3" name="Content Placeholder 2"/>
          <p:cNvSpPr>
            <a:spLocks noGrp="1"/>
          </p:cNvSpPr>
          <p:nvPr>
            <p:ph idx="1"/>
          </p:nvPr>
        </p:nvSpPr>
        <p:spPr/>
        <p:txBody>
          <a:bodyPr/>
          <a:lstStyle/>
          <a:p>
            <a:pPr lvl="1"/>
            <a:r>
              <a:rPr lang="en-US" dirty="0"/>
              <a:t>Manifest/Shipping Papers (inside cover)</a:t>
            </a:r>
          </a:p>
          <a:p>
            <a:pPr lvl="1"/>
            <a:r>
              <a:rPr lang="en-US" dirty="0"/>
              <a:t>How to use the ERG (page 1)</a:t>
            </a:r>
          </a:p>
          <a:p>
            <a:pPr lvl="1"/>
            <a:r>
              <a:rPr lang="en-US" dirty="0"/>
              <a:t>Hazard classification system (page 6)</a:t>
            </a:r>
          </a:p>
          <a:p>
            <a:pPr lvl="1"/>
            <a:r>
              <a:rPr lang="en-US" dirty="0"/>
              <a:t>Hazard Identification Numbers (page 16-19)</a:t>
            </a:r>
          </a:p>
          <a:p>
            <a:pPr lvl="1"/>
            <a:r>
              <a:rPr lang="en-US" dirty="0"/>
              <a:t>Pipeline Transportation (pages 20-25)</a:t>
            </a:r>
          </a:p>
        </p:txBody>
      </p:sp>
      <p:sp>
        <p:nvSpPr>
          <p:cNvPr id="4" name="Slide Number Placeholder 3"/>
          <p:cNvSpPr>
            <a:spLocks noGrp="1"/>
          </p:cNvSpPr>
          <p:nvPr>
            <p:ph type="sldNum" sz="quarter" idx="12"/>
          </p:nvPr>
        </p:nvSpPr>
        <p:spPr/>
        <p:txBody>
          <a:bodyPr/>
          <a:lstStyle/>
          <a:p>
            <a:fld id="{4F39946F-FB85-4663-A869-1D31D085B14D}" type="slidenum">
              <a:rPr lang="en-US" smtClean="0"/>
              <a:t>11</a:t>
            </a:fld>
            <a:endParaRPr lang="en-US"/>
          </a:p>
        </p:txBody>
      </p:sp>
    </p:spTree>
    <p:extLst>
      <p:ext uri="{BB962C8B-B14F-4D97-AF65-F5344CB8AC3E}">
        <p14:creationId xmlns:p14="http://schemas.microsoft.com/office/powerpoint/2010/main" val="1506551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Information</a:t>
            </a:r>
          </a:p>
        </p:txBody>
      </p:sp>
      <p:sp>
        <p:nvSpPr>
          <p:cNvPr id="3" name="Content Placeholder 2"/>
          <p:cNvSpPr>
            <a:spLocks noGrp="1"/>
          </p:cNvSpPr>
          <p:nvPr>
            <p:ph idx="1"/>
          </p:nvPr>
        </p:nvSpPr>
        <p:spPr/>
        <p:txBody>
          <a:bodyPr/>
          <a:lstStyle/>
          <a:p>
            <a:pPr lvl="1"/>
            <a:r>
              <a:rPr lang="en-US" dirty="0"/>
              <a:t>Protective Actions (pages 291-292)</a:t>
            </a:r>
          </a:p>
          <a:p>
            <a:pPr lvl="1"/>
            <a:r>
              <a:rPr lang="en-US" dirty="0"/>
              <a:t>Protective Clothing (pages 363-364)</a:t>
            </a:r>
          </a:p>
          <a:p>
            <a:pPr lvl="1"/>
            <a:r>
              <a:rPr lang="en-US" dirty="0"/>
              <a:t>Fire and Spill Control (pages 365-367)</a:t>
            </a:r>
          </a:p>
          <a:p>
            <a:pPr lvl="1"/>
            <a:r>
              <a:rPr lang="en-US" dirty="0"/>
              <a:t>Criminal / Terrorist Use of Chemical / Biological / Radiological Agents (pages 370-375)</a:t>
            </a:r>
          </a:p>
          <a:p>
            <a:pPr lvl="1"/>
            <a:r>
              <a:rPr lang="en-US" dirty="0"/>
              <a:t>Glossary (pages 376-389</a:t>
            </a:r>
            <a:r>
              <a:rPr lang="en-US" dirty="0" smtClean="0"/>
              <a:t>)</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12</a:t>
            </a:fld>
            <a:endParaRPr lang="en-US"/>
          </a:p>
        </p:txBody>
      </p:sp>
    </p:spTree>
    <p:extLst>
      <p:ext uri="{BB962C8B-B14F-4D97-AF65-F5344CB8AC3E}">
        <p14:creationId xmlns:p14="http://schemas.microsoft.com/office/powerpoint/2010/main" val="3421287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of Marking, Labels, and Placards</a:t>
            </a:r>
          </a:p>
        </p:txBody>
      </p:sp>
      <p:sp>
        <p:nvSpPr>
          <p:cNvPr id="3" name="Content Placeholder 2"/>
          <p:cNvSpPr>
            <a:spLocks noGrp="1"/>
          </p:cNvSpPr>
          <p:nvPr>
            <p:ph idx="1"/>
          </p:nvPr>
        </p:nvSpPr>
        <p:spPr/>
        <p:txBody>
          <a:bodyPr>
            <a:normAutofit lnSpcReduction="10000"/>
          </a:bodyPr>
          <a:lstStyle/>
          <a:p>
            <a:pPr lvl="1">
              <a:spcBef>
                <a:spcPts val="1200"/>
              </a:spcBef>
              <a:spcAft>
                <a:spcPts val="1200"/>
              </a:spcAft>
            </a:pPr>
            <a:r>
              <a:rPr lang="en-US" dirty="0"/>
              <a:t>Transportation Placards for dangerous are located on pages 8 and </a:t>
            </a:r>
            <a:r>
              <a:rPr lang="en-US" dirty="0" smtClean="0"/>
              <a:t>9</a:t>
            </a:r>
            <a:endParaRPr lang="en-US" dirty="0"/>
          </a:p>
          <a:p>
            <a:pPr lvl="1">
              <a:spcBef>
                <a:spcPts val="1200"/>
              </a:spcBef>
              <a:spcAft>
                <a:spcPts val="1200"/>
              </a:spcAft>
            </a:pPr>
            <a:r>
              <a:rPr lang="en-US" dirty="0"/>
              <a:t>Placards are grouped with a corresponding 3-digit Guide Page Number that can be referenced to the Orange </a:t>
            </a:r>
            <a:r>
              <a:rPr lang="en-US" dirty="0" smtClean="0"/>
              <a:t>section</a:t>
            </a:r>
            <a:endParaRPr lang="en-US" dirty="0"/>
          </a:p>
          <a:p>
            <a:pPr lvl="1">
              <a:spcBef>
                <a:spcPts val="1200"/>
              </a:spcBef>
              <a:spcAft>
                <a:spcPts val="1200"/>
              </a:spcAft>
            </a:pPr>
            <a:r>
              <a:rPr lang="en-US" dirty="0"/>
              <a:t>Placards should only be used for identification if the UN/NA ID Number or the name of the material are </a:t>
            </a:r>
            <a:r>
              <a:rPr lang="en-US" dirty="0" smtClean="0"/>
              <a:t>unavailable</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13</a:t>
            </a:fld>
            <a:endParaRPr lang="en-US"/>
          </a:p>
        </p:txBody>
      </p:sp>
    </p:spTree>
    <p:extLst>
      <p:ext uri="{BB962C8B-B14F-4D97-AF65-F5344CB8AC3E}">
        <p14:creationId xmlns:p14="http://schemas.microsoft.com/office/powerpoint/2010/main" val="3730467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of </a:t>
            </a:r>
            <a:r>
              <a:rPr lang="en-US" dirty="0" smtClean="0"/>
              <a:t>Placards</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14</a:t>
            </a:fld>
            <a:endParaRPr lang="en-US"/>
          </a:p>
        </p:txBody>
      </p:sp>
      <p:pic>
        <p:nvPicPr>
          <p:cNvPr id="7" name="Content Placeholder 6" title="Page 8 of Table of Placards"/>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52397" y="1356078"/>
            <a:ext cx="3578405" cy="4949825"/>
          </a:xfrm>
        </p:spPr>
      </p:pic>
      <p:pic>
        <p:nvPicPr>
          <p:cNvPr id="8" name="Picture 7" title="Page 9 Table of Placard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43406" y="1343378"/>
            <a:ext cx="3621496" cy="5038195"/>
          </a:xfrm>
          <a:prstGeom prst="rect">
            <a:avLst/>
          </a:prstGeom>
        </p:spPr>
      </p:pic>
    </p:spTree>
    <p:extLst>
      <p:ext uri="{BB962C8B-B14F-4D97-AF65-F5344CB8AC3E}">
        <p14:creationId xmlns:p14="http://schemas.microsoft.com/office/powerpoint/2010/main" val="2976731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Railcar and Road </a:t>
            </a:r>
            <a:r>
              <a:rPr lang="en-US" dirty="0" smtClean="0"/>
              <a:t>Trailers</a:t>
            </a:r>
            <a:endParaRPr lang="en-US" dirty="0"/>
          </a:p>
        </p:txBody>
      </p:sp>
      <p:sp>
        <p:nvSpPr>
          <p:cNvPr id="3" name="Content Placeholder 2"/>
          <p:cNvSpPr>
            <a:spLocks noGrp="1"/>
          </p:cNvSpPr>
          <p:nvPr>
            <p:ph idx="1"/>
          </p:nvPr>
        </p:nvSpPr>
        <p:spPr/>
        <p:txBody>
          <a:bodyPr>
            <a:normAutofit/>
          </a:bodyPr>
          <a:lstStyle/>
          <a:p>
            <a:pPr lvl="1"/>
            <a:r>
              <a:rPr lang="en-US" dirty="0"/>
              <a:t>Generalized shapes of railcars and road trailers used for transporting dangerous </a:t>
            </a:r>
            <a:r>
              <a:rPr lang="en-US" dirty="0" smtClean="0"/>
              <a:t>goods</a:t>
            </a:r>
            <a:endParaRPr lang="en-US" dirty="0"/>
          </a:p>
          <a:p>
            <a:pPr lvl="1"/>
            <a:r>
              <a:rPr lang="en-US" dirty="0" smtClean="0"/>
              <a:t>Shapes </a:t>
            </a:r>
            <a:r>
              <a:rPr lang="en-US" dirty="0"/>
              <a:t>are associated with a 3-digit guide number from the </a:t>
            </a:r>
            <a:r>
              <a:rPr lang="en-US" dirty="0">
                <a:solidFill>
                  <a:schemeClr val="accent2"/>
                </a:solidFill>
              </a:rPr>
              <a:t>Orange</a:t>
            </a:r>
            <a:r>
              <a:rPr lang="en-US" dirty="0"/>
              <a:t> </a:t>
            </a:r>
            <a:r>
              <a:rPr lang="en-US" dirty="0" smtClean="0"/>
              <a:t>section</a:t>
            </a:r>
            <a:endParaRPr lang="en-US" dirty="0"/>
          </a:p>
          <a:p>
            <a:pPr lvl="1"/>
            <a:r>
              <a:rPr lang="en-US" dirty="0" smtClean="0"/>
              <a:t>Railcar </a:t>
            </a:r>
            <a:r>
              <a:rPr lang="en-US" dirty="0"/>
              <a:t>and Road Trailer </a:t>
            </a:r>
            <a:r>
              <a:rPr lang="en-US" dirty="0" smtClean="0"/>
              <a:t>Shape </a:t>
            </a:r>
            <a:r>
              <a:rPr lang="en-US" dirty="0"/>
              <a:t>Guide references should be used only if product name, UN/NA number, and transportation placards can not be identified </a:t>
            </a:r>
          </a:p>
        </p:txBody>
      </p:sp>
      <p:sp>
        <p:nvSpPr>
          <p:cNvPr id="4" name="Slide Number Placeholder 3"/>
          <p:cNvSpPr>
            <a:spLocks noGrp="1"/>
          </p:cNvSpPr>
          <p:nvPr>
            <p:ph type="sldNum" sz="quarter" idx="12"/>
          </p:nvPr>
        </p:nvSpPr>
        <p:spPr/>
        <p:txBody>
          <a:bodyPr/>
          <a:lstStyle/>
          <a:p>
            <a:fld id="{4F39946F-FB85-4663-A869-1D31D085B14D}" type="slidenum">
              <a:rPr lang="en-US" smtClean="0"/>
              <a:t>15</a:t>
            </a:fld>
            <a:endParaRPr lang="en-US"/>
          </a:p>
        </p:txBody>
      </p:sp>
    </p:spTree>
    <p:extLst>
      <p:ext uri="{BB962C8B-B14F-4D97-AF65-F5344CB8AC3E}">
        <p14:creationId xmlns:p14="http://schemas.microsoft.com/office/powerpoint/2010/main" val="1744511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049" y="288290"/>
            <a:ext cx="4035902" cy="1600200"/>
          </a:xfrm>
        </p:spPr>
        <p:txBody>
          <a:bodyPr/>
          <a:lstStyle/>
          <a:p>
            <a:r>
              <a:rPr lang="en-US" dirty="0"/>
              <a:t>Railcar and Road Trailers </a:t>
            </a:r>
          </a:p>
        </p:txBody>
      </p:sp>
      <p:sp>
        <p:nvSpPr>
          <p:cNvPr id="5" name="Slide Number Placeholder 4"/>
          <p:cNvSpPr>
            <a:spLocks noGrp="1"/>
          </p:cNvSpPr>
          <p:nvPr>
            <p:ph type="sldNum" sz="quarter" idx="12"/>
          </p:nvPr>
        </p:nvSpPr>
        <p:spPr/>
        <p:txBody>
          <a:bodyPr/>
          <a:lstStyle/>
          <a:p>
            <a:fld id="{4F39946F-FB85-4663-A869-1D31D085B14D}" type="slidenum">
              <a:rPr lang="en-US" smtClean="0"/>
              <a:t>16</a:t>
            </a:fld>
            <a:endParaRPr lang="en-US"/>
          </a:p>
        </p:txBody>
      </p:sp>
      <p:pic>
        <p:nvPicPr>
          <p:cNvPr id="3" name="Picture 2" title="Image of a Box car and Hopper ca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11036" y="1672519"/>
            <a:ext cx="4248150" cy="4438650"/>
          </a:xfrm>
          <a:prstGeom prst="rect">
            <a:avLst/>
          </a:prstGeom>
        </p:spPr>
      </p:pic>
      <p:pic>
        <p:nvPicPr>
          <p:cNvPr id="4" name="Picture 3" title="Image of a pressure tank car, general service tank car (low pressure), and low pressure tank ca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62600" y="268111"/>
            <a:ext cx="2895600" cy="6096000"/>
          </a:xfrm>
          <a:prstGeom prst="rect">
            <a:avLst/>
          </a:prstGeom>
        </p:spPr>
      </p:pic>
    </p:spTree>
    <p:extLst>
      <p:ext uri="{BB962C8B-B14F-4D97-AF65-F5344CB8AC3E}">
        <p14:creationId xmlns:p14="http://schemas.microsoft.com/office/powerpoint/2010/main" val="2033482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Railcar and Road </a:t>
            </a:r>
            <a:r>
              <a:rPr lang="en-US" dirty="0" smtClean="0"/>
              <a:t>Trailers  </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17</a:t>
            </a:fld>
            <a:endParaRPr lang="en-US"/>
          </a:p>
        </p:txBody>
      </p:sp>
      <p:pic>
        <p:nvPicPr>
          <p:cNvPr id="9" name="Content Placeholder 8" title="Images Railcar and Road Trailers "/>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16076" y="1346200"/>
            <a:ext cx="2638425" cy="4924425"/>
          </a:xfrm>
        </p:spPr>
      </p:pic>
      <p:pic>
        <p:nvPicPr>
          <p:cNvPr id="10" name="Picture 9" title="Image of a Compressed Gas/Tube Trailer, Mixed Cargo, Dry Bulk Cargo Trailer, and Intermodal Tank"/>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98258" y="2754136"/>
            <a:ext cx="5924550" cy="3562350"/>
          </a:xfrm>
          <a:prstGeom prst="rect">
            <a:avLst/>
          </a:prstGeom>
        </p:spPr>
      </p:pic>
      <p:pic>
        <p:nvPicPr>
          <p:cNvPr id="11" name="Picture 10" title="Image of a vacuum tanke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917825" y="1348845"/>
            <a:ext cx="2495550" cy="1247775"/>
          </a:xfrm>
          <a:prstGeom prst="rect">
            <a:avLst/>
          </a:prstGeom>
        </p:spPr>
      </p:pic>
      <p:pic>
        <p:nvPicPr>
          <p:cNvPr id="12" name="Picture 11" title="Image of a DOT412/TC412/SCT312/TC31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495860" y="1337469"/>
            <a:ext cx="3458058" cy="1247949"/>
          </a:xfrm>
          <a:prstGeom prst="rect">
            <a:avLst/>
          </a:prstGeom>
        </p:spPr>
      </p:pic>
    </p:spTree>
    <p:extLst>
      <p:ext uri="{BB962C8B-B14F-4D97-AF65-F5344CB8AC3E}">
        <p14:creationId xmlns:p14="http://schemas.microsoft.com/office/powerpoint/2010/main" val="1701435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Globally Harmonized System </a:t>
            </a:r>
            <a:r>
              <a:rPr lang="en-US" dirty="0" smtClean="0"/>
              <a:t>of the </a:t>
            </a:r>
            <a:r>
              <a:rPr lang="en-US" dirty="0"/>
              <a:t>Classification and Labeling of Chemicals</a:t>
            </a:r>
          </a:p>
        </p:txBody>
      </p:sp>
      <p:sp>
        <p:nvSpPr>
          <p:cNvPr id="3" name="Content Placeholder 2"/>
          <p:cNvSpPr>
            <a:spLocks noGrp="1"/>
          </p:cNvSpPr>
          <p:nvPr>
            <p:ph idx="1"/>
          </p:nvPr>
        </p:nvSpPr>
        <p:spPr/>
        <p:txBody>
          <a:bodyPr>
            <a:normAutofit/>
          </a:bodyPr>
          <a:lstStyle/>
          <a:p>
            <a:r>
              <a:rPr lang="en-US" dirty="0"/>
              <a:t>The pictogram is part of the GHS label, which also includes the following information:</a:t>
            </a:r>
          </a:p>
          <a:p>
            <a:pPr lvl="1"/>
            <a:r>
              <a:rPr lang="en-US" dirty="0"/>
              <a:t>Signal word</a:t>
            </a:r>
          </a:p>
          <a:p>
            <a:pPr lvl="1"/>
            <a:r>
              <a:rPr lang="en-US" dirty="0"/>
              <a:t>Hazard statement</a:t>
            </a:r>
          </a:p>
          <a:p>
            <a:pPr lvl="1"/>
            <a:r>
              <a:rPr lang="en-US" dirty="0"/>
              <a:t>Precautionary statements</a:t>
            </a:r>
          </a:p>
          <a:p>
            <a:pPr lvl="1"/>
            <a:r>
              <a:rPr lang="en-US" dirty="0"/>
              <a:t>Product identifier</a:t>
            </a:r>
          </a:p>
          <a:p>
            <a:pPr lvl="1"/>
            <a:r>
              <a:rPr lang="en-US" dirty="0"/>
              <a:t>Supplier </a:t>
            </a:r>
            <a:r>
              <a:rPr lang="en-US" dirty="0" smtClean="0"/>
              <a:t>identification</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18</a:t>
            </a:fld>
            <a:endParaRPr lang="en-US"/>
          </a:p>
        </p:txBody>
      </p:sp>
    </p:spTree>
    <p:extLst>
      <p:ext uri="{BB962C8B-B14F-4D97-AF65-F5344CB8AC3E}">
        <p14:creationId xmlns:p14="http://schemas.microsoft.com/office/powerpoint/2010/main" val="3308501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GHS Labeling</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19</a:t>
            </a:fld>
            <a:endParaRPr lang="en-US"/>
          </a:p>
        </p:txBody>
      </p:sp>
      <p:pic>
        <p:nvPicPr>
          <p:cNvPr id="3" name="Picture 2" title="Examples of the outer, inner, and single packaging as part of GHS Label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367720"/>
            <a:ext cx="9144000" cy="5048250"/>
          </a:xfrm>
          <a:prstGeom prst="rect">
            <a:avLst/>
          </a:prstGeom>
        </p:spPr>
      </p:pic>
    </p:spTree>
    <p:extLst>
      <p:ext uri="{BB962C8B-B14F-4D97-AF65-F5344CB8AC3E}">
        <p14:creationId xmlns:p14="http://schemas.microsoft.com/office/powerpoint/2010/main" val="3652814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3966" y="2627675"/>
            <a:ext cx="2949178" cy="1600200"/>
          </a:xfrm>
        </p:spPr>
        <p:txBody>
          <a:bodyPr/>
          <a:lstStyle/>
          <a:p>
            <a:r>
              <a:rPr lang="en-US" dirty="0" smtClean="0"/>
              <a:t>GHS Pictograms</a:t>
            </a:r>
            <a:endParaRPr lang="en-US" dirty="0"/>
          </a:p>
        </p:txBody>
      </p:sp>
      <p:sp>
        <p:nvSpPr>
          <p:cNvPr id="5" name="Slide Number Placeholder 4"/>
          <p:cNvSpPr>
            <a:spLocks noGrp="1"/>
          </p:cNvSpPr>
          <p:nvPr>
            <p:ph type="sldNum" sz="quarter" idx="12"/>
          </p:nvPr>
        </p:nvSpPr>
        <p:spPr/>
        <p:txBody>
          <a:bodyPr/>
          <a:lstStyle/>
          <a:p>
            <a:fld id="{4F39946F-FB85-4663-A869-1D31D085B14D}" type="slidenum">
              <a:rPr lang="en-US" smtClean="0"/>
              <a:t>20</a:t>
            </a:fld>
            <a:endParaRPr lang="en-US"/>
          </a:p>
        </p:txBody>
      </p:sp>
      <p:pic>
        <p:nvPicPr>
          <p:cNvPr id="3" name="Picture 2" title="Examples of ten GHS Pictograms and their associated physical hazard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8965" y="245356"/>
            <a:ext cx="5686425" cy="6276975"/>
          </a:xfrm>
          <a:prstGeom prst="rect">
            <a:avLst/>
          </a:prstGeom>
        </p:spPr>
      </p:pic>
    </p:spTree>
    <p:extLst>
      <p:ext uri="{BB962C8B-B14F-4D97-AF65-F5344CB8AC3E}">
        <p14:creationId xmlns:p14="http://schemas.microsoft.com/office/powerpoint/2010/main" val="2525634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Pipeline Transportation</a:t>
            </a:r>
          </a:p>
        </p:txBody>
      </p:sp>
      <p:sp>
        <p:nvSpPr>
          <p:cNvPr id="3" name="Content Placeholder 2"/>
          <p:cNvSpPr>
            <a:spLocks noGrp="1"/>
          </p:cNvSpPr>
          <p:nvPr>
            <p:ph idx="1"/>
          </p:nvPr>
        </p:nvSpPr>
        <p:spPr>
          <a:xfrm>
            <a:off x="628650" y="2035174"/>
            <a:ext cx="7886700" cy="4349751"/>
          </a:xfrm>
        </p:spPr>
        <p:txBody>
          <a:bodyPr>
            <a:normAutofit fontScale="92500" lnSpcReduction="10000"/>
          </a:bodyPr>
          <a:lstStyle/>
          <a:p>
            <a:r>
              <a:rPr lang="en-US" dirty="0"/>
              <a:t>Natural Gas Pipelines</a:t>
            </a:r>
          </a:p>
          <a:p>
            <a:pPr lvl="1"/>
            <a:r>
              <a:rPr lang="en-US" dirty="0"/>
              <a:t>T</a:t>
            </a:r>
            <a:r>
              <a:rPr lang="en-US" dirty="0" smtClean="0"/>
              <a:t>ransmission </a:t>
            </a:r>
            <a:r>
              <a:rPr lang="en-US" dirty="0"/>
              <a:t>pipelines</a:t>
            </a:r>
          </a:p>
          <a:p>
            <a:pPr lvl="1"/>
            <a:r>
              <a:rPr lang="en-US" dirty="0" smtClean="0"/>
              <a:t>Distribution </a:t>
            </a:r>
            <a:r>
              <a:rPr lang="en-US" dirty="0"/>
              <a:t>pipelines</a:t>
            </a:r>
          </a:p>
          <a:p>
            <a:pPr lvl="1"/>
            <a:r>
              <a:rPr lang="en-US" dirty="0" smtClean="0"/>
              <a:t>Gas-gathering and well </a:t>
            </a:r>
            <a:r>
              <a:rPr lang="en-US" dirty="0"/>
              <a:t>production </a:t>
            </a:r>
            <a:r>
              <a:rPr lang="en-US" dirty="0" smtClean="0"/>
              <a:t>pipelines</a:t>
            </a:r>
          </a:p>
          <a:p>
            <a:pPr lvl="1"/>
            <a:endParaRPr lang="en-US" dirty="0"/>
          </a:p>
          <a:p>
            <a:r>
              <a:rPr lang="en-US" dirty="0"/>
              <a:t>Liquid </a:t>
            </a:r>
            <a:r>
              <a:rPr lang="en-US" dirty="0" smtClean="0"/>
              <a:t>Petroleum </a:t>
            </a:r>
            <a:r>
              <a:rPr lang="en-US" dirty="0"/>
              <a:t>and </a:t>
            </a:r>
            <a:r>
              <a:rPr lang="en-US" dirty="0" smtClean="0"/>
              <a:t>Hazardous Liquid Pipelines</a:t>
            </a:r>
            <a:endParaRPr lang="en-US" dirty="0"/>
          </a:p>
          <a:p>
            <a:pPr lvl="1"/>
            <a:r>
              <a:rPr lang="en-US" dirty="0" smtClean="0"/>
              <a:t>Liquid </a:t>
            </a:r>
            <a:r>
              <a:rPr lang="en-US" dirty="0"/>
              <a:t>petroleum pipelines</a:t>
            </a:r>
          </a:p>
          <a:p>
            <a:pPr lvl="1"/>
            <a:r>
              <a:rPr lang="en-US" dirty="0"/>
              <a:t>O</a:t>
            </a:r>
            <a:r>
              <a:rPr lang="en-US" dirty="0" smtClean="0"/>
              <a:t>ther </a:t>
            </a:r>
            <a:r>
              <a:rPr lang="en-US" dirty="0"/>
              <a:t>hazardous </a:t>
            </a:r>
            <a:r>
              <a:rPr lang="en-US" dirty="0" smtClean="0"/>
              <a:t>liquid pipelines</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21</a:t>
            </a:fld>
            <a:endParaRPr lang="en-US"/>
          </a:p>
        </p:txBody>
      </p:sp>
    </p:spTree>
    <p:extLst>
      <p:ext uri="{BB962C8B-B14F-4D97-AF65-F5344CB8AC3E}">
        <p14:creationId xmlns:p14="http://schemas.microsoft.com/office/powerpoint/2010/main" val="3042414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Pipeline Markers</a:t>
            </a:r>
          </a:p>
        </p:txBody>
      </p:sp>
      <p:sp>
        <p:nvSpPr>
          <p:cNvPr id="4" name="Slide Number Placeholder 3"/>
          <p:cNvSpPr>
            <a:spLocks noGrp="1"/>
          </p:cNvSpPr>
          <p:nvPr>
            <p:ph type="sldNum" sz="quarter" idx="12"/>
          </p:nvPr>
        </p:nvSpPr>
        <p:spPr/>
        <p:txBody>
          <a:bodyPr/>
          <a:lstStyle/>
          <a:p>
            <a:fld id="{4F39946F-FB85-4663-A869-1D31D085B14D}" type="slidenum">
              <a:rPr lang="en-US" smtClean="0"/>
              <a:t>22</a:t>
            </a:fld>
            <a:endParaRPr lang="en-US"/>
          </a:p>
        </p:txBody>
      </p:sp>
      <p:pic>
        <p:nvPicPr>
          <p:cNvPr id="3" name="Picture 2" title="Six examples of Pipeline Marker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2181225"/>
            <a:ext cx="9144000" cy="3164484"/>
          </a:xfrm>
          <a:prstGeom prst="rect">
            <a:avLst/>
          </a:prstGeom>
        </p:spPr>
      </p:pic>
    </p:spTree>
    <p:extLst>
      <p:ext uri="{BB962C8B-B14F-4D97-AF65-F5344CB8AC3E}">
        <p14:creationId xmlns:p14="http://schemas.microsoft.com/office/powerpoint/2010/main" val="3456063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Yellow</a:t>
            </a:r>
            <a:r>
              <a:rPr lang="en-US" dirty="0"/>
              <a:t> Bordered Pages</a:t>
            </a:r>
          </a:p>
        </p:txBody>
      </p:sp>
      <p:sp>
        <p:nvSpPr>
          <p:cNvPr id="3" name="Content Placeholder 2"/>
          <p:cNvSpPr>
            <a:spLocks noGrp="1"/>
          </p:cNvSpPr>
          <p:nvPr>
            <p:ph idx="1"/>
          </p:nvPr>
        </p:nvSpPr>
        <p:spPr/>
        <p:txBody>
          <a:bodyPr/>
          <a:lstStyle/>
          <a:p>
            <a:pPr lvl="1">
              <a:spcBef>
                <a:spcPts val="1200"/>
              </a:spcBef>
              <a:spcAft>
                <a:spcPts val="1200"/>
              </a:spcAft>
            </a:pPr>
            <a:r>
              <a:rPr lang="en-US" dirty="0"/>
              <a:t>Numerical order by 4-digit UN/NA number </a:t>
            </a:r>
          </a:p>
          <a:p>
            <a:pPr lvl="1">
              <a:spcBef>
                <a:spcPts val="1200"/>
              </a:spcBef>
              <a:spcAft>
                <a:spcPts val="1200"/>
              </a:spcAft>
            </a:pPr>
            <a:r>
              <a:rPr lang="en-US" dirty="0"/>
              <a:t>UN number followed by 3-digit </a:t>
            </a:r>
            <a:r>
              <a:rPr lang="en-US" dirty="0" smtClean="0">
                <a:solidFill>
                  <a:schemeClr val="accent2"/>
                </a:solidFill>
              </a:rPr>
              <a:t>Orange</a:t>
            </a:r>
            <a:r>
              <a:rPr lang="en-US" dirty="0" smtClean="0"/>
              <a:t> </a:t>
            </a:r>
            <a:r>
              <a:rPr lang="en-US" dirty="0"/>
              <a:t>section guide page number and name of </a:t>
            </a:r>
            <a:r>
              <a:rPr lang="en-US" dirty="0" smtClean="0"/>
              <a:t>material</a:t>
            </a:r>
            <a:endParaRPr lang="en-US" dirty="0"/>
          </a:p>
          <a:p>
            <a:pPr lvl="1">
              <a:spcBef>
                <a:spcPts val="1200"/>
              </a:spcBef>
              <a:spcAft>
                <a:spcPts val="1200"/>
              </a:spcAft>
            </a:pPr>
            <a:r>
              <a:rPr lang="en-US" dirty="0"/>
              <a:t>Items highlighted in </a:t>
            </a:r>
            <a:r>
              <a:rPr lang="en-US" dirty="0">
                <a:solidFill>
                  <a:schemeClr val="accent6"/>
                </a:solidFill>
              </a:rPr>
              <a:t>Green</a:t>
            </a:r>
            <a:r>
              <a:rPr lang="en-US" dirty="0"/>
              <a:t> have special </a:t>
            </a:r>
            <a:r>
              <a:rPr lang="en-US" dirty="0" smtClean="0"/>
              <a:t>considerations</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23</a:t>
            </a:fld>
            <a:endParaRPr lang="en-US"/>
          </a:p>
        </p:txBody>
      </p:sp>
    </p:spTree>
    <p:extLst>
      <p:ext uri="{BB962C8B-B14F-4D97-AF65-F5344CB8AC3E}">
        <p14:creationId xmlns:p14="http://schemas.microsoft.com/office/powerpoint/2010/main" val="3831477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Yellow</a:t>
            </a:r>
            <a:r>
              <a:rPr lang="en-US" dirty="0"/>
              <a:t> Bordered </a:t>
            </a:r>
            <a:r>
              <a:rPr lang="en-US" dirty="0" smtClean="0"/>
              <a:t>Pages </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24</a:t>
            </a:fld>
            <a:endParaRPr lang="en-US"/>
          </a:p>
        </p:txBody>
      </p:sp>
      <p:pic>
        <p:nvPicPr>
          <p:cNvPr id="3" name="Picture 2" title="Example of a Yellow Bordered ERG Page"/>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25311" y="1222904"/>
            <a:ext cx="7467600" cy="5495925"/>
          </a:xfrm>
          <a:prstGeom prst="rect">
            <a:avLst/>
          </a:prstGeom>
        </p:spPr>
      </p:pic>
    </p:spTree>
    <p:extLst>
      <p:ext uri="{BB962C8B-B14F-4D97-AF65-F5344CB8AC3E}">
        <p14:creationId xmlns:p14="http://schemas.microsoft.com/office/powerpoint/2010/main" val="3405506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Blue</a:t>
            </a:r>
            <a:r>
              <a:rPr lang="en-US" dirty="0"/>
              <a:t> Bordered Pages</a:t>
            </a:r>
          </a:p>
        </p:txBody>
      </p:sp>
      <p:sp>
        <p:nvSpPr>
          <p:cNvPr id="3" name="Content Placeholder 2"/>
          <p:cNvSpPr>
            <a:spLocks noGrp="1"/>
          </p:cNvSpPr>
          <p:nvPr>
            <p:ph idx="1"/>
          </p:nvPr>
        </p:nvSpPr>
        <p:spPr/>
        <p:txBody>
          <a:bodyPr>
            <a:normAutofit/>
          </a:bodyPr>
          <a:lstStyle/>
          <a:p>
            <a:pPr lvl="1"/>
            <a:r>
              <a:rPr lang="en-US" dirty="0"/>
              <a:t>Alphabetical order of dangerous goods by shipping </a:t>
            </a:r>
            <a:r>
              <a:rPr lang="en-US" dirty="0" smtClean="0"/>
              <a:t>name</a:t>
            </a:r>
            <a:endParaRPr lang="en-US" dirty="0"/>
          </a:p>
          <a:p>
            <a:pPr lvl="1"/>
            <a:r>
              <a:rPr lang="en-US" dirty="0"/>
              <a:t>Shipping name followed by 3-digit </a:t>
            </a:r>
            <a:r>
              <a:rPr lang="en-US" dirty="0">
                <a:solidFill>
                  <a:schemeClr val="accent2"/>
                </a:solidFill>
              </a:rPr>
              <a:t>Orange</a:t>
            </a:r>
            <a:r>
              <a:rPr lang="en-US" dirty="0"/>
              <a:t> section guide page number and 4-digit UN/NA </a:t>
            </a:r>
            <a:r>
              <a:rPr lang="en-US" dirty="0" smtClean="0"/>
              <a:t>number</a:t>
            </a:r>
            <a:endParaRPr lang="en-US" dirty="0"/>
          </a:p>
          <a:p>
            <a:pPr lvl="1"/>
            <a:r>
              <a:rPr lang="en-US" dirty="0"/>
              <a:t>Items highlighted in </a:t>
            </a:r>
            <a:r>
              <a:rPr lang="en-US" dirty="0">
                <a:solidFill>
                  <a:schemeClr val="accent6"/>
                </a:solidFill>
              </a:rPr>
              <a:t>Green</a:t>
            </a:r>
            <a:r>
              <a:rPr lang="en-US" dirty="0"/>
              <a:t> have special </a:t>
            </a:r>
            <a:r>
              <a:rPr lang="en-US" dirty="0" smtClean="0"/>
              <a:t>considerations</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25</a:t>
            </a:fld>
            <a:endParaRPr lang="en-US"/>
          </a:p>
        </p:txBody>
      </p:sp>
    </p:spTree>
    <p:extLst>
      <p:ext uri="{BB962C8B-B14F-4D97-AF65-F5344CB8AC3E}">
        <p14:creationId xmlns:p14="http://schemas.microsoft.com/office/powerpoint/2010/main" val="2414600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Blue</a:t>
            </a:r>
            <a:r>
              <a:rPr lang="en-US" dirty="0"/>
              <a:t> Bordered </a:t>
            </a:r>
            <a:r>
              <a:rPr lang="en-US" dirty="0" smtClean="0"/>
              <a:t>Pages </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26</a:t>
            </a:fld>
            <a:endParaRPr lang="en-US"/>
          </a:p>
        </p:txBody>
      </p:sp>
      <p:pic>
        <p:nvPicPr>
          <p:cNvPr id="3" name="Picture 2" title="Example of a Blue Bordered ERG Page"/>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97114" y="1211615"/>
            <a:ext cx="7372350" cy="5495925"/>
          </a:xfrm>
          <a:prstGeom prst="rect">
            <a:avLst/>
          </a:prstGeom>
        </p:spPr>
      </p:pic>
    </p:spTree>
    <p:extLst>
      <p:ext uri="{BB962C8B-B14F-4D97-AF65-F5344CB8AC3E}">
        <p14:creationId xmlns:p14="http://schemas.microsoft.com/office/powerpoint/2010/main" val="1871343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Polymerization</a:t>
            </a:r>
          </a:p>
        </p:txBody>
      </p:sp>
      <p:sp>
        <p:nvSpPr>
          <p:cNvPr id="3" name="Content Placeholder 2"/>
          <p:cNvSpPr>
            <a:spLocks noGrp="1"/>
          </p:cNvSpPr>
          <p:nvPr>
            <p:ph idx="1"/>
          </p:nvPr>
        </p:nvSpPr>
        <p:spPr>
          <a:xfrm>
            <a:off x="628650" y="1425448"/>
            <a:ext cx="7886700" cy="2588259"/>
          </a:xfrm>
        </p:spPr>
        <p:txBody>
          <a:bodyPr/>
          <a:lstStyle/>
          <a:p>
            <a:r>
              <a:rPr lang="en-US" dirty="0" smtClean="0"/>
              <a:t>When the </a:t>
            </a:r>
            <a:r>
              <a:rPr lang="en-US" dirty="0"/>
              <a:t>letter “</a:t>
            </a:r>
            <a:r>
              <a:rPr lang="en-US" dirty="0" smtClean="0"/>
              <a:t>P” follows </a:t>
            </a:r>
            <a:r>
              <a:rPr lang="en-US" dirty="0"/>
              <a:t>guide </a:t>
            </a:r>
            <a:r>
              <a:rPr lang="en-US" dirty="0" smtClean="0"/>
              <a:t>number</a:t>
            </a:r>
          </a:p>
          <a:p>
            <a:pPr lvl="1"/>
            <a:r>
              <a:rPr lang="en-US" dirty="0"/>
              <a:t>A material which presents a polymerization hazard under certain </a:t>
            </a:r>
            <a:r>
              <a:rPr lang="en-US" dirty="0" smtClean="0"/>
              <a:t>conditions</a:t>
            </a:r>
            <a:endParaRPr lang="en-US" dirty="0"/>
          </a:p>
          <a:p>
            <a:pPr lvl="1"/>
            <a:r>
              <a:rPr lang="en-US" dirty="0" smtClean="0"/>
              <a:t>Ex. Acrolein</a:t>
            </a:r>
            <a:r>
              <a:rPr lang="en-US" dirty="0"/>
              <a:t>, stabilized, Guide </a:t>
            </a:r>
            <a:r>
              <a:rPr lang="en-US" dirty="0" smtClean="0"/>
              <a:t>131P</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27</a:t>
            </a:fld>
            <a:endParaRPr lang="en-US"/>
          </a:p>
        </p:txBody>
      </p:sp>
      <p:pic>
        <p:nvPicPr>
          <p:cNvPr id="6" name="Picture 5" title="Example of a Blue Bordered ERG Page containing a material with a polymerization hazar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21536" y="4108930"/>
            <a:ext cx="4681728" cy="2139696"/>
          </a:xfrm>
          <a:prstGeom prst="rect">
            <a:avLst/>
          </a:prstGeom>
        </p:spPr>
      </p:pic>
    </p:spTree>
    <p:extLst>
      <p:ext uri="{BB962C8B-B14F-4D97-AF65-F5344CB8AC3E}">
        <p14:creationId xmlns:p14="http://schemas.microsoft.com/office/powerpoint/2010/main" val="112026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Chemicals Highlighted in </a:t>
            </a:r>
            <a:r>
              <a:rPr lang="en-US" dirty="0">
                <a:solidFill>
                  <a:schemeClr val="accent6"/>
                </a:solidFill>
              </a:rPr>
              <a:t>Green</a:t>
            </a:r>
          </a:p>
        </p:txBody>
      </p:sp>
      <p:sp>
        <p:nvSpPr>
          <p:cNvPr id="3" name="Content Placeholder 2"/>
          <p:cNvSpPr>
            <a:spLocks noGrp="1"/>
          </p:cNvSpPr>
          <p:nvPr>
            <p:ph idx="1"/>
          </p:nvPr>
        </p:nvSpPr>
        <p:spPr>
          <a:xfrm>
            <a:off x="628650" y="1142493"/>
            <a:ext cx="7886700" cy="4197604"/>
          </a:xfrm>
        </p:spPr>
        <p:txBody>
          <a:bodyPr>
            <a:normAutofit fontScale="92500" lnSpcReduction="10000"/>
          </a:bodyPr>
          <a:lstStyle/>
          <a:p>
            <a:pPr lvl="1"/>
            <a:r>
              <a:rPr lang="en-US" dirty="0"/>
              <a:t>Materials toxic by inhalation</a:t>
            </a:r>
          </a:p>
          <a:p>
            <a:pPr lvl="1"/>
            <a:r>
              <a:rPr lang="en-US" dirty="0"/>
              <a:t>Water </a:t>
            </a:r>
            <a:r>
              <a:rPr lang="en-US" dirty="0" smtClean="0"/>
              <a:t>reactive</a:t>
            </a:r>
            <a:endParaRPr lang="en-US" dirty="0"/>
          </a:p>
          <a:p>
            <a:pPr lvl="1"/>
            <a:r>
              <a:rPr lang="en-US" dirty="0"/>
              <a:t>Some chemical warfare agents</a:t>
            </a:r>
          </a:p>
          <a:p>
            <a:pPr lvl="1"/>
            <a:r>
              <a:rPr lang="en-US" dirty="0"/>
              <a:t>Require Isolation and Protective Action Distances when NOT on fire</a:t>
            </a:r>
          </a:p>
          <a:p>
            <a:pPr lvl="1"/>
            <a:r>
              <a:rPr lang="en-US" dirty="0"/>
              <a:t>Go to Green bordered pages</a:t>
            </a:r>
          </a:p>
          <a:p>
            <a:pPr lvl="1"/>
            <a:r>
              <a:rPr lang="en-US" dirty="0" smtClean="0"/>
              <a:t>Tables </a:t>
            </a:r>
            <a:r>
              <a:rPr lang="en-US" dirty="0"/>
              <a:t>1 &amp; 3 updated based on new </a:t>
            </a:r>
            <a:r>
              <a:rPr lang="en-US" dirty="0" smtClean="0"/>
              <a:t>Toxic Inhalation Hazard (TIH) data</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28</a:t>
            </a:fld>
            <a:endParaRPr lang="en-US"/>
          </a:p>
        </p:txBody>
      </p:sp>
      <p:pic>
        <p:nvPicPr>
          <p:cNvPr id="6" name="Picture 5" title="Example of a Blue Bordered ERG Page containing a material with a polymerization hazard"/>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813447" y="5226756"/>
            <a:ext cx="4681728" cy="1529870"/>
          </a:xfrm>
          <a:prstGeom prst="rect">
            <a:avLst/>
          </a:prstGeom>
        </p:spPr>
      </p:pic>
    </p:spTree>
    <p:extLst>
      <p:ext uri="{BB962C8B-B14F-4D97-AF65-F5344CB8AC3E}">
        <p14:creationId xmlns:p14="http://schemas.microsoft.com/office/powerpoint/2010/main" val="3320911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rPr>
              <a:t>Orange</a:t>
            </a:r>
            <a:r>
              <a:rPr lang="en-US" dirty="0"/>
              <a:t> Bordered Pages</a:t>
            </a:r>
          </a:p>
        </p:txBody>
      </p:sp>
      <p:sp>
        <p:nvSpPr>
          <p:cNvPr id="3" name="Content Placeholder 2"/>
          <p:cNvSpPr>
            <a:spLocks noGrp="1"/>
          </p:cNvSpPr>
          <p:nvPr>
            <p:ph idx="1"/>
          </p:nvPr>
        </p:nvSpPr>
        <p:spPr>
          <a:xfrm>
            <a:off x="4117467" y="1838083"/>
            <a:ext cx="4693158" cy="4729404"/>
          </a:xfrm>
        </p:spPr>
        <p:txBody>
          <a:bodyPr>
            <a:normAutofit fontScale="92500" lnSpcReduction="10000"/>
          </a:bodyPr>
          <a:lstStyle/>
          <a:p>
            <a:pPr>
              <a:spcBef>
                <a:spcPts val="1200"/>
              </a:spcBef>
              <a:spcAft>
                <a:spcPts val="1200"/>
              </a:spcAft>
            </a:pPr>
            <a:r>
              <a:rPr lang="en-US" dirty="0"/>
              <a:t>Emergency </a:t>
            </a:r>
            <a:r>
              <a:rPr lang="en-US" dirty="0" smtClean="0"/>
              <a:t>Action Guides</a:t>
            </a:r>
            <a:endParaRPr lang="en-US" dirty="0"/>
          </a:p>
          <a:p>
            <a:pPr lvl="1">
              <a:spcBef>
                <a:spcPts val="1200"/>
              </a:spcBef>
              <a:spcAft>
                <a:spcPts val="1200"/>
              </a:spcAft>
            </a:pPr>
            <a:r>
              <a:rPr lang="en-US" dirty="0" smtClean="0"/>
              <a:t>2-page </a:t>
            </a:r>
            <a:r>
              <a:rPr lang="en-US" dirty="0"/>
              <a:t>format identified </a:t>
            </a:r>
            <a:r>
              <a:rPr lang="en-US" dirty="0" smtClean="0"/>
              <a:t>by 3-digit </a:t>
            </a:r>
            <a:r>
              <a:rPr lang="en-US" dirty="0"/>
              <a:t>number</a:t>
            </a:r>
          </a:p>
          <a:p>
            <a:pPr lvl="1">
              <a:spcBef>
                <a:spcPts val="1200"/>
              </a:spcBef>
              <a:spcAft>
                <a:spcPts val="1200"/>
              </a:spcAft>
            </a:pPr>
            <a:r>
              <a:rPr lang="en-US" dirty="0"/>
              <a:t>P</a:t>
            </a:r>
            <a:r>
              <a:rPr lang="en-US" dirty="0" smtClean="0"/>
              <a:t>rovides guidance </a:t>
            </a:r>
            <a:r>
              <a:rPr lang="en-US" dirty="0"/>
              <a:t>for first responders</a:t>
            </a:r>
          </a:p>
          <a:p>
            <a:pPr lvl="1">
              <a:spcBef>
                <a:spcPts val="1200"/>
              </a:spcBef>
              <a:spcAft>
                <a:spcPts val="1200"/>
              </a:spcAft>
            </a:pPr>
            <a:r>
              <a:rPr lang="en-US" dirty="0"/>
              <a:t>Not applicable when materials of different classes or divisions are </a:t>
            </a:r>
            <a:r>
              <a:rPr lang="en-US" dirty="0" smtClean="0"/>
              <a:t>involved</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29</a:t>
            </a:fld>
            <a:endParaRPr lang="en-US"/>
          </a:p>
        </p:txBody>
      </p:sp>
      <p:pic>
        <p:nvPicPr>
          <p:cNvPr id="7" name="Picture 6" title="Example of a Orange Bordered ERG P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7105" y="1899130"/>
            <a:ext cx="3438144" cy="4730496"/>
          </a:xfrm>
          <a:prstGeom prst="rect">
            <a:avLst/>
          </a:prstGeom>
        </p:spPr>
      </p:pic>
    </p:spTree>
    <p:extLst>
      <p:ext uri="{BB962C8B-B14F-4D97-AF65-F5344CB8AC3E}">
        <p14:creationId xmlns:p14="http://schemas.microsoft.com/office/powerpoint/2010/main" val="12312279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rPr>
              <a:t>Orange</a:t>
            </a:r>
            <a:r>
              <a:rPr lang="en-US" dirty="0"/>
              <a:t> Bordered </a:t>
            </a:r>
            <a:r>
              <a:rPr lang="en-US" dirty="0" smtClean="0"/>
              <a:t>Pages </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30</a:t>
            </a:fld>
            <a:endParaRPr lang="en-US"/>
          </a:p>
        </p:txBody>
      </p:sp>
      <p:pic>
        <p:nvPicPr>
          <p:cNvPr id="3" name="Picture 2" title="The three sections of the Orange Bordered ERG Page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58661" y="1303337"/>
            <a:ext cx="7200900" cy="5267325"/>
          </a:xfrm>
          <a:prstGeom prst="rect">
            <a:avLst/>
          </a:prstGeom>
        </p:spPr>
      </p:pic>
    </p:spTree>
    <p:extLst>
      <p:ext uri="{BB962C8B-B14F-4D97-AF65-F5344CB8AC3E}">
        <p14:creationId xmlns:p14="http://schemas.microsoft.com/office/powerpoint/2010/main" val="27995972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Hazards</a:t>
            </a:r>
          </a:p>
        </p:txBody>
      </p:sp>
      <p:sp>
        <p:nvSpPr>
          <p:cNvPr id="3" name="Content Placeholder 2"/>
          <p:cNvSpPr>
            <a:spLocks noGrp="1"/>
          </p:cNvSpPr>
          <p:nvPr>
            <p:ph idx="1"/>
          </p:nvPr>
        </p:nvSpPr>
        <p:spPr>
          <a:xfrm>
            <a:off x="628650" y="945288"/>
            <a:ext cx="7886700" cy="1710436"/>
          </a:xfrm>
        </p:spPr>
        <p:txBody>
          <a:bodyPr/>
          <a:lstStyle/>
          <a:p>
            <a:pPr lvl="1"/>
            <a:r>
              <a:rPr lang="en-US" dirty="0"/>
              <a:t>Fire or Explosion</a:t>
            </a:r>
          </a:p>
          <a:p>
            <a:pPr lvl="1"/>
            <a:r>
              <a:rPr lang="en-US" dirty="0" smtClean="0"/>
              <a:t>Health</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31</a:t>
            </a:fld>
            <a:endParaRPr lang="en-US"/>
          </a:p>
        </p:txBody>
      </p:sp>
      <p:pic>
        <p:nvPicPr>
          <p:cNvPr id="6" name="Picture 5" title="Example of the sections on an Orange Bordered ERG Pag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04031" y="2419703"/>
            <a:ext cx="6419850" cy="4095750"/>
          </a:xfrm>
          <a:prstGeom prst="rect">
            <a:avLst/>
          </a:prstGeom>
        </p:spPr>
      </p:pic>
    </p:spTree>
    <p:extLst>
      <p:ext uri="{BB962C8B-B14F-4D97-AF65-F5344CB8AC3E}">
        <p14:creationId xmlns:p14="http://schemas.microsoft.com/office/powerpoint/2010/main" val="26839502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Safety</a:t>
            </a:r>
          </a:p>
        </p:txBody>
      </p:sp>
      <p:sp>
        <p:nvSpPr>
          <p:cNvPr id="3" name="Content Placeholder 2"/>
          <p:cNvSpPr>
            <a:spLocks noGrp="1"/>
          </p:cNvSpPr>
          <p:nvPr>
            <p:ph idx="1"/>
          </p:nvPr>
        </p:nvSpPr>
        <p:spPr>
          <a:xfrm>
            <a:off x="333375" y="1435100"/>
            <a:ext cx="3409950" cy="4741863"/>
          </a:xfrm>
        </p:spPr>
        <p:txBody>
          <a:bodyPr/>
          <a:lstStyle/>
          <a:p>
            <a:pPr lvl="1">
              <a:spcBef>
                <a:spcPts val="1200"/>
              </a:spcBef>
              <a:spcAft>
                <a:spcPts val="1200"/>
              </a:spcAft>
            </a:pPr>
            <a:r>
              <a:rPr lang="en-US" dirty="0"/>
              <a:t>Initial isolation distance</a:t>
            </a:r>
          </a:p>
          <a:p>
            <a:pPr lvl="1">
              <a:spcBef>
                <a:spcPts val="1200"/>
              </a:spcBef>
              <a:spcAft>
                <a:spcPts val="1200"/>
              </a:spcAft>
            </a:pPr>
            <a:r>
              <a:rPr lang="en-US" dirty="0"/>
              <a:t>Protective clothing recommendation</a:t>
            </a:r>
          </a:p>
          <a:p>
            <a:pPr lvl="1">
              <a:spcBef>
                <a:spcPts val="1200"/>
              </a:spcBef>
              <a:spcAft>
                <a:spcPts val="1200"/>
              </a:spcAft>
            </a:pPr>
            <a:r>
              <a:rPr lang="en-US" dirty="0"/>
              <a:t>Evacuation </a:t>
            </a:r>
            <a:r>
              <a:rPr lang="en-US" dirty="0" smtClean="0"/>
              <a:t>distance</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32</a:t>
            </a:fld>
            <a:endParaRPr lang="en-US"/>
          </a:p>
        </p:txBody>
      </p:sp>
      <p:pic>
        <p:nvPicPr>
          <p:cNvPr id="6" name="Picture 5" title="Example of the Public Safety section on an Orange Bordered ERG Page"/>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86376" y="1495777"/>
            <a:ext cx="4848225" cy="4724400"/>
          </a:xfrm>
          <a:prstGeom prst="rect">
            <a:avLst/>
          </a:prstGeom>
        </p:spPr>
      </p:pic>
    </p:spTree>
    <p:extLst>
      <p:ext uri="{BB962C8B-B14F-4D97-AF65-F5344CB8AC3E}">
        <p14:creationId xmlns:p14="http://schemas.microsoft.com/office/powerpoint/2010/main" val="1980281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Emergency Response</a:t>
            </a:r>
          </a:p>
        </p:txBody>
      </p:sp>
      <p:sp>
        <p:nvSpPr>
          <p:cNvPr id="3" name="Content Placeholder 2"/>
          <p:cNvSpPr>
            <a:spLocks noGrp="1"/>
          </p:cNvSpPr>
          <p:nvPr>
            <p:ph idx="1"/>
          </p:nvPr>
        </p:nvSpPr>
        <p:spPr>
          <a:xfrm>
            <a:off x="1143000" y="1296987"/>
            <a:ext cx="2724150" cy="4741863"/>
          </a:xfrm>
        </p:spPr>
        <p:txBody>
          <a:bodyPr/>
          <a:lstStyle/>
          <a:p>
            <a:pPr lvl="1">
              <a:lnSpc>
                <a:spcPct val="150000"/>
              </a:lnSpc>
            </a:pPr>
            <a:r>
              <a:rPr lang="en-US" dirty="0"/>
              <a:t>Fire </a:t>
            </a:r>
          </a:p>
          <a:p>
            <a:pPr lvl="1">
              <a:lnSpc>
                <a:spcPct val="150000"/>
              </a:lnSpc>
            </a:pPr>
            <a:r>
              <a:rPr lang="en-US" dirty="0"/>
              <a:t>Spill or </a:t>
            </a:r>
            <a:r>
              <a:rPr lang="en-US" dirty="0" smtClean="0"/>
              <a:t>leak</a:t>
            </a:r>
            <a:endParaRPr lang="en-US" dirty="0"/>
          </a:p>
          <a:p>
            <a:pPr lvl="1">
              <a:lnSpc>
                <a:spcPct val="150000"/>
              </a:lnSpc>
            </a:pPr>
            <a:r>
              <a:rPr lang="en-US" dirty="0"/>
              <a:t>First </a:t>
            </a:r>
            <a:r>
              <a:rPr lang="en-US" dirty="0" smtClean="0"/>
              <a:t>aid</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33</a:t>
            </a:fld>
            <a:endParaRPr lang="en-US"/>
          </a:p>
        </p:txBody>
      </p:sp>
      <p:pic>
        <p:nvPicPr>
          <p:cNvPr id="6" name="Picture 5" title="Example of the Emergency Response section on an Orange Bordered ERG Page"/>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47495" y="1155348"/>
            <a:ext cx="3619500" cy="5314950"/>
          </a:xfrm>
          <a:prstGeom prst="rect">
            <a:avLst/>
          </a:prstGeom>
        </p:spPr>
      </p:pic>
    </p:spTree>
    <p:extLst>
      <p:ext uri="{BB962C8B-B14F-4D97-AF65-F5344CB8AC3E}">
        <p14:creationId xmlns:p14="http://schemas.microsoft.com/office/powerpoint/2010/main" val="1369494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Isolation Distance / Evacuation</a:t>
            </a:r>
          </a:p>
        </p:txBody>
      </p:sp>
      <p:sp>
        <p:nvSpPr>
          <p:cNvPr id="3" name="Content Placeholder 2"/>
          <p:cNvSpPr>
            <a:spLocks noGrp="1"/>
          </p:cNvSpPr>
          <p:nvPr>
            <p:ph idx="1"/>
          </p:nvPr>
        </p:nvSpPr>
        <p:spPr>
          <a:xfrm>
            <a:off x="628650" y="1357313"/>
            <a:ext cx="7886700" cy="5156200"/>
          </a:xfrm>
        </p:spPr>
        <p:txBody>
          <a:bodyPr>
            <a:normAutofit lnSpcReduction="10000"/>
          </a:bodyPr>
          <a:lstStyle/>
          <a:p>
            <a:r>
              <a:rPr lang="en-US" dirty="0"/>
              <a:t>In the </a:t>
            </a:r>
            <a:r>
              <a:rPr lang="en-US" dirty="0" smtClean="0">
                <a:solidFill>
                  <a:srgbClr val="FFFF00"/>
                </a:solidFill>
              </a:rPr>
              <a:t>Yellow</a:t>
            </a:r>
            <a:r>
              <a:rPr lang="en-US" dirty="0" smtClean="0"/>
              <a:t> </a:t>
            </a:r>
            <a:r>
              <a:rPr lang="en-US" dirty="0"/>
              <a:t>and </a:t>
            </a:r>
            <a:r>
              <a:rPr lang="en-US" dirty="0" smtClean="0">
                <a:solidFill>
                  <a:srgbClr val="00B0F0"/>
                </a:solidFill>
              </a:rPr>
              <a:t>Blue</a:t>
            </a:r>
            <a:r>
              <a:rPr lang="en-US" dirty="0" smtClean="0"/>
              <a:t> </a:t>
            </a:r>
            <a:r>
              <a:rPr lang="en-US" dirty="0"/>
              <a:t>sections, if the substance is </a:t>
            </a:r>
            <a:r>
              <a:rPr lang="en-US" dirty="0" smtClean="0"/>
              <a:t>NOT </a:t>
            </a:r>
            <a:r>
              <a:rPr lang="en-US" dirty="0"/>
              <a:t>highlighted in </a:t>
            </a:r>
            <a:r>
              <a:rPr lang="en-US" dirty="0" smtClean="0">
                <a:solidFill>
                  <a:schemeClr val="accent6"/>
                </a:solidFill>
              </a:rPr>
              <a:t>Green</a:t>
            </a:r>
            <a:endParaRPr lang="en-US" dirty="0">
              <a:solidFill>
                <a:schemeClr val="accent6"/>
              </a:solidFill>
            </a:endParaRPr>
          </a:p>
          <a:p>
            <a:pPr lvl="1"/>
            <a:r>
              <a:rPr lang="en-US" dirty="0"/>
              <a:t>Use the distances suggested in the </a:t>
            </a:r>
            <a:r>
              <a:rPr lang="en-US" dirty="0" smtClean="0">
                <a:solidFill>
                  <a:schemeClr val="accent2"/>
                </a:solidFill>
              </a:rPr>
              <a:t>Orange </a:t>
            </a:r>
            <a:r>
              <a:rPr lang="en-US" dirty="0" smtClean="0"/>
              <a:t>section</a:t>
            </a:r>
          </a:p>
          <a:p>
            <a:pPr lvl="1"/>
            <a:endParaRPr lang="en-US" dirty="0"/>
          </a:p>
          <a:p>
            <a:r>
              <a:rPr lang="en-US" dirty="0"/>
              <a:t>In the </a:t>
            </a:r>
            <a:r>
              <a:rPr lang="en-US" dirty="0">
                <a:solidFill>
                  <a:srgbClr val="FFFF00"/>
                </a:solidFill>
              </a:rPr>
              <a:t>Yellow</a:t>
            </a:r>
            <a:r>
              <a:rPr lang="en-US" dirty="0"/>
              <a:t> and </a:t>
            </a:r>
            <a:r>
              <a:rPr lang="en-US" dirty="0">
                <a:solidFill>
                  <a:srgbClr val="00B0F0"/>
                </a:solidFill>
              </a:rPr>
              <a:t>Blue</a:t>
            </a:r>
            <a:r>
              <a:rPr lang="en-US" dirty="0"/>
              <a:t> sections, if the substance </a:t>
            </a:r>
            <a:r>
              <a:rPr lang="en-US" dirty="0" smtClean="0"/>
              <a:t>IS </a:t>
            </a:r>
            <a:r>
              <a:rPr lang="en-US" dirty="0"/>
              <a:t>highlighted in </a:t>
            </a:r>
            <a:r>
              <a:rPr lang="en-US" dirty="0">
                <a:solidFill>
                  <a:schemeClr val="accent6"/>
                </a:solidFill>
              </a:rPr>
              <a:t>Green</a:t>
            </a:r>
          </a:p>
          <a:p>
            <a:pPr lvl="1"/>
            <a:r>
              <a:rPr lang="en-US" dirty="0" smtClean="0"/>
              <a:t>If </a:t>
            </a:r>
            <a:r>
              <a:rPr lang="en-US" dirty="0"/>
              <a:t>there is no </a:t>
            </a:r>
            <a:r>
              <a:rPr lang="en-US" dirty="0" smtClean="0"/>
              <a:t>fire, use </a:t>
            </a:r>
            <a:r>
              <a:rPr lang="en-US" dirty="0">
                <a:solidFill>
                  <a:schemeClr val="accent6"/>
                </a:solidFill>
              </a:rPr>
              <a:t>Green</a:t>
            </a:r>
            <a:r>
              <a:rPr lang="en-US" dirty="0"/>
              <a:t> Table 1</a:t>
            </a:r>
          </a:p>
          <a:p>
            <a:pPr lvl="1"/>
            <a:r>
              <a:rPr lang="en-US" dirty="0"/>
              <a:t>If there is a </a:t>
            </a:r>
            <a:r>
              <a:rPr lang="en-US" dirty="0" smtClean="0"/>
              <a:t>fire, </a:t>
            </a:r>
            <a:r>
              <a:rPr lang="en-US" dirty="0"/>
              <a:t>or fire is </a:t>
            </a:r>
            <a:r>
              <a:rPr lang="en-US" dirty="0" smtClean="0"/>
              <a:t>involved, </a:t>
            </a:r>
            <a:r>
              <a:rPr lang="en-US" dirty="0"/>
              <a:t>use </a:t>
            </a:r>
            <a:r>
              <a:rPr lang="en-US" dirty="0" smtClean="0"/>
              <a:t>the</a:t>
            </a:r>
            <a:r>
              <a:rPr lang="en-US" dirty="0"/>
              <a:t> distances suggested in the</a:t>
            </a:r>
            <a:r>
              <a:rPr lang="en-US" dirty="0" smtClean="0"/>
              <a:t> </a:t>
            </a:r>
            <a:r>
              <a:rPr lang="en-US" dirty="0">
                <a:solidFill>
                  <a:schemeClr val="accent2"/>
                </a:solidFill>
              </a:rPr>
              <a:t>Orange</a:t>
            </a:r>
            <a:r>
              <a:rPr lang="en-US" dirty="0"/>
              <a:t> </a:t>
            </a:r>
            <a:r>
              <a:rPr lang="en-US" dirty="0" smtClean="0"/>
              <a:t>section</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34</a:t>
            </a:fld>
            <a:endParaRPr lang="en-US"/>
          </a:p>
        </p:txBody>
      </p:sp>
    </p:spTree>
    <p:extLst>
      <p:ext uri="{BB962C8B-B14F-4D97-AF65-F5344CB8AC3E}">
        <p14:creationId xmlns:p14="http://schemas.microsoft.com/office/powerpoint/2010/main" val="170268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solidFill>
              </a:rPr>
              <a:t>Green</a:t>
            </a:r>
            <a:r>
              <a:rPr lang="en-US" dirty="0"/>
              <a:t> </a:t>
            </a:r>
            <a:r>
              <a:rPr lang="en-US" dirty="0" smtClean="0"/>
              <a:t>Bordered </a:t>
            </a:r>
            <a:r>
              <a:rPr lang="en-US" dirty="0"/>
              <a:t>Pages</a:t>
            </a:r>
          </a:p>
        </p:txBody>
      </p:sp>
      <p:sp>
        <p:nvSpPr>
          <p:cNvPr id="3" name="Content Placeholder 2"/>
          <p:cNvSpPr>
            <a:spLocks noGrp="1"/>
          </p:cNvSpPr>
          <p:nvPr>
            <p:ph idx="1"/>
          </p:nvPr>
        </p:nvSpPr>
        <p:spPr>
          <a:xfrm>
            <a:off x="628650" y="2035174"/>
            <a:ext cx="7886700" cy="4349751"/>
          </a:xfrm>
        </p:spPr>
        <p:txBody>
          <a:bodyPr>
            <a:normAutofit/>
          </a:bodyPr>
          <a:lstStyle/>
          <a:p>
            <a:r>
              <a:rPr lang="en-US" dirty="0"/>
              <a:t>Contains the following </a:t>
            </a:r>
            <a:r>
              <a:rPr lang="en-US" dirty="0" smtClean="0"/>
              <a:t>sections:</a:t>
            </a:r>
          </a:p>
          <a:p>
            <a:pPr lvl="1"/>
            <a:r>
              <a:rPr lang="en-US" dirty="0" smtClean="0"/>
              <a:t>Table </a:t>
            </a:r>
            <a:r>
              <a:rPr lang="en-US" dirty="0"/>
              <a:t>1 – Initial Isolation and Protective Action Distances </a:t>
            </a:r>
          </a:p>
          <a:p>
            <a:pPr lvl="1"/>
            <a:r>
              <a:rPr lang="en-US" dirty="0" smtClean="0"/>
              <a:t>Table </a:t>
            </a:r>
            <a:r>
              <a:rPr lang="en-US" dirty="0"/>
              <a:t>2 – Water-Reactive Materials which Produce Toxic Gases </a:t>
            </a:r>
          </a:p>
          <a:p>
            <a:pPr lvl="1"/>
            <a:r>
              <a:rPr lang="en-US" dirty="0" smtClean="0"/>
              <a:t>Table </a:t>
            </a:r>
            <a:r>
              <a:rPr lang="en-US" dirty="0"/>
              <a:t>3 – Initial Isolation and Protective Action Distances for Different Quantities of Six Common TIH </a:t>
            </a:r>
            <a:r>
              <a:rPr lang="en-US" dirty="0" smtClean="0"/>
              <a:t>Gases</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35</a:t>
            </a:fld>
            <a:endParaRPr lang="en-US"/>
          </a:p>
        </p:txBody>
      </p:sp>
    </p:spTree>
    <p:extLst>
      <p:ext uri="{BB962C8B-B14F-4D97-AF65-F5344CB8AC3E}">
        <p14:creationId xmlns:p14="http://schemas.microsoft.com/office/powerpoint/2010/main" val="8213203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1 – Initial Isolation and Protective Action Distances</a:t>
            </a:r>
          </a:p>
        </p:txBody>
      </p:sp>
      <p:sp>
        <p:nvSpPr>
          <p:cNvPr id="3" name="Content Placeholder 2"/>
          <p:cNvSpPr>
            <a:spLocks noGrp="1"/>
          </p:cNvSpPr>
          <p:nvPr>
            <p:ph idx="1"/>
          </p:nvPr>
        </p:nvSpPr>
        <p:spPr>
          <a:xfrm>
            <a:off x="628650" y="1768475"/>
            <a:ext cx="7886700" cy="2860676"/>
          </a:xfrm>
        </p:spPr>
        <p:txBody>
          <a:bodyPr>
            <a:normAutofit lnSpcReduction="10000"/>
          </a:bodyPr>
          <a:lstStyle/>
          <a:p>
            <a:r>
              <a:rPr lang="en-US" dirty="0"/>
              <a:t>Distances to protect people from vapors during a spill from a dangerous good that is:</a:t>
            </a:r>
          </a:p>
          <a:p>
            <a:pPr lvl="1"/>
            <a:r>
              <a:rPr lang="en-US" dirty="0"/>
              <a:t>Toxic Inhalation Hazard (TIH)</a:t>
            </a:r>
          </a:p>
          <a:p>
            <a:pPr lvl="1"/>
            <a:r>
              <a:rPr lang="en-US" dirty="0"/>
              <a:t>Chemical </a:t>
            </a:r>
            <a:r>
              <a:rPr lang="en-US" dirty="0" smtClean="0"/>
              <a:t>warfare agent</a:t>
            </a:r>
            <a:endParaRPr lang="en-US" dirty="0"/>
          </a:p>
          <a:p>
            <a:pPr lvl="1"/>
            <a:r>
              <a:rPr lang="en-US" dirty="0"/>
              <a:t>Water r</a:t>
            </a:r>
            <a:r>
              <a:rPr lang="en-US" dirty="0" smtClean="0"/>
              <a:t>eactive</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36</a:t>
            </a:fld>
            <a:endParaRPr lang="en-US"/>
          </a:p>
        </p:txBody>
      </p:sp>
      <p:pic>
        <p:nvPicPr>
          <p:cNvPr id="6" name="Picture 5" title="Table 1 – Initial Isolation and Protective Action Distance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17231" y="3637315"/>
            <a:ext cx="3676650" cy="2676525"/>
          </a:xfrm>
          <a:prstGeom prst="rect">
            <a:avLst/>
          </a:prstGeom>
        </p:spPr>
      </p:pic>
    </p:spTree>
    <p:extLst>
      <p:ext uri="{BB962C8B-B14F-4D97-AF65-F5344CB8AC3E}">
        <p14:creationId xmlns:p14="http://schemas.microsoft.com/office/powerpoint/2010/main" val="3685177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1 – Initial Isolation and </a:t>
            </a:r>
            <a:r>
              <a:rPr lang="en-US" dirty="0" smtClean="0"/>
              <a:t> Protective </a:t>
            </a:r>
            <a:r>
              <a:rPr lang="en-US" dirty="0"/>
              <a:t>Action Distances</a:t>
            </a:r>
          </a:p>
        </p:txBody>
      </p:sp>
      <p:sp>
        <p:nvSpPr>
          <p:cNvPr id="5" name="Content Placeholder 4"/>
          <p:cNvSpPr>
            <a:spLocks noGrp="1"/>
          </p:cNvSpPr>
          <p:nvPr>
            <p:ph idx="1"/>
          </p:nvPr>
        </p:nvSpPr>
        <p:spPr/>
        <p:txBody>
          <a:bodyPr>
            <a:normAutofit lnSpcReduction="10000"/>
          </a:bodyPr>
          <a:lstStyle/>
          <a:p>
            <a:r>
              <a:rPr lang="en-US" dirty="0"/>
              <a:t>T</a:t>
            </a:r>
            <a:r>
              <a:rPr lang="en-US" dirty="0" smtClean="0"/>
              <a:t>able provides distances </a:t>
            </a:r>
            <a:r>
              <a:rPr lang="en-US" dirty="0"/>
              <a:t>for:</a:t>
            </a:r>
          </a:p>
          <a:p>
            <a:pPr lvl="1"/>
            <a:r>
              <a:rPr lang="en-US" dirty="0" smtClean="0"/>
              <a:t>Initial </a:t>
            </a:r>
            <a:r>
              <a:rPr lang="en-US" dirty="0"/>
              <a:t>Isolation </a:t>
            </a:r>
            <a:r>
              <a:rPr lang="en-US" dirty="0" smtClean="0"/>
              <a:t>Zone</a:t>
            </a:r>
            <a:endParaRPr lang="en-US" dirty="0"/>
          </a:p>
          <a:p>
            <a:pPr lvl="1"/>
            <a:r>
              <a:rPr lang="en-US" dirty="0" smtClean="0"/>
              <a:t>Protective </a:t>
            </a:r>
            <a:r>
              <a:rPr lang="en-US" dirty="0"/>
              <a:t>Action Zone, downwind, for day and </a:t>
            </a:r>
            <a:r>
              <a:rPr lang="en-US" dirty="0" smtClean="0"/>
              <a:t>night</a:t>
            </a:r>
            <a:endParaRPr lang="en-US" dirty="0"/>
          </a:p>
          <a:p>
            <a:endParaRPr lang="en-US" dirty="0"/>
          </a:p>
          <a:p>
            <a:r>
              <a:rPr lang="en-US" dirty="0" smtClean="0"/>
              <a:t>Distances </a:t>
            </a:r>
            <a:r>
              <a:rPr lang="en-US" dirty="0"/>
              <a:t>show the areas likely to be affected during the first 30 minutes after the materials are spilled, and this distance could increase with time. </a:t>
            </a:r>
          </a:p>
        </p:txBody>
      </p:sp>
      <p:sp>
        <p:nvSpPr>
          <p:cNvPr id="4" name="Slide Number Placeholder 3"/>
          <p:cNvSpPr>
            <a:spLocks noGrp="1"/>
          </p:cNvSpPr>
          <p:nvPr>
            <p:ph type="sldNum" sz="quarter" idx="12"/>
          </p:nvPr>
        </p:nvSpPr>
        <p:spPr/>
        <p:txBody>
          <a:bodyPr/>
          <a:lstStyle/>
          <a:p>
            <a:fld id="{4F39946F-FB85-4663-A869-1D31D085B14D}" type="slidenum">
              <a:rPr lang="en-US" smtClean="0"/>
              <a:t>37</a:t>
            </a:fld>
            <a:endParaRPr lang="en-US"/>
          </a:p>
        </p:txBody>
      </p:sp>
    </p:spTree>
    <p:extLst>
      <p:ext uri="{BB962C8B-B14F-4D97-AF65-F5344CB8AC3E}">
        <p14:creationId xmlns:p14="http://schemas.microsoft.com/office/powerpoint/2010/main" val="4514014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Small and Large Spills</a:t>
            </a:r>
          </a:p>
        </p:txBody>
      </p:sp>
      <p:sp>
        <p:nvSpPr>
          <p:cNvPr id="3" name="Content Placeholder 2"/>
          <p:cNvSpPr>
            <a:spLocks noGrp="1"/>
          </p:cNvSpPr>
          <p:nvPr>
            <p:ph idx="1"/>
          </p:nvPr>
        </p:nvSpPr>
        <p:spPr>
          <a:xfrm>
            <a:off x="628650" y="1252538"/>
            <a:ext cx="7886700" cy="5314950"/>
          </a:xfrm>
        </p:spPr>
        <p:txBody>
          <a:bodyPr>
            <a:normAutofit fontScale="92500" lnSpcReduction="20000"/>
          </a:bodyPr>
          <a:lstStyle/>
          <a:p>
            <a:r>
              <a:rPr lang="en-US" dirty="0"/>
              <a:t>Small </a:t>
            </a:r>
            <a:r>
              <a:rPr lang="en-US" dirty="0" smtClean="0"/>
              <a:t>Spill</a:t>
            </a:r>
          </a:p>
          <a:p>
            <a:pPr lvl="1"/>
            <a:r>
              <a:rPr lang="en-US" dirty="0" smtClean="0"/>
              <a:t>Less </a:t>
            </a:r>
            <a:r>
              <a:rPr lang="en-US" dirty="0"/>
              <a:t>than 208 </a:t>
            </a:r>
            <a:r>
              <a:rPr lang="en-US" dirty="0" smtClean="0"/>
              <a:t>liters </a:t>
            </a:r>
            <a:r>
              <a:rPr lang="en-US" dirty="0"/>
              <a:t>(55 U.S. g</a:t>
            </a:r>
            <a:r>
              <a:rPr lang="en-US" dirty="0" smtClean="0"/>
              <a:t>allons</a:t>
            </a:r>
            <a:r>
              <a:rPr lang="en-US" dirty="0"/>
              <a:t>) for liquids and less than 300 kilograms (660 pounds) for </a:t>
            </a:r>
            <a:r>
              <a:rPr lang="en-US" dirty="0" smtClean="0"/>
              <a:t>solids</a:t>
            </a:r>
          </a:p>
          <a:p>
            <a:pPr lvl="1"/>
            <a:r>
              <a:rPr lang="en-US" dirty="0" smtClean="0"/>
              <a:t>Generally a </a:t>
            </a:r>
            <a:r>
              <a:rPr lang="en-US" dirty="0"/>
              <a:t>single small package, a small cylinder, or a small leak from a large </a:t>
            </a:r>
            <a:r>
              <a:rPr lang="en-US" dirty="0" smtClean="0"/>
              <a:t>package</a:t>
            </a:r>
            <a:endParaRPr lang="en-US" dirty="0"/>
          </a:p>
          <a:p>
            <a:endParaRPr lang="en-US" dirty="0"/>
          </a:p>
          <a:p>
            <a:r>
              <a:rPr lang="en-US" dirty="0"/>
              <a:t>Large </a:t>
            </a:r>
            <a:r>
              <a:rPr lang="en-US" dirty="0" smtClean="0"/>
              <a:t>Spill</a:t>
            </a:r>
          </a:p>
          <a:p>
            <a:pPr lvl="1"/>
            <a:r>
              <a:rPr lang="en-US" dirty="0" smtClean="0"/>
              <a:t>Greater than 208 liters </a:t>
            </a:r>
            <a:r>
              <a:rPr lang="en-US" dirty="0"/>
              <a:t>(55 U.S. </a:t>
            </a:r>
            <a:r>
              <a:rPr lang="en-US" dirty="0" smtClean="0"/>
              <a:t>gallons</a:t>
            </a:r>
            <a:r>
              <a:rPr lang="en-US" dirty="0"/>
              <a:t>) for liquids and greater than 300 kilograms (660 pounds) for </a:t>
            </a:r>
            <a:r>
              <a:rPr lang="en-US" dirty="0" smtClean="0"/>
              <a:t>solids</a:t>
            </a:r>
          </a:p>
          <a:p>
            <a:pPr lvl="1"/>
            <a:r>
              <a:rPr lang="en-US" dirty="0" smtClean="0"/>
              <a:t>Generally a </a:t>
            </a:r>
            <a:r>
              <a:rPr lang="en-US" dirty="0"/>
              <a:t>spill from a large package, or multiple spills from many small </a:t>
            </a:r>
            <a:r>
              <a:rPr lang="en-US" dirty="0" smtClean="0"/>
              <a:t>packages</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38</a:t>
            </a:fld>
            <a:endParaRPr lang="en-US"/>
          </a:p>
        </p:txBody>
      </p:sp>
    </p:spTree>
    <p:extLst>
      <p:ext uri="{BB962C8B-B14F-4D97-AF65-F5344CB8AC3E}">
        <p14:creationId xmlns:p14="http://schemas.microsoft.com/office/powerpoint/2010/main" val="2429942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Isolation Zone</a:t>
            </a:r>
          </a:p>
        </p:txBody>
      </p:sp>
      <p:sp>
        <p:nvSpPr>
          <p:cNvPr id="3" name="Content Placeholder 2"/>
          <p:cNvSpPr>
            <a:spLocks noGrp="1"/>
          </p:cNvSpPr>
          <p:nvPr>
            <p:ph idx="1"/>
          </p:nvPr>
        </p:nvSpPr>
        <p:spPr>
          <a:xfrm>
            <a:off x="628650" y="1215113"/>
            <a:ext cx="7886700" cy="2298700"/>
          </a:xfrm>
        </p:spPr>
        <p:txBody>
          <a:bodyPr/>
          <a:lstStyle/>
          <a:p>
            <a:r>
              <a:rPr lang="en-US" dirty="0" smtClean="0"/>
              <a:t>Area SURROUNDING the incident in which persons may be exposed to dangerous (upwind) and life threatening (downwind) concentrations of material</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39</a:t>
            </a:fld>
            <a:endParaRPr lang="en-US"/>
          </a:p>
        </p:txBody>
      </p:sp>
      <p:pic>
        <p:nvPicPr>
          <p:cNvPr id="6" name="Picture 5" title="Image detailing the components of an Initial Isolation Zon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23886" y="3203399"/>
            <a:ext cx="4667250" cy="3476625"/>
          </a:xfrm>
          <a:prstGeom prst="rect">
            <a:avLst/>
          </a:prstGeom>
        </p:spPr>
      </p:pic>
    </p:spTree>
    <p:extLst>
      <p:ext uri="{BB962C8B-B14F-4D97-AF65-F5344CB8AC3E}">
        <p14:creationId xmlns:p14="http://schemas.microsoft.com/office/powerpoint/2010/main" val="16693004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Protective Action Zone</a:t>
            </a:r>
          </a:p>
        </p:txBody>
      </p:sp>
      <p:sp>
        <p:nvSpPr>
          <p:cNvPr id="3" name="Content Placeholder 2"/>
          <p:cNvSpPr>
            <a:spLocks noGrp="1"/>
          </p:cNvSpPr>
          <p:nvPr>
            <p:ph idx="1"/>
          </p:nvPr>
        </p:nvSpPr>
        <p:spPr>
          <a:xfrm>
            <a:off x="628650" y="1149351"/>
            <a:ext cx="7886700" cy="2260600"/>
          </a:xfrm>
        </p:spPr>
        <p:txBody>
          <a:bodyPr/>
          <a:lstStyle/>
          <a:p>
            <a:r>
              <a:rPr lang="en-US" dirty="0"/>
              <a:t>A</a:t>
            </a:r>
            <a:r>
              <a:rPr lang="en-US" dirty="0" smtClean="0"/>
              <a:t>rea </a:t>
            </a:r>
            <a:r>
              <a:rPr lang="en-US" dirty="0"/>
              <a:t>DOWNWIND from the incident in which persons may become incapacitated and unable to take protective action and/or incur serious or irreversible health </a:t>
            </a:r>
            <a:r>
              <a:rPr lang="en-US" dirty="0" smtClean="0"/>
              <a:t>effects.</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40</a:t>
            </a:fld>
            <a:endParaRPr lang="en-US"/>
          </a:p>
        </p:txBody>
      </p:sp>
      <p:pic>
        <p:nvPicPr>
          <p:cNvPr id="6" name="Picture 5" title="Image detailing the components of a Protective Action Zon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73200" y="3259843"/>
            <a:ext cx="5791200" cy="3476625"/>
          </a:xfrm>
          <a:prstGeom prst="rect">
            <a:avLst/>
          </a:prstGeom>
        </p:spPr>
      </p:pic>
    </p:spTree>
    <p:extLst>
      <p:ext uri="{BB962C8B-B14F-4D97-AF65-F5344CB8AC3E}">
        <p14:creationId xmlns:p14="http://schemas.microsoft.com/office/powerpoint/2010/main" val="40957103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a:t>
            </a:r>
            <a:r>
              <a:rPr lang="en-US" dirty="0"/>
              <a:t>2 – Water-Reactive Materials which Produce Toxic </a:t>
            </a:r>
            <a:r>
              <a:rPr lang="en-US" dirty="0" smtClean="0"/>
              <a:t>Gases</a:t>
            </a:r>
            <a:endParaRPr lang="en-US" dirty="0"/>
          </a:p>
        </p:txBody>
      </p:sp>
      <p:sp>
        <p:nvSpPr>
          <p:cNvPr id="3" name="Content Placeholder 2"/>
          <p:cNvSpPr>
            <a:spLocks noGrp="1"/>
          </p:cNvSpPr>
          <p:nvPr>
            <p:ph idx="1"/>
          </p:nvPr>
        </p:nvSpPr>
        <p:spPr>
          <a:xfrm>
            <a:off x="628650" y="2035174"/>
            <a:ext cx="7886700" cy="4714876"/>
          </a:xfrm>
        </p:spPr>
        <p:txBody>
          <a:bodyPr>
            <a:normAutofit/>
          </a:bodyPr>
          <a:lstStyle/>
          <a:p>
            <a:pPr lvl="1">
              <a:spcBef>
                <a:spcPts val="1200"/>
              </a:spcBef>
              <a:spcAft>
                <a:spcPts val="1200"/>
              </a:spcAft>
            </a:pPr>
            <a:r>
              <a:rPr lang="en-US" dirty="0" smtClean="0"/>
              <a:t>List of materials which produce large amount of Toxic Inhalation Hazard (TIH) gases when spilled in water and identifies the TIH gases produced</a:t>
            </a:r>
          </a:p>
          <a:p>
            <a:pPr lvl="1">
              <a:spcBef>
                <a:spcPts val="1200"/>
              </a:spcBef>
              <a:spcAft>
                <a:spcPts val="1200"/>
              </a:spcAft>
            </a:pPr>
            <a:r>
              <a:rPr lang="en-US" dirty="0"/>
              <a:t>S</a:t>
            </a:r>
            <a:r>
              <a:rPr lang="en-US" dirty="0" smtClean="0"/>
              <a:t>ubstances </a:t>
            </a:r>
            <a:r>
              <a:rPr lang="en-US" dirty="0"/>
              <a:t>are presented in numerical order of their ID </a:t>
            </a:r>
            <a:r>
              <a:rPr lang="en-US" dirty="0" smtClean="0"/>
              <a:t>Numbers</a:t>
            </a:r>
          </a:p>
          <a:p>
            <a:pPr lvl="1">
              <a:spcBef>
                <a:spcPts val="1200"/>
              </a:spcBef>
              <a:spcAft>
                <a:spcPts val="1200"/>
              </a:spcAft>
            </a:pPr>
            <a:r>
              <a:rPr lang="en-US" dirty="0"/>
              <a:t>E</a:t>
            </a:r>
            <a:r>
              <a:rPr lang="en-US" dirty="0" smtClean="0"/>
              <a:t>asily </a:t>
            </a:r>
            <a:r>
              <a:rPr lang="en-US" dirty="0"/>
              <a:t>identified in Table 1 as their name is immediately followed by </a:t>
            </a:r>
            <a:r>
              <a:rPr lang="en-US" i="1" dirty="0" smtClean="0"/>
              <a:t>When Spilled </a:t>
            </a:r>
            <a:r>
              <a:rPr lang="en-US" i="1" dirty="0"/>
              <a:t>in </a:t>
            </a:r>
            <a:r>
              <a:rPr lang="en-US" i="1" dirty="0" smtClean="0"/>
              <a:t>Water</a:t>
            </a:r>
            <a:endParaRPr lang="en-US" i="1" dirty="0"/>
          </a:p>
        </p:txBody>
      </p:sp>
      <p:sp>
        <p:nvSpPr>
          <p:cNvPr id="4" name="Slide Number Placeholder 3"/>
          <p:cNvSpPr>
            <a:spLocks noGrp="1"/>
          </p:cNvSpPr>
          <p:nvPr>
            <p:ph type="sldNum" sz="quarter" idx="12"/>
          </p:nvPr>
        </p:nvSpPr>
        <p:spPr/>
        <p:txBody>
          <a:bodyPr/>
          <a:lstStyle/>
          <a:p>
            <a:fld id="{4F39946F-FB85-4663-A869-1D31D085B14D}" type="slidenum">
              <a:rPr lang="en-US" smtClean="0"/>
              <a:t>41</a:t>
            </a:fld>
            <a:endParaRPr lang="en-US"/>
          </a:p>
        </p:txBody>
      </p:sp>
    </p:spTree>
    <p:extLst>
      <p:ext uri="{BB962C8B-B14F-4D97-AF65-F5344CB8AC3E}">
        <p14:creationId xmlns:p14="http://schemas.microsoft.com/office/powerpoint/2010/main" val="15115517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2 – Water-Reactive Materials which Produce Toxic </a:t>
            </a:r>
            <a:r>
              <a:rPr lang="en-US" dirty="0" smtClean="0"/>
              <a:t>Gases </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42</a:t>
            </a:fld>
            <a:endParaRPr lang="en-US"/>
          </a:p>
        </p:txBody>
      </p:sp>
      <p:pic>
        <p:nvPicPr>
          <p:cNvPr id="3" name="Picture 2" title="Example of Table 2 – Water-Reactive Materials which Produce Toxic Gases found in Green Bordered ERG Page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28700" y="1369836"/>
            <a:ext cx="7086600" cy="5314950"/>
          </a:xfrm>
          <a:prstGeom prst="rect">
            <a:avLst/>
          </a:prstGeom>
        </p:spPr>
      </p:pic>
    </p:spTree>
    <p:extLst>
      <p:ext uri="{BB962C8B-B14F-4D97-AF65-F5344CB8AC3E}">
        <p14:creationId xmlns:p14="http://schemas.microsoft.com/office/powerpoint/2010/main" val="36515093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1" y="225427"/>
            <a:ext cx="8562974" cy="1209673"/>
          </a:xfrm>
        </p:spPr>
        <p:txBody>
          <a:bodyPr>
            <a:normAutofit fontScale="90000"/>
          </a:bodyPr>
          <a:lstStyle/>
          <a:p>
            <a:r>
              <a:rPr lang="en-US" dirty="0" smtClean="0"/>
              <a:t>Table </a:t>
            </a:r>
            <a:r>
              <a:rPr lang="en-US" dirty="0"/>
              <a:t>3 – Initial Isolation and Protective Action Distances for </a:t>
            </a:r>
            <a:r>
              <a:rPr lang="en-US" dirty="0" smtClean="0"/>
              <a:t>Six </a:t>
            </a:r>
            <a:r>
              <a:rPr lang="en-US" dirty="0"/>
              <a:t>Common TIH Gases </a:t>
            </a:r>
          </a:p>
        </p:txBody>
      </p:sp>
      <p:sp>
        <p:nvSpPr>
          <p:cNvPr id="3" name="Content Placeholder 2"/>
          <p:cNvSpPr>
            <a:spLocks noGrp="1"/>
          </p:cNvSpPr>
          <p:nvPr>
            <p:ph idx="1"/>
          </p:nvPr>
        </p:nvSpPr>
        <p:spPr/>
        <p:txBody>
          <a:bodyPr>
            <a:normAutofit fontScale="92500" lnSpcReduction="20000"/>
          </a:bodyPr>
          <a:lstStyle/>
          <a:p>
            <a:r>
              <a:rPr lang="en-US" dirty="0" smtClean="0"/>
              <a:t>Six Toxic </a:t>
            </a:r>
            <a:r>
              <a:rPr lang="en-US" dirty="0"/>
              <a:t>Inhalation Hazard </a:t>
            </a:r>
            <a:r>
              <a:rPr lang="en-US" dirty="0" smtClean="0"/>
              <a:t>(TIH) gasses commonly encountered:</a:t>
            </a:r>
            <a:endParaRPr lang="en-US" dirty="0"/>
          </a:p>
          <a:p>
            <a:pPr lvl="1"/>
            <a:r>
              <a:rPr lang="en-US" dirty="0" smtClean="0"/>
              <a:t>Ammonia</a:t>
            </a:r>
            <a:r>
              <a:rPr lang="en-US" dirty="0"/>
              <a:t>, anhydrous (UN1005)</a:t>
            </a:r>
          </a:p>
          <a:p>
            <a:pPr lvl="1"/>
            <a:r>
              <a:rPr lang="en-US" dirty="0"/>
              <a:t>Chlorine (UN1017)</a:t>
            </a:r>
          </a:p>
          <a:p>
            <a:pPr lvl="1"/>
            <a:r>
              <a:rPr lang="en-US" dirty="0"/>
              <a:t>Ethylene oxide (UN1040)</a:t>
            </a:r>
          </a:p>
          <a:p>
            <a:pPr lvl="1"/>
            <a:r>
              <a:rPr lang="en-US" dirty="0"/>
              <a:t>Hydrogen chloride, anhydrous (UN1050) and Hydrogen chloride, refrigerated liquid (UN2186)</a:t>
            </a:r>
          </a:p>
          <a:p>
            <a:pPr lvl="1"/>
            <a:r>
              <a:rPr lang="en-US" dirty="0"/>
              <a:t>Hydrogen fluoride, anhydrous (UN1052)</a:t>
            </a:r>
          </a:p>
          <a:p>
            <a:pPr lvl="1"/>
            <a:r>
              <a:rPr lang="en-US" dirty="0"/>
              <a:t>Sulfur </a:t>
            </a:r>
            <a:r>
              <a:rPr lang="en-US" dirty="0" smtClean="0"/>
              <a:t>dioxide/Sulphur </a:t>
            </a:r>
            <a:r>
              <a:rPr lang="en-US" dirty="0"/>
              <a:t>dioxide (UN1079</a:t>
            </a:r>
            <a:r>
              <a:rPr lang="en-US" dirty="0" smtClean="0"/>
              <a:t>)</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43</a:t>
            </a:fld>
            <a:endParaRPr lang="en-US"/>
          </a:p>
        </p:txBody>
      </p:sp>
    </p:spTree>
    <p:extLst>
      <p:ext uri="{BB962C8B-B14F-4D97-AF65-F5344CB8AC3E}">
        <p14:creationId xmlns:p14="http://schemas.microsoft.com/office/powerpoint/2010/main" val="10507830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049" y="225427"/>
            <a:ext cx="8410575" cy="1209673"/>
          </a:xfrm>
        </p:spPr>
        <p:txBody>
          <a:bodyPr>
            <a:normAutofit fontScale="90000"/>
          </a:bodyPr>
          <a:lstStyle/>
          <a:p>
            <a:r>
              <a:rPr lang="en-US" dirty="0" smtClean="0"/>
              <a:t>Table </a:t>
            </a:r>
            <a:r>
              <a:rPr lang="en-US" dirty="0"/>
              <a:t>3 – Initial Isolation and Protective </a:t>
            </a:r>
            <a:r>
              <a:rPr lang="en-US" dirty="0" smtClean="0"/>
              <a:t> Action </a:t>
            </a:r>
            <a:r>
              <a:rPr lang="en-US" dirty="0"/>
              <a:t>Distances for </a:t>
            </a:r>
            <a:r>
              <a:rPr lang="en-US" dirty="0" smtClean="0"/>
              <a:t>Six </a:t>
            </a:r>
            <a:r>
              <a:rPr lang="en-US" dirty="0"/>
              <a:t>Common TIH Gases </a:t>
            </a:r>
          </a:p>
        </p:txBody>
      </p:sp>
      <p:sp>
        <p:nvSpPr>
          <p:cNvPr id="4" name="Slide Number Placeholder 3"/>
          <p:cNvSpPr>
            <a:spLocks noGrp="1"/>
          </p:cNvSpPr>
          <p:nvPr>
            <p:ph type="sldNum" sz="quarter" idx="12"/>
          </p:nvPr>
        </p:nvSpPr>
        <p:spPr/>
        <p:txBody>
          <a:bodyPr/>
          <a:lstStyle/>
          <a:p>
            <a:fld id="{4F39946F-FB85-4663-A869-1D31D085B14D}" type="slidenum">
              <a:rPr lang="en-US" smtClean="0"/>
              <a:t>44</a:t>
            </a:fld>
            <a:endParaRPr lang="en-US"/>
          </a:p>
        </p:txBody>
      </p:sp>
      <p:pic>
        <p:nvPicPr>
          <p:cNvPr id="3" name="Picture 2" title="Example of Table 3 – Initial Isolation and Protective Action Distances for Six Common TIH Gases found in Green Boarded ERG page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84615" y="1468614"/>
            <a:ext cx="7019925" cy="5162550"/>
          </a:xfrm>
          <a:prstGeom prst="rect">
            <a:avLst/>
          </a:prstGeom>
        </p:spPr>
      </p:pic>
    </p:spTree>
    <p:extLst>
      <p:ext uri="{BB962C8B-B14F-4D97-AF65-F5344CB8AC3E}">
        <p14:creationId xmlns:p14="http://schemas.microsoft.com/office/powerpoint/2010/main" val="1848020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Estimating Wind Speed from Environmental Clues</a:t>
            </a:r>
          </a:p>
        </p:txBody>
      </p:sp>
      <p:sp>
        <p:nvSpPr>
          <p:cNvPr id="4" name="Slide Number Placeholder 3"/>
          <p:cNvSpPr>
            <a:spLocks noGrp="1"/>
          </p:cNvSpPr>
          <p:nvPr>
            <p:ph type="sldNum" sz="quarter" idx="12"/>
          </p:nvPr>
        </p:nvSpPr>
        <p:spPr/>
        <p:txBody>
          <a:bodyPr/>
          <a:lstStyle/>
          <a:p>
            <a:fld id="{4F39946F-FB85-4663-A869-1D31D085B14D}" type="slidenum">
              <a:rPr lang="en-US" smtClean="0"/>
              <a:t>45</a:t>
            </a:fld>
            <a:endParaRPr lang="en-US"/>
          </a:p>
        </p:txBody>
      </p:sp>
      <p:pic>
        <p:nvPicPr>
          <p:cNvPr id="3" name="Picture 2" title="Chart used to Estimate Wind Speed from Environmental Clues"/>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2182812"/>
            <a:ext cx="9144000" cy="3305175"/>
          </a:xfrm>
          <a:prstGeom prst="rect">
            <a:avLst/>
          </a:prstGeom>
        </p:spPr>
      </p:pic>
    </p:spTree>
    <p:extLst>
      <p:ext uri="{BB962C8B-B14F-4D97-AF65-F5344CB8AC3E}">
        <p14:creationId xmlns:p14="http://schemas.microsoft.com/office/powerpoint/2010/main" val="11324593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Boiling Liquid Expanding </a:t>
            </a:r>
            <a:r>
              <a:rPr lang="en-US" dirty="0" smtClean="0"/>
              <a:t>Vapor Explosion (BLEVE)</a:t>
            </a:r>
            <a:endParaRPr lang="en-US" dirty="0"/>
          </a:p>
        </p:txBody>
      </p:sp>
      <p:sp>
        <p:nvSpPr>
          <p:cNvPr id="3" name="Content Placeholder 2"/>
          <p:cNvSpPr>
            <a:spLocks noGrp="1"/>
          </p:cNvSpPr>
          <p:nvPr>
            <p:ph idx="1"/>
          </p:nvPr>
        </p:nvSpPr>
        <p:spPr/>
        <p:txBody>
          <a:bodyPr/>
          <a:lstStyle/>
          <a:p>
            <a:pPr lvl="1"/>
            <a:r>
              <a:rPr lang="en-US" dirty="0" smtClean="0"/>
              <a:t>Occurs when a container </a:t>
            </a:r>
            <a:r>
              <a:rPr lang="en-US" dirty="0"/>
              <a:t>holding a pressurized liquefied gas fails </a:t>
            </a:r>
            <a:r>
              <a:rPr lang="en-US" dirty="0" smtClean="0"/>
              <a:t>catastrophically</a:t>
            </a:r>
          </a:p>
          <a:p>
            <a:pPr lvl="1"/>
            <a:r>
              <a:rPr lang="en-US" dirty="0" smtClean="0"/>
              <a:t>Catastrophic </a:t>
            </a:r>
            <a:r>
              <a:rPr lang="en-US" dirty="0"/>
              <a:t>failure of the vessel is followed by the explosive release of boiling liquid and expanding </a:t>
            </a:r>
            <a:r>
              <a:rPr lang="en-US" dirty="0" smtClean="0"/>
              <a:t>vapor</a:t>
            </a:r>
            <a:endParaRPr lang="en-US" dirty="0"/>
          </a:p>
          <a:p>
            <a:endParaRPr lang="en-US" dirty="0"/>
          </a:p>
          <a:p>
            <a:r>
              <a:rPr lang="en-US" dirty="0" smtClean="0"/>
              <a:t>Note: </a:t>
            </a:r>
            <a:r>
              <a:rPr lang="en-US" dirty="0"/>
              <a:t>A BLEVE can occur even if the material is </a:t>
            </a:r>
            <a:r>
              <a:rPr lang="en-US" dirty="0" smtClean="0"/>
              <a:t>non-flammable</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46</a:t>
            </a:fld>
            <a:endParaRPr lang="en-US"/>
          </a:p>
        </p:txBody>
      </p:sp>
    </p:spTree>
    <p:extLst>
      <p:ext uri="{BB962C8B-B14F-4D97-AF65-F5344CB8AC3E}">
        <p14:creationId xmlns:p14="http://schemas.microsoft.com/office/powerpoint/2010/main" val="6677769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BLEVE</a:t>
            </a:r>
            <a:endParaRPr lang="en-US" dirty="0"/>
          </a:p>
        </p:txBody>
      </p:sp>
      <p:sp>
        <p:nvSpPr>
          <p:cNvPr id="3" name="Content Placeholder 2"/>
          <p:cNvSpPr>
            <a:spLocks noGrp="1"/>
          </p:cNvSpPr>
          <p:nvPr>
            <p:ph idx="1"/>
          </p:nvPr>
        </p:nvSpPr>
        <p:spPr>
          <a:xfrm>
            <a:off x="628650" y="1095376"/>
            <a:ext cx="7886700" cy="1498600"/>
          </a:xfrm>
        </p:spPr>
        <p:txBody>
          <a:bodyPr>
            <a:normAutofit lnSpcReduction="10000"/>
          </a:bodyPr>
          <a:lstStyle/>
          <a:p>
            <a:r>
              <a:rPr lang="en-US" dirty="0" smtClean="0"/>
              <a:t>Table summarizing tank </a:t>
            </a:r>
            <a:r>
              <a:rPr lang="en-US" dirty="0"/>
              <a:t>properties, critical times, critical </a:t>
            </a:r>
            <a:r>
              <a:rPr lang="en-US" dirty="0" smtClean="0"/>
              <a:t>distances, </a:t>
            </a:r>
            <a:r>
              <a:rPr lang="en-US" dirty="0"/>
              <a:t>and cooling water flow rates for various tank sizes that may be involved in a BLEVE</a:t>
            </a:r>
          </a:p>
        </p:txBody>
      </p:sp>
      <p:sp>
        <p:nvSpPr>
          <p:cNvPr id="4" name="Slide Number Placeholder 3"/>
          <p:cNvSpPr>
            <a:spLocks noGrp="1"/>
          </p:cNvSpPr>
          <p:nvPr>
            <p:ph type="sldNum" sz="quarter" idx="12"/>
          </p:nvPr>
        </p:nvSpPr>
        <p:spPr/>
        <p:txBody>
          <a:bodyPr/>
          <a:lstStyle/>
          <a:p>
            <a:fld id="{4F39946F-FB85-4663-A869-1D31D085B14D}" type="slidenum">
              <a:rPr lang="en-US" smtClean="0"/>
              <a:t>47</a:t>
            </a:fld>
            <a:endParaRPr lang="en-US"/>
          </a:p>
        </p:txBody>
      </p:sp>
      <p:pic>
        <p:nvPicPr>
          <p:cNvPr id="6" name="Picture 5" title="Table indicating the various factors associated with a BLEVE incident"/>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9373" y="2605970"/>
            <a:ext cx="8420100" cy="3790950"/>
          </a:xfrm>
          <a:prstGeom prst="rect">
            <a:avLst/>
          </a:prstGeom>
        </p:spPr>
      </p:pic>
    </p:spTree>
    <p:extLst>
      <p:ext uri="{BB962C8B-B14F-4D97-AF65-F5344CB8AC3E}">
        <p14:creationId xmlns:p14="http://schemas.microsoft.com/office/powerpoint/2010/main" val="41697045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Emergency Response Telephone Numbers</a:t>
            </a:r>
            <a:endParaRPr lang="en-US" dirty="0"/>
          </a:p>
        </p:txBody>
      </p:sp>
      <p:sp>
        <p:nvSpPr>
          <p:cNvPr id="3" name="Content Placeholder 2"/>
          <p:cNvSpPr>
            <a:spLocks noGrp="1"/>
          </p:cNvSpPr>
          <p:nvPr>
            <p:ph idx="1"/>
          </p:nvPr>
        </p:nvSpPr>
        <p:spPr>
          <a:xfrm>
            <a:off x="628650" y="2025650"/>
            <a:ext cx="7886700" cy="4724400"/>
          </a:xfrm>
        </p:spPr>
        <p:txBody>
          <a:bodyPr>
            <a:normAutofit fontScale="85000" lnSpcReduction="20000"/>
          </a:bodyPr>
          <a:lstStyle/>
          <a:p>
            <a:pPr>
              <a:spcBef>
                <a:spcPts val="1200"/>
              </a:spcBef>
              <a:spcAft>
                <a:spcPts val="1200"/>
              </a:spcAft>
            </a:pPr>
            <a:r>
              <a:rPr lang="en-US" dirty="0"/>
              <a:t>CHEMTREC®, a </a:t>
            </a:r>
            <a:r>
              <a:rPr lang="en-US" dirty="0" smtClean="0"/>
              <a:t>24-hour </a:t>
            </a:r>
            <a:r>
              <a:rPr lang="en-US" dirty="0"/>
              <a:t>emergency response communication service: 1-800-424-9300  </a:t>
            </a:r>
          </a:p>
          <a:p>
            <a:pPr>
              <a:spcBef>
                <a:spcPts val="1200"/>
              </a:spcBef>
              <a:spcAft>
                <a:spcPts val="1200"/>
              </a:spcAft>
            </a:pPr>
            <a:r>
              <a:rPr lang="en-US" dirty="0"/>
              <a:t>CHEMTEL, INC., a </a:t>
            </a:r>
            <a:r>
              <a:rPr lang="en-US" dirty="0" smtClean="0"/>
              <a:t>24-hour </a:t>
            </a:r>
            <a:r>
              <a:rPr lang="en-US" dirty="0"/>
              <a:t>emergency response communication service 1-888-255-3924 </a:t>
            </a:r>
          </a:p>
          <a:p>
            <a:pPr>
              <a:spcBef>
                <a:spcPts val="1200"/>
              </a:spcBef>
              <a:spcAft>
                <a:spcPts val="1200"/>
              </a:spcAft>
            </a:pPr>
            <a:r>
              <a:rPr lang="en-US" dirty="0"/>
              <a:t>INFOTRAC, a </a:t>
            </a:r>
            <a:r>
              <a:rPr lang="en-US" dirty="0" smtClean="0"/>
              <a:t>24-hour </a:t>
            </a:r>
            <a:r>
              <a:rPr lang="en-US" dirty="0"/>
              <a:t>emergency response communication service: 1-800-535-5053 </a:t>
            </a:r>
          </a:p>
          <a:p>
            <a:pPr>
              <a:spcBef>
                <a:spcPts val="1200"/>
              </a:spcBef>
              <a:spcAft>
                <a:spcPts val="1200"/>
              </a:spcAft>
            </a:pPr>
            <a:r>
              <a:rPr lang="en-US" dirty="0"/>
              <a:t>3E COMPANY, a </a:t>
            </a:r>
            <a:r>
              <a:rPr lang="en-US" dirty="0" smtClean="0"/>
              <a:t>24-hour </a:t>
            </a:r>
            <a:r>
              <a:rPr lang="en-US" dirty="0"/>
              <a:t>emergency response communication service: 1-800-451-8346 </a:t>
            </a:r>
          </a:p>
          <a:p>
            <a:endParaRPr lang="en-US" sz="900" dirty="0"/>
          </a:p>
          <a:p>
            <a:pPr algn="ctr"/>
            <a:r>
              <a:rPr lang="en-US" dirty="0"/>
              <a:t>See </a:t>
            </a:r>
            <a:r>
              <a:rPr lang="en-US" dirty="0" smtClean="0"/>
              <a:t>ERG page 397</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48</a:t>
            </a:fld>
            <a:endParaRPr lang="en-US"/>
          </a:p>
        </p:txBody>
      </p:sp>
    </p:spTree>
    <p:extLst>
      <p:ext uri="{BB962C8B-B14F-4D97-AF65-F5344CB8AC3E}">
        <p14:creationId xmlns:p14="http://schemas.microsoft.com/office/powerpoint/2010/main" val="12573068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1.1 Worksheet</a:t>
            </a:r>
            <a:endParaRPr lang="en-US" dirty="0"/>
          </a:p>
        </p:txBody>
      </p:sp>
      <p:sp>
        <p:nvSpPr>
          <p:cNvPr id="3" name="Content Placeholder 2"/>
          <p:cNvSpPr>
            <a:spLocks noGrp="1"/>
          </p:cNvSpPr>
          <p:nvPr>
            <p:ph idx="1"/>
          </p:nvPr>
        </p:nvSpPr>
        <p:spPr/>
        <p:txBody>
          <a:bodyPr/>
          <a:lstStyle/>
          <a:p>
            <a:pPr lvl="1">
              <a:spcBef>
                <a:spcPts val="1200"/>
              </a:spcBef>
              <a:spcAft>
                <a:spcPts val="1200"/>
              </a:spcAft>
            </a:pPr>
            <a:r>
              <a:rPr lang="en-US" dirty="0" smtClean="0"/>
              <a:t>Use </a:t>
            </a:r>
            <a:r>
              <a:rPr lang="en-US" dirty="0"/>
              <a:t>the Emergency Response Guidebook</a:t>
            </a:r>
          </a:p>
          <a:p>
            <a:pPr lvl="1">
              <a:spcBef>
                <a:spcPts val="1200"/>
              </a:spcBef>
              <a:spcAft>
                <a:spcPts val="1200"/>
              </a:spcAft>
            </a:pPr>
            <a:r>
              <a:rPr lang="en-US" dirty="0" smtClean="0"/>
              <a:t>Work in pairs or small groups</a:t>
            </a:r>
          </a:p>
          <a:p>
            <a:pPr lvl="1">
              <a:spcBef>
                <a:spcPts val="1200"/>
              </a:spcBef>
              <a:spcAft>
                <a:spcPts val="1200"/>
              </a:spcAft>
            </a:pPr>
            <a:r>
              <a:rPr lang="en-US" dirty="0" smtClean="0"/>
              <a:t>20 </a:t>
            </a:r>
            <a:r>
              <a:rPr lang="en-US" dirty="0"/>
              <a:t>minutes to complete</a:t>
            </a:r>
          </a:p>
          <a:p>
            <a:pPr lvl="1">
              <a:spcBef>
                <a:spcPts val="1200"/>
              </a:spcBef>
              <a:spcAft>
                <a:spcPts val="1200"/>
              </a:spcAft>
            </a:pPr>
            <a:r>
              <a:rPr lang="en-US" dirty="0" smtClean="0"/>
              <a:t>Review in class</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49</a:t>
            </a:fld>
            <a:endParaRPr lang="en-US"/>
          </a:p>
        </p:txBody>
      </p:sp>
    </p:spTree>
    <p:extLst>
      <p:ext uri="{BB962C8B-B14F-4D97-AF65-F5344CB8AC3E}">
        <p14:creationId xmlns:p14="http://schemas.microsoft.com/office/powerpoint/2010/main" val="37218065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628650" y="1885949"/>
            <a:ext cx="8181975" cy="4681537"/>
          </a:xfrm>
        </p:spPr>
        <p:txBody>
          <a:bodyPr>
            <a:normAutofit fontScale="92500"/>
          </a:bodyPr>
          <a:lstStyle/>
          <a:p>
            <a:pPr lvl="1"/>
            <a:r>
              <a:rPr lang="en-US" dirty="0" smtClean="0"/>
              <a:t>Sections of the ERG</a:t>
            </a:r>
          </a:p>
          <a:p>
            <a:pPr lvl="2"/>
            <a:r>
              <a:rPr lang="en-US" dirty="0"/>
              <a:t>Table of Placards (pages 7-9)</a:t>
            </a:r>
          </a:p>
          <a:p>
            <a:pPr lvl="2"/>
            <a:r>
              <a:rPr lang="en-US" dirty="0"/>
              <a:t>Railcar and Road Trailers (pages 10-13)</a:t>
            </a:r>
          </a:p>
          <a:p>
            <a:pPr lvl="2"/>
            <a:r>
              <a:rPr lang="en-US" dirty="0">
                <a:solidFill>
                  <a:srgbClr val="FFFF00"/>
                </a:solidFill>
              </a:rPr>
              <a:t>Yellow</a:t>
            </a:r>
            <a:r>
              <a:rPr lang="en-US" dirty="0"/>
              <a:t> Section (ID numbers)</a:t>
            </a:r>
          </a:p>
          <a:p>
            <a:pPr lvl="2"/>
            <a:r>
              <a:rPr lang="en-US" dirty="0">
                <a:solidFill>
                  <a:srgbClr val="00B0F0"/>
                </a:solidFill>
              </a:rPr>
              <a:t>Blue</a:t>
            </a:r>
            <a:r>
              <a:rPr lang="en-US" dirty="0"/>
              <a:t> Section (name of material)</a:t>
            </a:r>
          </a:p>
          <a:p>
            <a:pPr lvl="2"/>
            <a:r>
              <a:rPr lang="en-US" dirty="0">
                <a:solidFill>
                  <a:schemeClr val="accent2"/>
                </a:solidFill>
              </a:rPr>
              <a:t>Orange</a:t>
            </a:r>
            <a:r>
              <a:rPr lang="en-US" dirty="0"/>
              <a:t> Section (guide pages)</a:t>
            </a:r>
          </a:p>
          <a:p>
            <a:pPr lvl="2"/>
            <a:r>
              <a:rPr lang="en-US" dirty="0">
                <a:solidFill>
                  <a:schemeClr val="accent6"/>
                </a:solidFill>
              </a:rPr>
              <a:t>Green</a:t>
            </a:r>
            <a:r>
              <a:rPr lang="en-US" dirty="0"/>
              <a:t> Section (isolation and protective distances</a:t>
            </a:r>
            <a:r>
              <a:rPr lang="en-US" dirty="0" smtClean="0"/>
              <a:t>)</a:t>
            </a:r>
          </a:p>
          <a:p>
            <a:pPr lvl="1"/>
            <a:r>
              <a:rPr lang="en-US" dirty="0" smtClean="0"/>
              <a:t>How to use the ERG</a:t>
            </a:r>
            <a:endParaRPr lang="en-US" dirty="0"/>
          </a:p>
        </p:txBody>
      </p:sp>
      <p:sp>
        <p:nvSpPr>
          <p:cNvPr id="4" name="Slide Number Placeholder 3"/>
          <p:cNvSpPr>
            <a:spLocks noGrp="1"/>
          </p:cNvSpPr>
          <p:nvPr>
            <p:ph type="sldNum" sz="quarter" idx="12"/>
          </p:nvPr>
        </p:nvSpPr>
        <p:spPr/>
        <p:txBody>
          <a:bodyPr/>
          <a:lstStyle/>
          <a:p>
            <a:fld id="{4F39946F-FB85-4663-A869-1D31D085B14D}" type="slidenum">
              <a:rPr lang="en-US" smtClean="0"/>
              <a:t>50</a:t>
            </a:fld>
            <a:endParaRPr lang="en-US"/>
          </a:p>
        </p:txBody>
      </p:sp>
    </p:spTree>
    <p:extLst>
      <p:ext uri="{BB962C8B-B14F-4D97-AF65-F5344CB8AC3E}">
        <p14:creationId xmlns:p14="http://schemas.microsoft.com/office/powerpoint/2010/main" val="358065368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Theme NSU 11.17.17 - NEW">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 NSU 11.17.17 - NEW" id="{C006A894-374B-4C00-AEDF-6820F701231B}" vid="{DCEF30DE-D640-4D9D-975E-60C39D8DA7B3}"/>
    </a:ext>
  </a:extLst>
</a:theme>
</file>

<file path=ppt/theme/theme2.xml><?xml version="1.0" encoding="utf-8"?>
<a:theme xmlns:a="http://schemas.openxmlformats.org/drawingml/2006/main" name="1_Seamist2017">
  <a:themeElements>
    <a:clrScheme name="Custom 2">
      <a:dk1>
        <a:sysClr val="windowText" lastClr="000000"/>
      </a:dk1>
      <a:lt1>
        <a:sysClr val="window" lastClr="FFFFFF"/>
      </a:lt1>
      <a:dk2>
        <a:srgbClr val="373545"/>
      </a:dk2>
      <a:lt2>
        <a:srgbClr val="DCD8DC"/>
      </a:lt2>
      <a:accent1>
        <a:srgbClr val="F1EFF1"/>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Seamist2017" id="{6379C444-1D25-5B40-A941-65ECFA2F05B6}" vid="{97FE37BD-33B4-2D43-9299-E4397E0E4A7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 NSU 11.17.17 - NEW</Template>
  <TotalTime>0</TotalTime>
  <Words>1499</Words>
  <Application>Microsoft Office PowerPoint</Application>
  <PresentationFormat>On-screen Show (4:3)</PresentationFormat>
  <Paragraphs>273</Paragraphs>
  <Slides>50</Slides>
  <Notes>33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50</vt:i4>
      </vt:variant>
    </vt:vector>
  </HeadingPairs>
  <TitlesOfParts>
    <vt:vector size="56" baseType="lpstr">
      <vt:lpstr>Arial</vt:lpstr>
      <vt:lpstr>Calibri</vt:lpstr>
      <vt:lpstr>Century Gothic</vt:lpstr>
      <vt:lpstr>Wingdings 2</vt:lpstr>
      <vt:lpstr>Theme NSU 11.17.17 - NEW</vt:lpstr>
      <vt:lpstr>1_Seamist2017</vt:lpstr>
      <vt:lpstr>Hazardous Materials Safety &amp; Security Awareness Training Section II</vt:lpstr>
      <vt:lpstr>Funding Acknowledgement</vt:lpstr>
      <vt:lpstr>2016 Emergency Response Guide</vt:lpstr>
      <vt:lpstr>Section II Objective</vt:lpstr>
      <vt:lpstr>ERG History</vt:lpstr>
      <vt:lpstr>Primary ERG Sections</vt:lpstr>
      <vt:lpstr>Using the ERG (page 1)</vt:lpstr>
      <vt:lpstr>ERG Flowchart</vt:lpstr>
      <vt:lpstr>ERG Flowchart </vt:lpstr>
      <vt:lpstr>Safety Precautions Resist Rushing In (Page 4)</vt:lpstr>
      <vt:lpstr>Informational Sections</vt:lpstr>
      <vt:lpstr>Additional Information</vt:lpstr>
      <vt:lpstr>Table of Marking, Labels, and Placards</vt:lpstr>
      <vt:lpstr>Table of Placards</vt:lpstr>
      <vt:lpstr>Railcar and Road Trailers</vt:lpstr>
      <vt:lpstr>Railcar and Road Trailers </vt:lpstr>
      <vt:lpstr>Railcar and Road Trailers  </vt:lpstr>
      <vt:lpstr>Globally Harmonized System of the Classification and Labeling of Chemicals</vt:lpstr>
      <vt:lpstr>GHS Labeling</vt:lpstr>
      <vt:lpstr>GHS Pictograms</vt:lpstr>
      <vt:lpstr>Pipeline Transportation</vt:lpstr>
      <vt:lpstr>Pipeline Markers</vt:lpstr>
      <vt:lpstr>Yellow Bordered Pages</vt:lpstr>
      <vt:lpstr>Yellow Bordered Pages </vt:lpstr>
      <vt:lpstr>Blue Bordered Pages</vt:lpstr>
      <vt:lpstr>Blue Bordered Pages </vt:lpstr>
      <vt:lpstr>Polymerization</vt:lpstr>
      <vt:lpstr>Chemicals Highlighted in Green</vt:lpstr>
      <vt:lpstr>Orange Bordered Pages</vt:lpstr>
      <vt:lpstr>Orange Bordered Pages </vt:lpstr>
      <vt:lpstr>Potential Hazards</vt:lpstr>
      <vt:lpstr>Public Safety</vt:lpstr>
      <vt:lpstr>Emergency Response</vt:lpstr>
      <vt:lpstr>Isolation Distance / Evacuation</vt:lpstr>
      <vt:lpstr>Green Bordered Pages</vt:lpstr>
      <vt:lpstr>Table 1 – Initial Isolation and Protective Action Distances</vt:lpstr>
      <vt:lpstr>Table 1 – Initial Isolation and  Protective Action Distances</vt:lpstr>
      <vt:lpstr>Small and Large Spills</vt:lpstr>
      <vt:lpstr>Initial Isolation Zone</vt:lpstr>
      <vt:lpstr>Protective Action Zone</vt:lpstr>
      <vt:lpstr>Table 2 – Water-Reactive Materials which Produce Toxic Gases</vt:lpstr>
      <vt:lpstr>Table 2 – Water-Reactive Materials which Produce Toxic Gases </vt:lpstr>
      <vt:lpstr>Table 3 – Initial Isolation and Protective Action Distances for Six Common TIH Gases </vt:lpstr>
      <vt:lpstr>Table 3 – Initial Isolation and Protective  Action Distances for Six Common TIH Gases </vt:lpstr>
      <vt:lpstr>Estimating Wind Speed from Environmental Clues</vt:lpstr>
      <vt:lpstr>Boiling Liquid Expanding Vapor Explosion (BLEVE)</vt:lpstr>
      <vt:lpstr>BLEVE</vt:lpstr>
      <vt:lpstr>Emergency Response Telephone Numbers</vt:lpstr>
      <vt:lpstr>Activity 1.1 Worksheet</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2021-04-15T19:12:06Z</dcterms:created>
  <dcterms:modified xsi:type="dcterms:W3CDTF">2021-04-16T12:49:40Z</dcterms:modified>
</cp:coreProperties>
</file>