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0" r:id="rId1"/>
  </p:sldMasterIdLst>
  <p:notesMasterIdLst>
    <p:notesMasterId r:id="rId41"/>
  </p:notesMasterIdLst>
  <p:sldIdLst>
    <p:sldId id="298" r:id="rId2"/>
    <p:sldId id="299" r:id="rId3"/>
    <p:sldId id="300" r:id="rId4"/>
    <p:sldId id="301" r:id="rId5"/>
    <p:sldId id="323" r:id="rId6"/>
    <p:sldId id="321" r:id="rId7"/>
    <p:sldId id="304" r:id="rId8"/>
    <p:sldId id="305" r:id="rId9"/>
    <p:sldId id="346" r:id="rId10"/>
    <p:sldId id="399" r:id="rId11"/>
    <p:sldId id="371" r:id="rId12"/>
    <p:sldId id="347" r:id="rId13"/>
    <p:sldId id="348" r:id="rId14"/>
    <p:sldId id="349" r:id="rId15"/>
    <p:sldId id="350" r:id="rId16"/>
    <p:sldId id="351" r:id="rId17"/>
    <p:sldId id="352" r:id="rId18"/>
    <p:sldId id="353" r:id="rId19"/>
    <p:sldId id="354" r:id="rId20"/>
    <p:sldId id="355" r:id="rId21"/>
    <p:sldId id="356" r:id="rId22"/>
    <p:sldId id="357" r:id="rId23"/>
    <p:sldId id="404" r:id="rId24"/>
    <p:sldId id="359" r:id="rId25"/>
    <p:sldId id="361" r:id="rId26"/>
    <p:sldId id="405" r:id="rId27"/>
    <p:sldId id="395" r:id="rId28"/>
    <p:sldId id="401" r:id="rId29"/>
    <p:sldId id="394" r:id="rId30"/>
    <p:sldId id="397" r:id="rId31"/>
    <p:sldId id="398" r:id="rId32"/>
    <p:sldId id="363" r:id="rId33"/>
    <p:sldId id="388" r:id="rId34"/>
    <p:sldId id="389" r:id="rId35"/>
    <p:sldId id="390" r:id="rId36"/>
    <p:sldId id="391" r:id="rId37"/>
    <p:sldId id="392" r:id="rId38"/>
    <p:sldId id="402" r:id="rId39"/>
    <p:sldId id="403" r:id="rId40"/>
  </p:sldIdLst>
  <p:sldSz cx="12192000" cy="6858000"/>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76BE7"/>
    <a:srgbClr val="C00000"/>
    <a:srgbClr val="FF8510"/>
  </p:clrMru>
  <p:extLst>
    <p:ext uri="{E76CE94A-603C-4142-B9EB-6D1370010A27}">
      <p14:discardImageEditData xmlns:p14="http://schemas.microsoft.com/office/powerpoint/2010/main" val="1"/>
    </p:ext>
    <p:ext uri="{D31A062A-798A-4329-ABDD-BBA856620510}">
      <p14:defaultImageDpi xmlns:p14="http://schemas.microsoft.com/office/powerpoint/2010/main" val="96"/>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285" autoAdjust="0"/>
    <p:restoredTop sz="77219" autoAdjust="0"/>
  </p:normalViewPr>
  <p:slideViewPr>
    <p:cSldViewPr snapToGrid="0">
      <p:cViewPr varScale="1">
        <p:scale>
          <a:sx n="81" d="100"/>
          <a:sy n="81" d="100"/>
        </p:scale>
        <p:origin x="972" y="96"/>
      </p:cViewPr>
      <p:guideLst/>
    </p:cSldViewPr>
  </p:slideViewPr>
  <p:outlineViewPr>
    <p:cViewPr>
      <p:scale>
        <a:sx n="33" d="100"/>
        <a:sy n="33" d="100"/>
      </p:scale>
      <p:origin x="0" y="-6288"/>
    </p:cViewPr>
  </p:outlineViewPr>
  <p:notesTextViewPr>
    <p:cViewPr>
      <p:scale>
        <a:sx n="1" d="1"/>
        <a:sy n="1" d="1"/>
      </p:scale>
      <p:origin x="0" y="0"/>
    </p:cViewPr>
  </p:notesTextViewPr>
  <p:sorterViewPr>
    <p:cViewPr varScale="1">
      <p:scale>
        <a:sx n="1" d="1"/>
        <a:sy n="1" d="1"/>
      </p:scale>
      <p:origin x="0" y="0"/>
    </p:cViewPr>
  </p:sorterViewPr>
  <p:notesViewPr>
    <p:cSldViewPr snapToGrid="0">
      <p:cViewPr>
        <p:scale>
          <a:sx n="56" d="100"/>
          <a:sy n="56" d="100"/>
        </p:scale>
        <p:origin x="3197" y="6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oleObject" Target="file:///C:\Users\hwsingle\Downloads\cht8.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spPr>
            <a:solidFill>
              <a:schemeClr val="accent1"/>
            </a:solidFill>
            <a:ln>
              <a:noFill/>
            </a:ln>
            <a:effectLst/>
            <a:sp3d/>
          </c:spPr>
          <c:invertIfNegative val="0"/>
          <c:val>
            <c:numRef>
              <c:f>Sheet1!$B$4:$B$10</c:f>
              <c:numCache>
                <c:formatCode>General</c:formatCode>
                <c:ptCount val="7"/>
                <c:pt idx="0">
                  <c:v>3</c:v>
                </c:pt>
                <c:pt idx="1">
                  <c:v>3.4</c:v>
                </c:pt>
                <c:pt idx="2">
                  <c:v>2.4</c:v>
                </c:pt>
                <c:pt idx="3">
                  <c:v>1.9</c:v>
                </c:pt>
                <c:pt idx="4">
                  <c:v>1.6</c:v>
                </c:pt>
                <c:pt idx="5">
                  <c:v>1.3</c:v>
                </c:pt>
                <c:pt idx="6">
                  <c:v>1.3</c:v>
                </c:pt>
              </c:numCache>
            </c:numRef>
          </c:val>
          <c:extLst>
            <c:ext xmlns:c15="http://schemas.microsoft.com/office/drawing/2012/chart" uri="{02D57815-91ED-43cb-92C2-25804820EDAC}">
              <c15:filteredCategoryTitle>
                <c15:cat>
                  <c:strRef>
                    <c:extLst>
                      <c:ext uri="{02D57815-91ED-43cb-92C2-25804820EDAC}">
                        <c15:formulaRef>
                          <c15:sqref>Sheet1!$A$4:$A$10</c15:sqref>
                        </c15:formulaRef>
                      </c:ext>
                    </c:extLst>
                    <c:strCache>
                      <c:ptCount val="7"/>
                      <c:pt idx="0">
                        <c:v>15-17</c:v>
                      </c:pt>
                      <c:pt idx="1">
                        <c:v>18-24</c:v>
                      </c:pt>
                      <c:pt idx="2">
                        <c:v>25-34</c:v>
                      </c:pt>
                      <c:pt idx="3">
                        <c:v>35-44</c:v>
                      </c:pt>
                      <c:pt idx="4">
                        <c:v>45-54</c:v>
                      </c:pt>
                      <c:pt idx="5">
                        <c:v>55-64</c:v>
                      </c:pt>
                      <c:pt idx="6">
                        <c:v>65+</c:v>
                      </c:pt>
                    </c:strCache>
                  </c:strRef>
                </c15:cat>
              </c15:filteredCategoryTitle>
            </c:ext>
            <c:ext xmlns:c16="http://schemas.microsoft.com/office/drawing/2014/chart" uri="{C3380CC4-5D6E-409C-BE32-E72D297353CC}">
              <c16:uniqueId val="{00000000-5018-4FD2-89F4-A9AA583A21BB}"/>
            </c:ext>
          </c:extLst>
        </c:ser>
        <c:dLbls>
          <c:showLegendKey val="0"/>
          <c:showVal val="0"/>
          <c:showCatName val="0"/>
          <c:showSerName val="0"/>
          <c:showPercent val="0"/>
          <c:showBubbleSize val="0"/>
        </c:dLbls>
        <c:gapWidth val="150"/>
        <c:shape val="box"/>
        <c:axId val="11526632"/>
        <c:axId val="280090712"/>
        <c:axId val="0"/>
      </c:bar3DChart>
      <c:catAx>
        <c:axId val="11526632"/>
        <c:scaling>
          <c:orientation val="minMax"/>
        </c:scaling>
        <c:delete val="1"/>
        <c:axPos val="b"/>
        <c:numFmt formatCode="General" sourceLinked="1"/>
        <c:majorTickMark val="none"/>
        <c:minorTickMark val="none"/>
        <c:tickLblPos val="nextTo"/>
        <c:crossAx val="280090712"/>
        <c:crosses val="autoZero"/>
        <c:auto val="1"/>
        <c:lblAlgn val="ctr"/>
        <c:lblOffset val="100"/>
        <c:noMultiLvlLbl val="0"/>
      </c:catAx>
      <c:valAx>
        <c:axId val="280090712"/>
        <c:scaling>
          <c:orientation val="minMax"/>
        </c:scaling>
        <c:delete val="1"/>
        <c:axPos val="l"/>
        <c:numFmt formatCode="General" sourceLinked="1"/>
        <c:majorTickMark val="none"/>
        <c:minorTickMark val="none"/>
        <c:tickLblPos val="nextTo"/>
        <c:crossAx val="1152663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withinLinear" id="14">
  <a:schemeClr val="accent1"/>
</cs:colorStyle>
</file>

<file path=ppt/charts/style1.xml><?xml version="1.0" encoding="utf-8"?>
<cs:chartStyle xmlns:cs="http://schemas.microsoft.com/office/drawing/2012/chartStyle" xmlns:a="http://schemas.openxmlformats.org/drawingml/2006/main" id="296">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defRPr sz="1197" b="0" kern="1200" cap="none" spc="0" normalizeH="0" baseline="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75000"/>
        <a:lumOff val="25000"/>
      </a:schemeClr>
    </cs:fontRef>
    <cs:spPr>
      <a:solidFill>
        <a:schemeClr val="dk1">
          <a:lumMod val="15000"/>
          <a:lumOff val="85000"/>
        </a:schemeClr>
      </a:solidFill>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38100"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8"/>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50000"/>
            <a:lumOff val="50000"/>
          </a:schemeClr>
        </a:solidFill>
        <a:prstDash val="dash"/>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w="9525" cap="flat" cmpd="sng" algn="ctr">
        <a:solidFill>
          <a:schemeClr val="tx1">
            <a:lumMod val="5000"/>
            <a:lumOff val="95000"/>
          </a:schemeClr>
        </a:solidFill>
        <a:round/>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ajor">
      <a:schemeClr val="tx1">
        <a:lumMod val="65000"/>
        <a:lumOff val="35000"/>
      </a:schemeClr>
    </cs:fontRef>
    <cs:defRPr sz="2200" b="0" kern="1200" cap="none" spc="0" normalizeH="0" baseline="0"/>
  </cs:title>
  <cs:trendline>
    <cs:lnRef idx="0">
      <cs:styleClr val="auto"/>
    </cs:lnRef>
    <cs:fillRef idx="0"/>
    <cs:effectRef idx="0"/>
    <cs:fontRef idx="minor">
      <a:schemeClr val="dk1"/>
    </cs:fontRef>
    <cs:spPr>
      <a:ln w="19050" cap="rnd">
        <a:solidFill>
          <a:schemeClr val="phClr"/>
        </a:solidFill>
        <a:round/>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dk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r>
              <a:rPr lang="en-US" sz="1200" dirty="0"/>
              <a:t>Fall Prevention in Construction</a:t>
            </a:r>
          </a:p>
          <a:p>
            <a:r>
              <a:rPr lang="en-US" b="1" dirty="0"/>
              <a:t>Instructor Guide		</a:t>
            </a:r>
          </a:p>
        </p:txBody>
      </p:sp>
      <p:sp>
        <p:nvSpPr>
          <p:cNvPr id="4" name="Slide Image Placeholder 3"/>
          <p:cNvSpPr>
            <a:spLocks noGrp="1" noRot="1" noChangeAspect="1"/>
          </p:cNvSpPr>
          <p:nvPr>
            <p:ph type="sldImg" idx="2"/>
          </p:nvPr>
        </p:nvSpPr>
        <p:spPr>
          <a:xfrm>
            <a:off x="2306448" y="708830"/>
            <a:ext cx="2702304" cy="1520232"/>
          </a:xfrm>
          <a:prstGeom prst="rect">
            <a:avLst/>
          </a:prstGeom>
          <a:noFill/>
          <a:ln w="12700">
            <a:solidFill>
              <a:prstClr val="black"/>
            </a:solidFill>
          </a:ln>
        </p:spPr>
        <p:txBody>
          <a:bodyPr vert="horz" lIns="96661" tIns="48331" rIns="96661" bIns="48331" rtlCol="0" anchor="ctr"/>
          <a:lstStyle/>
          <a:p>
            <a:endParaRPr lang="en-US"/>
          </a:p>
        </p:txBody>
      </p:sp>
      <p:sp>
        <p:nvSpPr>
          <p:cNvPr id="5" name="Notes Placeholder 4"/>
          <p:cNvSpPr>
            <a:spLocks noGrp="1"/>
          </p:cNvSpPr>
          <p:nvPr>
            <p:ph type="body" sz="quarter" idx="3"/>
          </p:nvPr>
        </p:nvSpPr>
        <p:spPr>
          <a:xfrm>
            <a:off x="731520" y="2852383"/>
            <a:ext cx="5852160" cy="5548668"/>
          </a:xfrm>
          <a:prstGeom prst="rect">
            <a:avLst/>
          </a:prstGeom>
        </p:spPr>
        <p:txBody>
          <a:bodyPr vert="horz" lIns="96661" tIns="48331" rIns="96661" bIns="48331" rtlCol="0"/>
          <a:lstStyle/>
          <a:p>
            <a:pPr lvl="0"/>
            <a:r>
              <a:rPr lang="en-US" dirty="0"/>
              <a:t>Click to edit Master text styles</a:t>
            </a:r>
          </a:p>
        </p:txBody>
      </p:sp>
      <p:sp>
        <p:nvSpPr>
          <p:cNvPr id="6" name="Footer Placeholder 5"/>
          <p:cNvSpPr>
            <a:spLocks noGrp="1"/>
          </p:cNvSpPr>
          <p:nvPr>
            <p:ph type="ftr" sz="quarter" idx="4"/>
          </p:nvPr>
        </p:nvSpPr>
        <p:spPr>
          <a:xfrm>
            <a:off x="0" y="9119474"/>
            <a:ext cx="3169920" cy="481726"/>
          </a:xfrm>
          <a:prstGeom prst="rect">
            <a:avLst/>
          </a:prstGeom>
        </p:spPr>
        <p:txBody>
          <a:bodyPr vert="horz" lIns="96661" tIns="48331" rIns="96661" bIns="48331" rtlCol="0" anchor="b"/>
          <a:lstStyle>
            <a:lvl1pPr algn="l">
              <a:defRPr sz="1050"/>
            </a:lvl1pPr>
          </a:lstStyle>
          <a:p>
            <a:r>
              <a:rPr lang="en-US" dirty="0"/>
              <a:t>Susan Harwood Grant - 2018</a:t>
            </a:r>
          </a:p>
        </p:txBody>
      </p:sp>
      <p:sp>
        <p:nvSpPr>
          <p:cNvPr id="7" name="Slide Number Placeholder 6"/>
          <p:cNvSpPr>
            <a:spLocks noGrp="1"/>
          </p:cNvSpPr>
          <p:nvPr>
            <p:ph type="sldNum" sz="quarter" idx="5"/>
          </p:nvPr>
        </p:nvSpPr>
        <p:spPr>
          <a:xfrm>
            <a:off x="4143587" y="9119474"/>
            <a:ext cx="3169920" cy="481726"/>
          </a:xfrm>
          <a:prstGeom prst="rect">
            <a:avLst/>
          </a:prstGeom>
        </p:spPr>
        <p:txBody>
          <a:bodyPr vert="horz" lIns="96661" tIns="48331" rIns="96661" bIns="48331" rtlCol="0" anchor="b"/>
          <a:lstStyle>
            <a:lvl1pPr algn="r">
              <a:defRPr sz="1300"/>
            </a:lvl1pPr>
          </a:lstStyle>
          <a:p>
            <a:fld id="{F3F5A34E-2E8B-4538-A455-664B24B6FED7}" type="slidenum">
              <a:rPr lang="en-US" smtClean="0"/>
              <a:t>‹#›</a:t>
            </a:fld>
            <a:endParaRPr lang="en-US"/>
          </a:p>
        </p:txBody>
      </p:sp>
    </p:spTree>
    <p:extLst>
      <p:ext uri="{BB962C8B-B14F-4D97-AF65-F5344CB8AC3E}">
        <p14:creationId xmlns:p14="http://schemas.microsoft.com/office/powerpoint/2010/main" val="21050813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Shape 138"/>
          <p:cNvSpPr txBox="1">
            <a:spLocks noGrp="1"/>
          </p:cNvSpPr>
          <p:nvPr>
            <p:ph type="body" idx="1"/>
          </p:nvPr>
        </p:nvSpPr>
        <p:spPr>
          <a:xfrm>
            <a:off x="920039" y="2579425"/>
            <a:ext cx="5607050" cy="5418447"/>
          </a:xfrm>
          <a:prstGeom prst="rect">
            <a:avLst/>
          </a:prstGeom>
          <a:noFill/>
          <a:ln>
            <a:noFill/>
          </a:ln>
        </p:spPr>
        <p:txBody>
          <a:bodyPr spcFirstLastPara="1" wrap="square" lIns="91302" tIns="91302" rIns="91302" bIns="91302" anchor="t" anchorCtr="0">
            <a:noAutofit/>
          </a:bodyPr>
          <a:lstStyle/>
          <a:p>
            <a:pPr marL="0" indent="0">
              <a:buNone/>
            </a:pPr>
            <a:r>
              <a:rPr lang="es-ES" b="1" baseline="0" dirty="0"/>
              <a:t>Título : Prevención de Caídas en la Construcción</a:t>
            </a:r>
          </a:p>
          <a:p>
            <a:pPr marL="0" indent="0">
              <a:buNone/>
            </a:pPr>
            <a:endParaRPr lang="en-US" baseline="0" dirty="0"/>
          </a:p>
          <a:p>
            <a:pPr marL="0" indent="0">
              <a:buNone/>
            </a:pPr>
            <a:r>
              <a:rPr lang="en-US" b="1" baseline="0" dirty="0"/>
              <a:t>Descripción :</a:t>
            </a:r>
            <a:r>
              <a:rPr lang="en-US" b="0" baseline="0" dirty="0"/>
              <a:t> </a:t>
            </a:r>
            <a:r>
              <a:rPr lang="es-ES" b="0" baseline="0" dirty="0"/>
              <a:t>Esta presentación fue específicamente diseñada para uso con trabajadores jóvenes de la construcción (edades18-25). Las técnicas de capacitación fueron seleccionadas para potenciar su efectividad con este grupo de personas e incluye la incorporación de tecnología, micro aprendizaje, colaboración y simplicidad de diseño. Como entrenador, puede añadir contenido adicional. </a:t>
            </a:r>
            <a:endParaRPr lang="en-US" baseline="0" dirty="0"/>
          </a:p>
          <a:p>
            <a:pPr marL="0" indent="0">
              <a:buNone/>
            </a:pPr>
            <a:endParaRPr lang="en-US" b="1" baseline="0" dirty="0"/>
          </a:p>
          <a:p>
            <a:pPr marL="0" indent="0">
              <a:buNone/>
            </a:pPr>
            <a:r>
              <a:rPr lang="en-US" b="1" baseline="0" dirty="0"/>
              <a:t>Número de Participates :</a:t>
            </a:r>
            <a:r>
              <a:rPr lang="en-US" baseline="0" dirty="0"/>
              <a:t> 4 - 24</a:t>
            </a:r>
          </a:p>
          <a:p>
            <a:pPr marL="0" indent="0">
              <a:buNone/>
            </a:pPr>
            <a:endParaRPr lang="en-US" baseline="0" dirty="0"/>
          </a:p>
          <a:p>
            <a:pPr marL="0" indent="0">
              <a:buNone/>
            </a:pPr>
            <a:r>
              <a:rPr lang="en-US" b="1" baseline="0" dirty="0"/>
              <a:t>Duración :  </a:t>
            </a:r>
            <a:r>
              <a:rPr lang="es-ES" baseline="0" dirty="0"/>
              <a:t>2 – 2.5 Horas si se presenta en total.  También puede hacerse por separado, en módulos más cortos. </a:t>
            </a:r>
            <a:endParaRPr lang="en-US" baseline="0" dirty="0"/>
          </a:p>
          <a:p>
            <a:pPr marL="0" indent="0">
              <a:buNone/>
            </a:pPr>
            <a:endParaRPr lang="en-US" b="1" baseline="0" dirty="0"/>
          </a:p>
          <a:p>
            <a:pPr marL="0" indent="0">
              <a:buNone/>
            </a:pPr>
            <a:r>
              <a:rPr lang="en-US" b="1" baseline="0" dirty="0"/>
              <a:t>Materiales Necesarios :</a:t>
            </a:r>
          </a:p>
          <a:p>
            <a:pPr marL="457200" lvl="1" indent="0">
              <a:buFont typeface="Arial" panose="020B0604020202020204" pitchFamily="34" charset="0"/>
              <a:buNone/>
            </a:pPr>
            <a:r>
              <a:rPr lang="es-ES" b="0" baseline="0" dirty="0"/>
              <a:t>Diapositivas (PP)</a:t>
            </a:r>
          </a:p>
          <a:p>
            <a:pPr marL="457200" lvl="1" indent="0">
              <a:buFont typeface="Arial" panose="020B0604020202020204" pitchFamily="34" charset="0"/>
              <a:buNone/>
            </a:pPr>
            <a:r>
              <a:rPr lang="es-ES" b="0" baseline="0" dirty="0"/>
              <a:t>Pantalla o monitor suficientemente grande para salón y grupo</a:t>
            </a:r>
          </a:p>
          <a:p>
            <a:pPr marL="457200" lvl="1" indent="0">
              <a:buFont typeface="Arial" panose="020B0604020202020204" pitchFamily="34" charset="0"/>
              <a:buNone/>
            </a:pPr>
            <a:r>
              <a:rPr lang="es-ES" b="0" baseline="0" dirty="0"/>
              <a:t>Conexión a internet</a:t>
            </a:r>
          </a:p>
          <a:p>
            <a:pPr marL="457200" lvl="1" indent="0">
              <a:buFont typeface="Arial" panose="020B0604020202020204" pitchFamily="34" charset="0"/>
              <a:buNone/>
            </a:pPr>
            <a:r>
              <a:rPr lang="es-ES" b="0" baseline="0" dirty="0"/>
              <a:t>Capacidad Audio (para vídeos)</a:t>
            </a:r>
          </a:p>
          <a:p>
            <a:pPr marL="457200" lvl="1" indent="0">
              <a:buFont typeface="Arial" panose="020B0604020202020204" pitchFamily="34" charset="0"/>
              <a:buNone/>
            </a:pPr>
            <a:r>
              <a:rPr lang="es-ES" b="0" baseline="0" dirty="0"/>
              <a:t>Teléfonos celulares, tabletas o computadoras con acceso a  internet</a:t>
            </a:r>
          </a:p>
          <a:p>
            <a:pPr marL="457200" lvl="1" indent="0">
              <a:buFont typeface="Arial" panose="020B0604020202020204" pitchFamily="34" charset="0"/>
              <a:buNone/>
            </a:pPr>
            <a:r>
              <a:rPr lang="es-ES" b="0" baseline="0" dirty="0"/>
              <a:t>Escaleras (opcional)</a:t>
            </a:r>
          </a:p>
          <a:p>
            <a:pPr marL="457200" lvl="1" indent="0">
              <a:buFont typeface="Arial" panose="020B0604020202020204" pitchFamily="34" charset="0"/>
              <a:buNone/>
            </a:pPr>
            <a:r>
              <a:rPr lang="es-ES" b="0" baseline="0" dirty="0"/>
              <a:t>2 – 6 Arneses personales de detención de caídas (opcional)</a:t>
            </a:r>
          </a:p>
          <a:p>
            <a:pPr marL="457200" lvl="1" indent="0">
              <a:buFont typeface="Arial" panose="020B0604020202020204" pitchFamily="34" charset="0"/>
              <a:buNone/>
            </a:pPr>
            <a:endParaRPr lang="en-US" b="0" baseline="0" dirty="0"/>
          </a:p>
          <a:p>
            <a:pPr marL="628650" lvl="1" indent="-171450">
              <a:buFont typeface="Arial" panose="020B0604020202020204" pitchFamily="34" charset="0"/>
              <a:buChar char="•"/>
            </a:pPr>
            <a:endParaRPr lang="en-US" b="0" baseline="0" dirty="0"/>
          </a:p>
          <a:p>
            <a:pPr marL="0" indent="0">
              <a:buNone/>
            </a:pPr>
            <a:endParaRPr lang="en-US" baseline="0" dirty="0"/>
          </a:p>
          <a:p>
            <a:pPr marL="0" indent="0">
              <a:buNone/>
            </a:pPr>
            <a:endParaRPr dirty="0"/>
          </a:p>
        </p:txBody>
      </p:sp>
      <p:sp>
        <p:nvSpPr>
          <p:cNvPr id="139" name="Shape 139"/>
          <p:cNvSpPr>
            <a:spLocks noGrp="1" noRot="1" noChangeAspect="1"/>
          </p:cNvSpPr>
          <p:nvPr>
            <p:ph type="sldImg" idx="2"/>
          </p:nvPr>
        </p:nvSpPr>
        <p:spPr>
          <a:xfrm>
            <a:off x="2505075" y="630238"/>
            <a:ext cx="2436813" cy="13716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649202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Shape 151"/>
          <p:cNvSpPr>
            <a:spLocks noGrp="1" noRot="1" noChangeAspect="1"/>
          </p:cNvSpPr>
          <p:nvPr>
            <p:ph type="sldImg" idx="2"/>
          </p:nvPr>
        </p:nvSpPr>
        <p:spPr>
          <a:xfrm>
            <a:off x="2286000" y="608013"/>
            <a:ext cx="2438400" cy="13716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2" name="Shape 152"/>
          <p:cNvSpPr txBox="1">
            <a:spLocks noGrp="1"/>
          </p:cNvSpPr>
          <p:nvPr>
            <p:ph type="body" idx="1"/>
          </p:nvPr>
        </p:nvSpPr>
        <p:spPr>
          <a:xfrm>
            <a:off x="701675" y="2538484"/>
            <a:ext cx="5607050" cy="5595867"/>
          </a:xfrm>
          <a:prstGeom prst="rect">
            <a:avLst/>
          </a:prstGeom>
          <a:noFill/>
          <a:ln>
            <a:noFill/>
          </a:ln>
        </p:spPr>
        <p:txBody>
          <a:bodyPr spcFirstLastPara="1" wrap="square" lIns="91302" tIns="45651" rIns="91302" bIns="45651" anchor="t" anchorCtr="0">
            <a:noAutofit/>
          </a:bodyPr>
          <a:lstStyle/>
          <a:p>
            <a:pPr marL="0" indent="0">
              <a:buNone/>
            </a:pPr>
            <a:r>
              <a:rPr lang="en-US" sz="1200" b="1" dirty="0">
                <a:solidFill>
                  <a:schemeClr val="dk1"/>
                </a:solidFill>
                <a:latin typeface="Calibri"/>
                <a:ea typeface="Calibri"/>
                <a:cs typeface="Calibri"/>
                <a:sym typeface="Calibri"/>
              </a:rPr>
              <a:t>Nota del Instructor : </a:t>
            </a:r>
            <a:r>
              <a:rPr lang="es-ES" sz="1200" b="0" dirty="0">
                <a:solidFill>
                  <a:schemeClr val="dk1"/>
                </a:solidFill>
                <a:latin typeface="+mn-lt"/>
                <a:ea typeface="Calibri"/>
                <a:cs typeface="Calibri"/>
                <a:sym typeface="Calibri"/>
              </a:rPr>
              <a:t>Revisar los objetivos del curso como se presentan en la diapositiva.</a:t>
            </a:r>
            <a:endParaRPr sz="1200" b="0" i="1" dirty="0">
              <a:solidFill>
                <a:schemeClr val="dk1"/>
              </a:solidFill>
              <a:latin typeface="Calibri"/>
              <a:ea typeface="Calibri"/>
              <a:cs typeface="Calibri"/>
              <a:sym typeface="Calibri"/>
            </a:endParaRPr>
          </a:p>
        </p:txBody>
      </p:sp>
      <p:sp>
        <p:nvSpPr>
          <p:cNvPr id="153" name="Shape 153"/>
          <p:cNvSpPr txBox="1">
            <a:spLocks noGrp="1"/>
          </p:cNvSpPr>
          <p:nvPr>
            <p:ph type="sldNum" idx="12"/>
          </p:nvPr>
        </p:nvSpPr>
        <p:spPr>
          <a:xfrm>
            <a:off x="3970338" y="8829675"/>
            <a:ext cx="3038475" cy="466725"/>
          </a:xfrm>
          <a:prstGeom prst="rect">
            <a:avLst/>
          </a:prstGeom>
          <a:noFill/>
          <a:ln>
            <a:noFill/>
          </a:ln>
        </p:spPr>
        <p:txBody>
          <a:bodyPr spcFirstLastPara="1" wrap="square" lIns="91302" tIns="45651" rIns="91302" bIns="45651" anchor="b" anchorCtr="0">
            <a:noAutofit/>
          </a:bodyPr>
          <a:lstStyle/>
          <a:p>
            <a:pPr algn="r"/>
            <a:fld id="{00000000-1234-1234-1234-123412341234}" type="slidenum">
              <a:rPr lang="en" sz="1200">
                <a:solidFill>
                  <a:schemeClr val="dk1"/>
                </a:solidFill>
                <a:latin typeface="Calibri"/>
                <a:ea typeface="Calibri"/>
                <a:cs typeface="Calibri"/>
                <a:sym typeface="Calibri"/>
              </a:rPr>
              <a:pPr algn="r"/>
              <a:t>2</a:t>
            </a:fld>
            <a:endParaRPr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7238876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7"/>
        <p:cNvGrpSpPr/>
        <p:nvPr/>
      </p:nvGrpSpPr>
      <p:grpSpPr>
        <a:xfrm>
          <a:off x="0" y="0"/>
          <a:ext cx="0" cy="0"/>
          <a:chOff x="0" y="0"/>
          <a:chExt cx="0" cy="0"/>
        </a:xfrm>
      </p:grpSpPr>
      <p:sp>
        <p:nvSpPr>
          <p:cNvPr id="238" name="Shape 238"/>
          <p:cNvSpPr txBox="1">
            <a:spLocks noGrp="1"/>
          </p:cNvSpPr>
          <p:nvPr>
            <p:ph type="body" idx="1"/>
          </p:nvPr>
        </p:nvSpPr>
        <p:spPr>
          <a:xfrm>
            <a:off x="701675" y="2715905"/>
            <a:ext cx="5607050" cy="5418446"/>
          </a:xfrm>
          <a:prstGeom prst="rect">
            <a:avLst/>
          </a:prstGeom>
          <a:noFill/>
          <a:ln>
            <a:noFill/>
          </a:ln>
        </p:spPr>
        <p:txBody>
          <a:bodyPr spcFirstLastPara="1" wrap="square" lIns="91302" tIns="91302" rIns="91302" bIns="91302" anchor="t" anchorCtr="0">
            <a:noAutofit/>
          </a:bodyPr>
          <a:lstStyle/>
          <a:p>
            <a:pPr marL="0" indent="0">
              <a:buNone/>
            </a:pPr>
            <a:r>
              <a:rPr lang="en-US" b="1" dirty="0"/>
              <a:t>Guión : </a:t>
            </a:r>
            <a:r>
              <a:rPr lang="es-ES" b="0" dirty="0"/>
              <a:t>La construcción es una industria de alto riesgo que incluye un amplio abanico de actividades: construcción residencial, erección de puentes, pavimentación de carreteras, excavaciones, demoliciones, y trabajos de pintura a gran escala. Los trabajadores de la construcción participan en muchas actividades que les exponen a serios peligros, tales como caídas desde tejados, maquinaria sin protección, ser golpeado por equipo pesado de construcción, electrocución, polvo de sílice, y asbesto.</a:t>
            </a:r>
          </a:p>
          <a:p>
            <a:pPr marL="0" indent="0">
              <a:buNone/>
            </a:pPr>
            <a:endParaRPr lang="en-US" sz="1200" b="0" i="0" kern="1200" dirty="0">
              <a:solidFill>
                <a:schemeClr val="tx1"/>
              </a:solidFill>
              <a:effectLst/>
              <a:latin typeface="+mn-lt"/>
              <a:ea typeface="+mn-ea"/>
              <a:cs typeface="+mn-cs"/>
            </a:endParaRPr>
          </a:p>
          <a:p>
            <a:pPr marL="0" indent="0">
              <a:buNone/>
            </a:pPr>
            <a:r>
              <a:rPr lang="es-ES" sz="1200" b="0" i="0" kern="1200" baseline="0" dirty="0">
                <a:solidFill>
                  <a:schemeClr val="tx1"/>
                </a:solidFill>
                <a:effectLst/>
                <a:latin typeface="+mn-lt"/>
                <a:ea typeface="+mn-ea"/>
                <a:cs typeface="+mn-cs"/>
              </a:rPr>
              <a:t>Nuestra meta hoy es dedicarnos a ver específicamente el trabajo en la obra y los riesgos de caídas.  Para comenzar consideremos algunos hechos </a:t>
            </a:r>
            <a:r>
              <a:rPr lang="en-US" sz="1200" b="0" i="0" kern="1200" baseline="0" dirty="0">
                <a:solidFill>
                  <a:schemeClr val="tx1"/>
                </a:solidFill>
                <a:effectLst/>
                <a:latin typeface="+mn-lt"/>
                <a:ea typeface="+mn-ea"/>
                <a:cs typeface="+mn-cs"/>
              </a:rPr>
              <a:t>…</a:t>
            </a:r>
          </a:p>
          <a:p>
            <a:pPr marL="0" indent="0">
              <a:buNone/>
            </a:pPr>
            <a:endParaRPr lang="en-US" sz="1200" b="0" i="0" kern="1200" baseline="0" dirty="0">
              <a:solidFill>
                <a:schemeClr val="tx1"/>
              </a:solidFill>
              <a:effectLst/>
              <a:latin typeface="+mn-lt"/>
              <a:ea typeface="+mn-ea"/>
              <a:cs typeface="+mn-cs"/>
            </a:endParaRPr>
          </a:p>
          <a:p>
            <a:pPr marL="0" indent="0">
              <a:buNone/>
            </a:pPr>
            <a:endParaRPr lang="en-US" sz="1200" b="0" i="0" kern="1200" baseline="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kern="1200" baseline="0" dirty="0">
                <a:solidFill>
                  <a:schemeClr val="tx1"/>
                </a:solidFill>
                <a:effectLst/>
                <a:latin typeface="+mn-lt"/>
                <a:ea typeface="+mn-ea"/>
                <a:cs typeface="+mn-cs"/>
              </a:rPr>
              <a:t>Imagen de :  </a:t>
            </a:r>
            <a:r>
              <a:rPr lang="en-US" sz="1200" b="0" i="0" kern="1200" baseline="0" dirty="0">
                <a:solidFill>
                  <a:schemeClr val="tx1"/>
                </a:solidFill>
                <a:effectLst/>
                <a:latin typeface="+mn-lt"/>
                <a:ea typeface="+mn-ea"/>
                <a:cs typeface="+mn-cs"/>
              </a:rPr>
              <a:t>Oregon Dept of Transportation    https://commons.wikimedia.org/wiki/File:Beam_work_(7415281734).jpg</a:t>
            </a:r>
            <a:endParaRPr lang="en-US" dirty="0"/>
          </a:p>
          <a:p>
            <a:pPr marL="0" indent="0">
              <a:buNone/>
            </a:pPr>
            <a:endParaRPr dirty="0"/>
          </a:p>
        </p:txBody>
      </p:sp>
      <p:sp>
        <p:nvSpPr>
          <p:cNvPr id="239" name="Shape 239"/>
          <p:cNvSpPr>
            <a:spLocks noGrp="1" noRot="1" noChangeAspect="1"/>
          </p:cNvSpPr>
          <p:nvPr>
            <p:ph type="sldImg" idx="2"/>
          </p:nvPr>
        </p:nvSpPr>
        <p:spPr>
          <a:xfrm>
            <a:off x="2381250" y="725488"/>
            <a:ext cx="2438400" cy="13716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524886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Shape 244"/>
          <p:cNvSpPr>
            <a:spLocks noGrp="1" noRot="1" noChangeAspect="1"/>
          </p:cNvSpPr>
          <p:nvPr>
            <p:ph type="sldImg" idx="2"/>
          </p:nvPr>
        </p:nvSpPr>
        <p:spPr>
          <a:xfrm>
            <a:off x="2286000" y="671513"/>
            <a:ext cx="2438400" cy="13716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5" name="Shape 245"/>
          <p:cNvSpPr txBox="1">
            <a:spLocks noGrp="1"/>
          </p:cNvSpPr>
          <p:nvPr>
            <p:ph type="body" idx="1"/>
          </p:nvPr>
        </p:nvSpPr>
        <p:spPr>
          <a:xfrm>
            <a:off x="701675" y="2565779"/>
            <a:ext cx="5607050" cy="5568571"/>
          </a:xfrm>
          <a:prstGeom prst="rect">
            <a:avLst/>
          </a:prstGeom>
          <a:noFill/>
          <a:ln>
            <a:noFill/>
          </a:ln>
        </p:spPr>
        <p:txBody>
          <a:bodyPr spcFirstLastPara="1" wrap="square" lIns="91302" tIns="45651" rIns="91302" bIns="45651" anchor="t" anchorCtr="0">
            <a:noAutofit/>
          </a:bodyPr>
          <a:lstStyle/>
          <a:p>
            <a:r>
              <a:rPr lang="en" sz="1200" b="1" dirty="0">
                <a:solidFill>
                  <a:schemeClr val="dk1"/>
                </a:solidFill>
                <a:latin typeface="Calibri"/>
                <a:ea typeface="Calibri"/>
                <a:cs typeface="Calibri"/>
                <a:sym typeface="Calibri"/>
              </a:rPr>
              <a:t>Guión : </a:t>
            </a:r>
            <a:r>
              <a:rPr lang="es-ES" sz="1200" b="0" dirty="0">
                <a:solidFill>
                  <a:schemeClr val="dk1"/>
                </a:solidFill>
                <a:latin typeface="+mn-lt"/>
                <a:ea typeface="Calibri"/>
                <a:cs typeface="Calibri"/>
                <a:sym typeface="Calibri"/>
              </a:rPr>
              <a:t>Los 4 peligros más comunes en una obra son caídas, golpeado por, electrocución, y atrapado en/entre.  Los “Cuatro Fatales" fueron responsables de más de la mitad (63.7%) de las muertes de trabajadores de la construcción en 2016.  (Informe de BLS)</a:t>
            </a:r>
          </a:p>
          <a:p>
            <a:endParaRPr lang="en-US" sz="1200" b="0" i="0" kern="1200" dirty="0">
              <a:solidFill>
                <a:schemeClr val="tx1"/>
              </a:solidFill>
              <a:effectLst/>
              <a:latin typeface="+mn-lt"/>
              <a:ea typeface="+mn-ea"/>
              <a:cs typeface="+mn-cs"/>
            </a:endParaRPr>
          </a:p>
          <a:p>
            <a:pPr marL="0" indent="0">
              <a:buNone/>
            </a:pPr>
            <a:r>
              <a:rPr lang="es-ES" sz="1400" dirty="0"/>
              <a:t>Caídas — 384 de 991 total de muertes en construcción en AF 2016 (38.7%)</a:t>
            </a:r>
          </a:p>
          <a:p>
            <a:pPr marL="0" indent="0">
              <a:buNone/>
            </a:pPr>
            <a:r>
              <a:rPr lang="es-ES" sz="1400" dirty="0"/>
              <a:t>Golpeado por objeto - 93 (9.4%)</a:t>
            </a:r>
          </a:p>
          <a:p>
            <a:pPr marL="0" indent="0">
              <a:buNone/>
            </a:pPr>
            <a:r>
              <a:rPr lang="es-ES" sz="1400" dirty="0"/>
              <a:t>Electrocuciones - 82 (8.3%)</a:t>
            </a:r>
          </a:p>
          <a:p>
            <a:pPr marL="0" indent="0">
              <a:buNone/>
            </a:pPr>
            <a:r>
              <a:rPr lang="es-ES" sz="1400" dirty="0"/>
              <a:t>Atrapado-en/entre* - 72 (7.3%)</a:t>
            </a:r>
            <a:br>
              <a:rPr lang="es-ES" sz="1400" dirty="0"/>
            </a:br>
            <a:r>
              <a:rPr lang="es-ES" sz="1400" dirty="0"/>
              <a:t>(*Esta categoría incluye trabajadores de la construcción fallecidos cuando fueron atrapados-en o aplastado por equipo u objetos, y golpeados, atrapados, o aplastados por colapso de estructuras, equipo, o material)</a:t>
            </a:r>
          </a:p>
          <a:p>
            <a:pPr marL="0" indent="0">
              <a:buNone/>
            </a:pPr>
            <a:endParaRPr lang="en-US" sz="1400" dirty="0"/>
          </a:p>
          <a:p>
            <a:pPr marL="0" indent="0">
              <a:buNone/>
            </a:pPr>
            <a:r>
              <a:rPr lang="es-ES" sz="1400" b="1" dirty="0"/>
              <a:t>La eliminación de los Cuatro Fatales salvaría las vidas de más de 600 trabajadores en América cada año</a:t>
            </a:r>
            <a:r>
              <a:rPr lang="es-ES" sz="1400" dirty="0"/>
              <a:t>.</a:t>
            </a:r>
          </a:p>
          <a:p>
            <a:pPr marL="0" indent="0">
              <a:buNone/>
            </a:pPr>
            <a:endParaRPr sz="1400" dirty="0"/>
          </a:p>
        </p:txBody>
      </p:sp>
      <p:sp>
        <p:nvSpPr>
          <p:cNvPr id="246" name="Shape 246"/>
          <p:cNvSpPr txBox="1">
            <a:spLocks noGrp="1"/>
          </p:cNvSpPr>
          <p:nvPr>
            <p:ph type="sldNum" idx="12"/>
          </p:nvPr>
        </p:nvSpPr>
        <p:spPr>
          <a:xfrm>
            <a:off x="3970338" y="8829675"/>
            <a:ext cx="3038475" cy="466725"/>
          </a:xfrm>
          <a:prstGeom prst="rect">
            <a:avLst/>
          </a:prstGeom>
          <a:noFill/>
          <a:ln>
            <a:noFill/>
          </a:ln>
        </p:spPr>
        <p:txBody>
          <a:bodyPr spcFirstLastPara="1" wrap="square" lIns="91302" tIns="45651" rIns="91302" bIns="45651" anchor="b" anchorCtr="0">
            <a:noAutofit/>
          </a:bodyPr>
          <a:lstStyle/>
          <a:p>
            <a:pPr algn="r"/>
            <a:fld id="{00000000-1234-1234-1234-123412341234}" type="slidenum">
              <a:rPr lang="en" sz="1200">
                <a:solidFill>
                  <a:schemeClr val="dk1"/>
                </a:solidFill>
                <a:latin typeface="Calibri"/>
                <a:ea typeface="Calibri"/>
                <a:cs typeface="Calibri"/>
                <a:sym typeface="Calibri"/>
              </a:rPr>
              <a:pPr algn="r"/>
              <a:t>4</a:t>
            </a:fld>
            <a:endParaRPr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9329116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38400" y="762000"/>
            <a:ext cx="2438400" cy="1371600"/>
          </a:xfrm>
        </p:spPr>
      </p:sp>
      <p:sp>
        <p:nvSpPr>
          <p:cNvPr id="3" name="Notes Placeholder 2"/>
          <p:cNvSpPr>
            <a:spLocks noGrp="1"/>
          </p:cNvSpPr>
          <p:nvPr>
            <p:ph type="body" idx="1"/>
          </p:nvPr>
        </p:nvSpPr>
        <p:spPr>
          <a:xfrm>
            <a:off x="731520" y="2552131"/>
            <a:ext cx="5852160" cy="5848920"/>
          </a:xfrm>
        </p:spPr>
        <p:txBody>
          <a:bodyPr/>
          <a:lstStyle/>
          <a:p>
            <a:r>
              <a:rPr lang="en-US" b="1" dirty="0"/>
              <a:t>Guión : </a:t>
            </a:r>
            <a:r>
              <a:rPr lang="es-ES" b="0" dirty="0"/>
              <a:t>Cuando se trata de lesiones y enfermedades laborales, los trabajadores jóvenes corren mayor riesgo que los trabajadores mayores.</a:t>
            </a:r>
            <a:r>
              <a:rPr lang="es-ES" b="1" dirty="0"/>
              <a:t> </a:t>
            </a:r>
            <a:r>
              <a:rPr lang="es-ES" b="0" dirty="0"/>
              <a:t>La información provista en la página web de OSHA indica que en 2014, la tasa de lesiones de trabajadores menores de 25 años era aproximadamente dos veces mayor que la de trabajadores mayores de 25 años, según datos obtenidos de la sala de emergencias. </a:t>
            </a:r>
            <a:r>
              <a:rPr lang="en-US" b="0" dirty="0"/>
              <a:t> </a:t>
            </a:r>
          </a:p>
          <a:p>
            <a:endParaRPr lang="en-US" b="0" dirty="0"/>
          </a:p>
          <a:p>
            <a:r>
              <a:rPr lang="en-US" b="1" dirty="0"/>
              <a:t>Pregunte :  </a:t>
            </a:r>
            <a:r>
              <a:rPr lang="es-ES" b="0" dirty="0"/>
              <a:t>¿A qué cree que se debe esto? Permita tiempo para la expresión de ideas y discusión.  Respuestas posibles podrían incluir:</a:t>
            </a:r>
          </a:p>
          <a:p>
            <a:pPr marL="171450" indent="-171450">
              <a:buFont typeface="Arial" panose="020B0604020202020204" pitchFamily="34" charset="0"/>
              <a:buChar char="•"/>
            </a:pPr>
            <a:r>
              <a:rPr lang="es-ES" b="0" baseline="0" dirty="0"/>
              <a:t>Los trabajadores más jóvenes podrían estar haciendo las tareas más exigentes físicamente o incluso más peligrosas.</a:t>
            </a:r>
          </a:p>
          <a:p>
            <a:pPr marL="171450" indent="-171450">
              <a:buFont typeface="Arial" panose="020B0604020202020204" pitchFamily="34" charset="0"/>
              <a:buChar char="•"/>
            </a:pPr>
            <a:r>
              <a:rPr lang="es-ES" b="0" baseline="0" dirty="0"/>
              <a:t>Los trabajadores mayores podrían estar ocupando posiciones de supervisión.</a:t>
            </a:r>
          </a:p>
          <a:p>
            <a:pPr marL="171450" indent="-171450">
              <a:buFont typeface="Arial" panose="020B0604020202020204" pitchFamily="34" charset="0"/>
              <a:buChar char="•"/>
            </a:pPr>
            <a:r>
              <a:rPr lang="es-ES" b="0" baseline="0" dirty="0"/>
              <a:t>Los trabajadores mayores tienen más experiencia, han aprendido de sus errores.</a:t>
            </a:r>
          </a:p>
          <a:p>
            <a:pPr marL="0" indent="0">
              <a:buFont typeface="Arial" panose="020B0604020202020204" pitchFamily="34" charset="0"/>
              <a:buNone/>
            </a:pPr>
            <a:endParaRPr lang="en-US" b="0" baseline="0" dirty="0"/>
          </a:p>
          <a:p>
            <a:pPr marL="0" indent="0">
              <a:buFont typeface="Arial" panose="020B0604020202020204" pitchFamily="34" charset="0"/>
              <a:buNone/>
            </a:pPr>
            <a:r>
              <a:rPr lang="en-US" b="1" baseline="0" dirty="0"/>
              <a:t>Nota del Instructor :  </a:t>
            </a:r>
            <a:r>
              <a:rPr lang="es-ES" b="0" baseline="0" dirty="0"/>
              <a:t>Asegúrese de que la conversación termina enfatizando el hecho de que independientemente de las razones, los trabajadores más jóvenes experimentan más lesiones y esas lesiones pueden impactarles para el resto de sus vidas.</a:t>
            </a:r>
            <a:endParaRPr lang="en-US" b="0" baseline="0" dirty="0"/>
          </a:p>
          <a:p>
            <a:pPr marL="0" indent="0">
              <a:buFont typeface="Arial" panose="020B0604020202020204" pitchFamily="34" charset="0"/>
              <a:buNone/>
            </a:pPr>
            <a:endParaRPr lang="en-US" b="1" dirty="0"/>
          </a:p>
          <a:p>
            <a:pPr marL="0" indent="0">
              <a:buFont typeface="Arial" panose="020B0604020202020204" pitchFamily="34" charset="0"/>
              <a:buNone/>
            </a:pPr>
            <a:r>
              <a:rPr lang="en-US" b="1" dirty="0"/>
              <a:t>Imagen de :</a:t>
            </a:r>
            <a:r>
              <a:rPr lang="en-US" b="1" baseline="0" dirty="0"/>
              <a:t>  </a:t>
            </a:r>
            <a:r>
              <a:rPr lang="en-US" b="0" baseline="0" dirty="0"/>
              <a:t>Presentermedia.com</a:t>
            </a:r>
          </a:p>
          <a:p>
            <a:r>
              <a:rPr lang="en-US" b="0" baseline="0" dirty="0"/>
              <a:t>https://www.presentermedia.com/index.php?target=closeup&amp;id=2121&amp;categoryid=133&amp;maincat=clipart</a:t>
            </a:r>
            <a:r>
              <a:rPr lang="en-US" b="0" dirty="0"/>
              <a:t/>
            </a:r>
            <a:br>
              <a:rPr lang="en-US" b="0" dirty="0"/>
            </a:br>
            <a:endParaRPr lang="en-US" dirty="0"/>
          </a:p>
        </p:txBody>
      </p:sp>
      <p:sp>
        <p:nvSpPr>
          <p:cNvPr id="4" name="Slide Number Placeholder 3"/>
          <p:cNvSpPr>
            <a:spLocks noGrp="1"/>
          </p:cNvSpPr>
          <p:nvPr>
            <p:ph type="sldNum" sz="quarter" idx="10"/>
          </p:nvPr>
        </p:nvSpPr>
        <p:spPr/>
        <p:txBody>
          <a:bodyPr/>
          <a:lstStyle/>
          <a:p>
            <a:fld id="{71279118-C45B-48C5-932C-84717C140AC8}" type="slidenum">
              <a:rPr lang="en-US" smtClean="0"/>
              <a:t>5</a:t>
            </a:fld>
            <a:endParaRPr lang="en-US"/>
          </a:p>
        </p:txBody>
      </p:sp>
    </p:spTree>
    <p:extLst>
      <p:ext uri="{BB962C8B-B14F-4D97-AF65-F5344CB8AC3E}">
        <p14:creationId xmlns:p14="http://schemas.microsoft.com/office/powerpoint/2010/main" val="12599108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38400" y="762000"/>
            <a:ext cx="2438400" cy="1371600"/>
          </a:xfrm>
        </p:spPr>
      </p:sp>
      <p:sp>
        <p:nvSpPr>
          <p:cNvPr id="3" name="Notes Placeholder 2"/>
          <p:cNvSpPr>
            <a:spLocks noGrp="1"/>
          </p:cNvSpPr>
          <p:nvPr>
            <p:ph type="body" idx="1"/>
          </p:nvPr>
        </p:nvSpPr>
        <p:spPr>
          <a:xfrm>
            <a:off x="731520" y="2565779"/>
            <a:ext cx="5852160" cy="5835272"/>
          </a:xfrm>
        </p:spPr>
        <p:txBody>
          <a:bodyPr/>
          <a:lstStyle/>
          <a:p>
            <a:r>
              <a:rPr lang="es-ES" sz="1200" b="1" i="0" kern="1200" dirty="0">
                <a:solidFill>
                  <a:schemeClr val="tx1"/>
                </a:solidFill>
                <a:effectLst/>
                <a:latin typeface="+mn-lt"/>
                <a:ea typeface="+mn-ea"/>
                <a:cs typeface="+mn-cs"/>
              </a:rPr>
              <a:t>Guión : </a:t>
            </a:r>
            <a:r>
              <a:rPr lang="es-ES" sz="1200" b="0" i="0" kern="1200" dirty="0">
                <a:solidFill>
                  <a:schemeClr val="tx1"/>
                </a:solidFill>
                <a:effectLst/>
                <a:latin typeface="+mn-lt"/>
                <a:ea typeface="+mn-ea"/>
                <a:cs typeface="+mn-cs"/>
              </a:rPr>
              <a:t>Este es otro modo de contemplar el mismo detalle – Trabajadores en edades comprendidas entre 15-24 tienen aproximadamente el doble de probabilidades de lesionarse en el trabajo.</a:t>
            </a:r>
          </a:p>
          <a:p>
            <a:endParaRPr lang="en-US" sz="1200" b="1" i="0" kern="1200" baseline="0" dirty="0">
              <a:solidFill>
                <a:schemeClr val="tx1"/>
              </a:solidFill>
              <a:effectLst/>
              <a:latin typeface="+mn-lt"/>
              <a:ea typeface="+mn-ea"/>
              <a:cs typeface="+mn-cs"/>
            </a:endParaRPr>
          </a:p>
          <a:p>
            <a:r>
              <a:rPr lang="en-US" sz="1200" b="1" i="0" kern="1200" baseline="0" dirty="0">
                <a:solidFill>
                  <a:schemeClr val="tx1"/>
                </a:solidFill>
                <a:effectLst/>
                <a:latin typeface="+mn-lt"/>
                <a:ea typeface="+mn-ea"/>
                <a:cs typeface="+mn-cs"/>
              </a:rPr>
              <a:t>Nota del Instructor : </a:t>
            </a:r>
            <a:r>
              <a:rPr lang="es-ES" sz="1200" b="0" i="1" kern="1200" baseline="0" dirty="0">
                <a:solidFill>
                  <a:schemeClr val="tx1"/>
                </a:solidFill>
                <a:effectLst/>
                <a:latin typeface="+mn-lt"/>
                <a:ea typeface="+mn-ea"/>
                <a:cs typeface="+mn-cs"/>
              </a:rPr>
              <a:t>Esta diapositiva tiene animación. Haga "clic" para ver números y flechas.</a:t>
            </a:r>
            <a:endParaRPr lang="en-US" sz="1200" b="0" i="0" kern="1200" baseline="0" dirty="0">
              <a:solidFill>
                <a:schemeClr val="tx1"/>
              </a:solidFill>
              <a:effectLst/>
              <a:latin typeface="+mn-lt"/>
              <a:ea typeface="+mn-ea"/>
              <a:cs typeface="+mn-cs"/>
            </a:endParaRPr>
          </a:p>
          <a:p>
            <a:endParaRPr lang="en-US" sz="1200" b="0" i="0" kern="1200" baseline="0" dirty="0">
              <a:solidFill>
                <a:schemeClr val="tx1"/>
              </a:solidFill>
              <a:effectLst/>
              <a:latin typeface="+mn-lt"/>
              <a:ea typeface="+mn-ea"/>
              <a:cs typeface="+mn-cs"/>
            </a:endParaRPr>
          </a:p>
          <a:p>
            <a:r>
              <a:rPr lang="en-US" sz="1200" b="1" i="0" kern="1200" baseline="0" dirty="0">
                <a:solidFill>
                  <a:schemeClr val="tx1"/>
                </a:solidFill>
                <a:effectLst/>
                <a:latin typeface="+mn-lt"/>
                <a:ea typeface="+mn-ea"/>
                <a:cs typeface="+mn-cs"/>
              </a:rPr>
              <a:t>Información Adicional : </a:t>
            </a:r>
          </a:p>
          <a:p>
            <a:endParaRPr lang="en-US" sz="1200" b="1" i="1" kern="1200" dirty="0">
              <a:solidFill>
                <a:schemeClr val="tx1"/>
              </a:solidFill>
              <a:effectLst/>
              <a:latin typeface="+mn-lt"/>
              <a:ea typeface="+mn-ea"/>
              <a:cs typeface="+mn-cs"/>
            </a:endParaRPr>
          </a:p>
          <a:p>
            <a:r>
              <a:rPr lang="es-ES" sz="1200" b="1" i="1" kern="1200" dirty="0">
                <a:solidFill>
                  <a:schemeClr val="tx1"/>
                </a:solidFill>
                <a:effectLst/>
                <a:latin typeface="+mn-lt"/>
                <a:ea typeface="+mn-ea"/>
                <a:cs typeface="+mn-cs"/>
              </a:rPr>
              <a:t>Tasas de lesiones y enfermedades laborales tratadas en salas de emergencia por grupo de edad, Estados Unidos, 2014</a:t>
            </a:r>
            <a:r>
              <a:rPr lang="en-US" sz="1200" b="0" i="1" kern="1200" dirty="0">
                <a:solidFill>
                  <a:schemeClr val="tx1"/>
                </a:solidFill>
                <a:effectLst/>
                <a:latin typeface="+mn-lt"/>
                <a:ea typeface="+mn-ea"/>
                <a:cs typeface="+mn-cs"/>
              </a:rPr>
              <a:t/>
            </a:r>
            <a:br>
              <a:rPr lang="en-US" sz="1200" b="0" i="1" kern="1200" dirty="0">
                <a:solidFill>
                  <a:schemeClr val="tx1"/>
                </a:solidFill>
                <a:effectLst/>
                <a:latin typeface="+mn-lt"/>
                <a:ea typeface="+mn-ea"/>
                <a:cs typeface="+mn-cs"/>
              </a:rPr>
            </a:br>
            <a:r>
              <a:rPr lang="es-ES" sz="1200" b="0" i="1" kern="1200" dirty="0">
                <a:solidFill>
                  <a:schemeClr val="tx1"/>
                </a:solidFill>
                <a:effectLst/>
                <a:latin typeface="+mn-lt"/>
                <a:ea typeface="+mn-ea"/>
                <a:cs typeface="+mn-cs"/>
              </a:rPr>
              <a:t>Este gráfico muestra las tasas de lesiones y enfermedades laborales no fatales tratadas en salas de emergencia por grupo de edad en los Estados Unidos en 2014. La tasa más alta corresponde a los trabajadores de 18 a 24 años de edad, con una tasa de 3,4 lesiones y enfermedades por cada 100 equivalentes a tiempo completo. La siguiente tasa más alta corresponde a los trabajadores de 15 a 17 años de edad, con una tasa de 3.0 lesiones y enfermedades por cada 100 equivalentes a tiempo completo. Las tasas disminuyen para los grupos de mayor edad de una tasa de 2.4 lesiones y enfermedades por 100 equivalentes a tiempo completo para los trabajadores de 25 a 34 años de edad a una tasa de 1.3 para los trabajadores de 65 años o más. </a:t>
            </a:r>
            <a:r>
              <a:rPr lang="en-US" sz="1200" b="0" i="1" kern="1200" dirty="0">
                <a:solidFill>
                  <a:schemeClr val="tx1"/>
                </a:solidFill>
                <a:effectLst/>
                <a:latin typeface="+mn-lt"/>
                <a:ea typeface="+mn-ea"/>
                <a:cs typeface="+mn-cs"/>
              </a:rPr>
              <a:t>(Fuente: National Electronic Injury Surveillance System (NEISS)- NIOSH Work Supplement.)</a:t>
            </a:r>
          </a:p>
          <a:p>
            <a:r>
              <a:rPr lang="en-US" i="1" dirty="0"/>
              <a:t/>
            </a:r>
            <a:br>
              <a:rPr lang="en-US" i="1" dirty="0"/>
            </a:br>
            <a:endParaRPr lang="en-US" i="1" dirty="0"/>
          </a:p>
        </p:txBody>
      </p:sp>
      <p:sp>
        <p:nvSpPr>
          <p:cNvPr id="4" name="Slide Number Placeholder 3"/>
          <p:cNvSpPr>
            <a:spLocks noGrp="1"/>
          </p:cNvSpPr>
          <p:nvPr>
            <p:ph type="sldNum" sz="quarter" idx="10"/>
          </p:nvPr>
        </p:nvSpPr>
        <p:spPr/>
        <p:txBody>
          <a:bodyPr/>
          <a:lstStyle/>
          <a:p>
            <a:fld id="{71279118-C45B-48C5-932C-84717C140AC8}" type="slidenum">
              <a:rPr lang="en-US" smtClean="0"/>
              <a:t>6</a:t>
            </a:fld>
            <a:endParaRPr lang="en-US"/>
          </a:p>
        </p:txBody>
      </p:sp>
    </p:spTree>
    <p:extLst>
      <p:ext uri="{BB962C8B-B14F-4D97-AF65-F5344CB8AC3E}">
        <p14:creationId xmlns:p14="http://schemas.microsoft.com/office/powerpoint/2010/main" val="23863144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p:cNvGrpSpPr/>
        <p:nvPr/>
      </p:nvGrpSpPr>
      <p:grpSpPr>
        <a:xfrm>
          <a:off x="0" y="0"/>
          <a:ext cx="0" cy="0"/>
          <a:chOff x="0" y="0"/>
          <a:chExt cx="0" cy="0"/>
        </a:xfrm>
      </p:grpSpPr>
      <p:sp>
        <p:nvSpPr>
          <p:cNvPr id="206" name="Shape 206"/>
          <p:cNvSpPr>
            <a:spLocks noGrp="1" noRot="1" noChangeAspect="1"/>
          </p:cNvSpPr>
          <p:nvPr>
            <p:ph type="sldImg" idx="2"/>
          </p:nvPr>
        </p:nvSpPr>
        <p:spPr>
          <a:xfrm>
            <a:off x="2286000" y="738188"/>
            <a:ext cx="2438400" cy="13716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7" name="Shape 207"/>
          <p:cNvSpPr txBox="1">
            <a:spLocks noGrp="1"/>
          </p:cNvSpPr>
          <p:nvPr>
            <p:ph type="body" idx="1"/>
          </p:nvPr>
        </p:nvSpPr>
        <p:spPr>
          <a:xfrm>
            <a:off x="838153" y="2590181"/>
            <a:ext cx="5607050" cy="3660775"/>
          </a:xfrm>
          <a:prstGeom prst="rect">
            <a:avLst/>
          </a:prstGeom>
          <a:noFill/>
          <a:ln>
            <a:noFill/>
          </a:ln>
        </p:spPr>
        <p:txBody>
          <a:bodyPr spcFirstLastPara="1" wrap="square" lIns="91302" tIns="45651" rIns="91302" bIns="45651" anchor="t" anchorCtr="0">
            <a:noAutofit/>
          </a:bodyPr>
          <a:lstStyle/>
          <a:p>
            <a:pPr lvl="0"/>
            <a:r>
              <a:rPr lang="en-US" b="1" dirty="0">
                <a:sym typeface="Calibri"/>
              </a:rPr>
              <a:t>Guión : </a:t>
            </a:r>
            <a:r>
              <a:rPr lang="es-ES" dirty="0">
                <a:sym typeface="Calibri"/>
              </a:rPr>
              <a:t>Si nos fijamos en los tipos de trabajadores que mueren como resultado de accidentes laborales, ¡descubrimos inmediatamente que el trabajo de construcción es un trabajo peligroso! Una de cada 5 muertes laborales es la de un trabajador de la construcción.</a:t>
            </a:r>
            <a:endParaRPr lang="en-US" dirty="0">
              <a:sym typeface="Calibri"/>
            </a:endParaRPr>
          </a:p>
        </p:txBody>
      </p:sp>
      <p:sp>
        <p:nvSpPr>
          <p:cNvPr id="208" name="Shape 208"/>
          <p:cNvSpPr txBox="1">
            <a:spLocks noGrp="1"/>
          </p:cNvSpPr>
          <p:nvPr>
            <p:ph type="sldNum" idx="12"/>
          </p:nvPr>
        </p:nvSpPr>
        <p:spPr>
          <a:xfrm>
            <a:off x="3970338" y="8829675"/>
            <a:ext cx="3038475" cy="466725"/>
          </a:xfrm>
          <a:prstGeom prst="rect">
            <a:avLst/>
          </a:prstGeom>
          <a:noFill/>
          <a:ln>
            <a:noFill/>
          </a:ln>
        </p:spPr>
        <p:txBody>
          <a:bodyPr spcFirstLastPara="1" wrap="square" lIns="91302" tIns="45651" rIns="91302" bIns="45651" anchor="b" anchorCtr="0">
            <a:noAutofit/>
          </a:bodyPr>
          <a:lstStyle/>
          <a:p>
            <a:pPr algn="r"/>
            <a:fld id="{00000000-1234-1234-1234-123412341234}" type="slidenum">
              <a:rPr lang="en" sz="1200">
                <a:solidFill>
                  <a:schemeClr val="dk1"/>
                </a:solidFill>
                <a:latin typeface="Calibri"/>
                <a:ea typeface="Calibri"/>
                <a:cs typeface="Calibri"/>
                <a:sym typeface="Calibri"/>
              </a:rPr>
              <a:pPr algn="r"/>
              <a:t>7</a:t>
            </a:fld>
            <a:endParaRPr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7802462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Shape 198"/>
          <p:cNvSpPr>
            <a:spLocks noGrp="1" noRot="1" noChangeAspect="1"/>
          </p:cNvSpPr>
          <p:nvPr>
            <p:ph type="sldImg" idx="2"/>
          </p:nvPr>
        </p:nvSpPr>
        <p:spPr>
          <a:xfrm>
            <a:off x="2286000" y="793750"/>
            <a:ext cx="2438400" cy="13716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9" name="Shape 199"/>
          <p:cNvSpPr txBox="1">
            <a:spLocks noGrp="1"/>
          </p:cNvSpPr>
          <p:nvPr>
            <p:ph type="body" idx="1"/>
          </p:nvPr>
        </p:nvSpPr>
        <p:spPr>
          <a:xfrm>
            <a:off x="865448" y="2672070"/>
            <a:ext cx="5607050" cy="3660775"/>
          </a:xfrm>
          <a:prstGeom prst="rect">
            <a:avLst/>
          </a:prstGeom>
          <a:noFill/>
          <a:ln>
            <a:noFill/>
          </a:ln>
        </p:spPr>
        <p:txBody>
          <a:bodyPr spcFirstLastPara="1" wrap="square" lIns="91302" tIns="45651" rIns="91302" bIns="45651" anchor="t" anchorCtr="0">
            <a:noAutofit/>
          </a:bodyPr>
          <a:lstStyle/>
          <a:p>
            <a:pPr marL="0" indent="0">
              <a:buClr>
                <a:schemeClr val="dk1"/>
              </a:buClr>
              <a:buSzPts val="1200"/>
              <a:buNone/>
            </a:pPr>
            <a:r>
              <a:rPr lang="en" sz="1200" b="1" dirty="0">
                <a:solidFill>
                  <a:schemeClr val="dk1"/>
                </a:solidFill>
                <a:latin typeface="Calibri"/>
                <a:ea typeface="Calibri"/>
                <a:cs typeface="Calibri"/>
                <a:sym typeface="Calibri"/>
              </a:rPr>
              <a:t>Guión :</a:t>
            </a:r>
            <a:r>
              <a:rPr lang="en" sz="1200" b="1" baseline="0" dirty="0">
                <a:solidFill>
                  <a:schemeClr val="dk1"/>
                </a:solidFill>
                <a:latin typeface="Calibri"/>
                <a:ea typeface="Calibri"/>
                <a:cs typeface="Calibri"/>
                <a:sym typeface="Calibri"/>
              </a:rPr>
              <a:t>  </a:t>
            </a:r>
            <a:r>
              <a:rPr lang="es-ES" sz="1200" b="0" baseline="0" dirty="0">
                <a:solidFill>
                  <a:schemeClr val="dk1"/>
                </a:solidFill>
                <a:latin typeface="+mn-lt"/>
                <a:ea typeface="Calibri"/>
                <a:cs typeface="Calibri"/>
                <a:sym typeface="Calibri"/>
              </a:rPr>
              <a:t>Y si seguimos examinando los datos, encontramos que las caídas son la principal causa de muerte para los trabajadores de la construcción. Además, las escaleras son particularmente peligrosas y la altura no es realmente un factor que importe.</a:t>
            </a:r>
          </a:p>
          <a:p>
            <a:pPr marL="0" indent="0">
              <a:buClr>
                <a:schemeClr val="dk1"/>
              </a:buClr>
              <a:buSzPts val="1200"/>
              <a:buNone/>
            </a:pPr>
            <a:endParaRPr lang="es-ES" sz="1200" b="0" baseline="0" dirty="0">
              <a:solidFill>
                <a:schemeClr val="dk1"/>
              </a:solidFill>
              <a:latin typeface="+mn-lt"/>
              <a:ea typeface="Calibri"/>
              <a:cs typeface="Calibri"/>
              <a:sym typeface="Calibri"/>
            </a:endParaRPr>
          </a:p>
          <a:p>
            <a:pPr marL="0" indent="0">
              <a:buClr>
                <a:schemeClr val="dk1"/>
              </a:buClr>
              <a:buSzPts val="1200"/>
              <a:buNone/>
            </a:pPr>
            <a:r>
              <a:rPr lang="en" sz="1200" b="1" baseline="0" dirty="0">
                <a:solidFill>
                  <a:schemeClr val="dk1"/>
                </a:solidFill>
                <a:latin typeface="Calibri"/>
                <a:ea typeface="Calibri"/>
                <a:cs typeface="Calibri"/>
                <a:sym typeface="Calibri"/>
              </a:rPr>
              <a:t>Sin deteners</a:t>
            </a:r>
            <a:r>
              <a:rPr lang="en-US" sz="1200" b="1" baseline="0" dirty="0">
                <a:solidFill>
                  <a:schemeClr val="dk1"/>
                </a:solidFill>
                <a:latin typeface="Calibri"/>
                <a:ea typeface="Calibri"/>
                <a:cs typeface="Calibri"/>
                <a:sym typeface="Calibri"/>
              </a:rPr>
              <a:t>e</a:t>
            </a:r>
            <a:r>
              <a:rPr lang="en" sz="1200" b="1" baseline="0" dirty="0">
                <a:solidFill>
                  <a:schemeClr val="dk1"/>
                </a:solidFill>
                <a:latin typeface="Calibri"/>
                <a:ea typeface="Calibri"/>
                <a:cs typeface="Calibri"/>
                <a:sym typeface="Calibri"/>
              </a:rPr>
              <a:t> :  </a:t>
            </a:r>
            <a:r>
              <a:rPr lang="es-ES" sz="1200" baseline="0" dirty="0">
                <a:solidFill>
                  <a:schemeClr val="dk1"/>
                </a:solidFill>
                <a:latin typeface="+mn-lt"/>
                <a:ea typeface="Calibri"/>
                <a:cs typeface="Calibri"/>
                <a:sym typeface="Calibri"/>
              </a:rPr>
              <a:t>Vamos a ver un breve vídeo para resumir el hecho de que los trabajos de construcción son peligrosos y las caídas son una preocupación seria ...</a:t>
            </a:r>
            <a:endParaRPr sz="1200" dirty="0">
              <a:solidFill>
                <a:schemeClr val="dk1"/>
              </a:solidFill>
              <a:latin typeface="Calibri"/>
              <a:ea typeface="Calibri"/>
              <a:cs typeface="Calibri"/>
              <a:sym typeface="Calibri"/>
            </a:endParaRPr>
          </a:p>
        </p:txBody>
      </p:sp>
      <p:sp>
        <p:nvSpPr>
          <p:cNvPr id="200" name="Shape 200"/>
          <p:cNvSpPr txBox="1">
            <a:spLocks noGrp="1"/>
          </p:cNvSpPr>
          <p:nvPr>
            <p:ph type="sldNum" idx="12"/>
          </p:nvPr>
        </p:nvSpPr>
        <p:spPr>
          <a:xfrm>
            <a:off x="3970338" y="8829675"/>
            <a:ext cx="3038475" cy="466725"/>
          </a:xfrm>
          <a:prstGeom prst="rect">
            <a:avLst/>
          </a:prstGeom>
          <a:noFill/>
          <a:ln>
            <a:noFill/>
          </a:ln>
        </p:spPr>
        <p:txBody>
          <a:bodyPr spcFirstLastPara="1" wrap="square" lIns="91302" tIns="45651" rIns="91302" bIns="45651" anchor="b" anchorCtr="0">
            <a:noAutofit/>
          </a:bodyPr>
          <a:lstStyle/>
          <a:p>
            <a:pPr algn="r"/>
            <a:fld id="{00000000-1234-1234-1234-123412341234}" type="slidenum">
              <a:rPr lang="en" sz="1200">
                <a:solidFill>
                  <a:schemeClr val="dk1"/>
                </a:solidFill>
                <a:latin typeface="Calibri"/>
                <a:ea typeface="Calibri"/>
                <a:cs typeface="Calibri"/>
                <a:sym typeface="Calibri"/>
              </a:rPr>
              <a:pPr algn="r"/>
              <a:t>8</a:t>
            </a:fld>
            <a:endParaRPr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753580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38400" y="763588"/>
            <a:ext cx="2438400" cy="1371600"/>
          </a:xfrm>
        </p:spPr>
      </p:sp>
      <p:sp>
        <p:nvSpPr>
          <p:cNvPr id="3" name="Notes Placeholder 2"/>
          <p:cNvSpPr>
            <a:spLocks noGrp="1"/>
          </p:cNvSpPr>
          <p:nvPr>
            <p:ph type="body" idx="1"/>
          </p:nvPr>
        </p:nvSpPr>
        <p:spPr>
          <a:xfrm>
            <a:off x="731520" y="2579427"/>
            <a:ext cx="5852160" cy="5821624"/>
          </a:xfrm>
        </p:spPr>
        <p:txBody>
          <a:bodyPr/>
          <a:lstStyle/>
          <a:p>
            <a:r>
              <a:rPr lang="en-US" b="1" dirty="0"/>
              <a:t>Nota del Instructor </a:t>
            </a:r>
            <a:r>
              <a:rPr lang="en-US" b="1" baseline="0" dirty="0"/>
              <a:t>:  </a:t>
            </a:r>
            <a:r>
              <a:rPr lang="es-ES" i="1" baseline="0" dirty="0"/>
              <a:t>Este video (1 minuto, 11 segundos) resume los puntos clave de las diapositivas 4-8. Para activarlo, haga "clic" en el botón de reproducción (triángulo) en la esquina inferior izquierda de la pantalla. El video también se encuentra en: </a:t>
            </a:r>
            <a:r>
              <a:rPr lang="en-US" i="1" dirty="0"/>
              <a:t>https://www.youtube.com/watch?v=SZ_S197ERDc</a:t>
            </a:r>
          </a:p>
        </p:txBody>
      </p:sp>
    </p:spTree>
    <p:extLst>
      <p:ext uri="{BB962C8B-B14F-4D97-AF65-F5344CB8AC3E}">
        <p14:creationId xmlns:p14="http://schemas.microsoft.com/office/powerpoint/2010/main" val="42359239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69938" indent="-295275">
              <a:spcBef>
                <a:spcPct val="30000"/>
              </a:spcBef>
              <a:defRPr sz="1200">
                <a:solidFill>
                  <a:schemeClr val="tx1"/>
                </a:solidFill>
                <a:latin typeface="Calibri" panose="020F0502020204030204" pitchFamily="34" charset="0"/>
              </a:defRPr>
            </a:lvl2pPr>
            <a:lvl3pPr marL="1184275" indent="-236538">
              <a:spcBef>
                <a:spcPct val="30000"/>
              </a:spcBef>
              <a:defRPr sz="1200">
                <a:solidFill>
                  <a:schemeClr val="tx1"/>
                </a:solidFill>
                <a:latin typeface="Calibri" panose="020F0502020204030204" pitchFamily="34" charset="0"/>
              </a:defRPr>
            </a:lvl3pPr>
            <a:lvl4pPr marL="1658938" indent="-236538">
              <a:spcBef>
                <a:spcPct val="30000"/>
              </a:spcBef>
              <a:defRPr sz="1200">
                <a:solidFill>
                  <a:schemeClr val="tx1"/>
                </a:solidFill>
                <a:latin typeface="Calibri" panose="020F0502020204030204" pitchFamily="34" charset="0"/>
              </a:defRPr>
            </a:lvl4pPr>
            <a:lvl5pPr marL="2133600" indent="-236538">
              <a:spcBef>
                <a:spcPct val="30000"/>
              </a:spcBef>
              <a:defRPr sz="1200">
                <a:solidFill>
                  <a:schemeClr val="tx1"/>
                </a:solidFill>
                <a:latin typeface="Calibri" panose="020F0502020204030204" pitchFamily="34" charset="0"/>
              </a:defRPr>
            </a:lvl5pPr>
            <a:lvl6pPr marL="2590800" indent="-236538" eaLnBrk="0" fontAlgn="base" hangingPunct="0">
              <a:spcBef>
                <a:spcPct val="30000"/>
              </a:spcBef>
              <a:spcAft>
                <a:spcPct val="0"/>
              </a:spcAft>
              <a:defRPr sz="1200">
                <a:solidFill>
                  <a:schemeClr val="tx1"/>
                </a:solidFill>
                <a:latin typeface="Calibri" panose="020F0502020204030204" pitchFamily="34" charset="0"/>
              </a:defRPr>
            </a:lvl6pPr>
            <a:lvl7pPr marL="3048000" indent="-236538" eaLnBrk="0" fontAlgn="base" hangingPunct="0">
              <a:spcBef>
                <a:spcPct val="30000"/>
              </a:spcBef>
              <a:spcAft>
                <a:spcPct val="0"/>
              </a:spcAft>
              <a:defRPr sz="1200">
                <a:solidFill>
                  <a:schemeClr val="tx1"/>
                </a:solidFill>
                <a:latin typeface="Calibri" panose="020F0502020204030204" pitchFamily="34" charset="0"/>
              </a:defRPr>
            </a:lvl7pPr>
            <a:lvl8pPr marL="3505200" indent="-236538" eaLnBrk="0" fontAlgn="base" hangingPunct="0">
              <a:spcBef>
                <a:spcPct val="30000"/>
              </a:spcBef>
              <a:spcAft>
                <a:spcPct val="0"/>
              </a:spcAft>
              <a:defRPr sz="1200">
                <a:solidFill>
                  <a:schemeClr val="tx1"/>
                </a:solidFill>
                <a:latin typeface="Calibri" panose="020F0502020204030204" pitchFamily="34" charset="0"/>
              </a:defRPr>
            </a:lvl8pPr>
            <a:lvl9pPr marL="3962400" indent="-236538"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1046898C-FEC3-426F-8E97-5F517F6AC794}" type="slidenum">
              <a:rPr lang="en-US" altLang="en-US" smtClean="0"/>
              <a:pPr>
                <a:spcBef>
                  <a:spcPct val="0"/>
                </a:spcBef>
              </a:pPr>
              <a:t>10</a:t>
            </a:fld>
            <a:endParaRPr lang="en-US" altLang="en-US"/>
          </a:p>
        </p:txBody>
      </p:sp>
      <p:sp>
        <p:nvSpPr>
          <p:cNvPr id="74755" name="Rectangle 2"/>
          <p:cNvSpPr>
            <a:spLocks noGrp="1" noRot="1" noChangeAspect="1" noChangeArrowheads="1" noTextEdit="1"/>
          </p:cNvSpPr>
          <p:nvPr>
            <p:ph type="sldImg"/>
          </p:nvPr>
        </p:nvSpPr>
        <p:spPr bwMode="auto">
          <a:xfrm>
            <a:off x="2438400" y="762000"/>
            <a:ext cx="2438400" cy="13716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4756" name="Rectangle 3"/>
          <p:cNvSpPr>
            <a:spLocks noGrp="1" noChangeArrowheads="1"/>
          </p:cNvSpPr>
          <p:nvPr>
            <p:ph type="body" idx="1"/>
          </p:nvPr>
        </p:nvSpPr>
        <p:spPr bwMode="auto">
          <a:xfrm>
            <a:off x="731520" y="2552131"/>
            <a:ext cx="5852160" cy="554866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sz="1100" b="1" dirty="0"/>
              <a:t>Guión :  </a:t>
            </a:r>
            <a:r>
              <a:rPr lang="es-ES" altLang="en-US" sz="1100" b="0" dirty="0"/>
              <a:t>A medida que continuamos explorando los peligros de caídas en las obras, es importante entender que los patronos deben proporcionar un lugar de trabajo seguro para todos los trabajadores en América. De hecho, OSHA se creó para garantizar que se sienta cómodo y confiado de que su patrón le protegerá de los peligros laborales. La ley de SSO también concede a los trabajadores derechos importantes para participar en actividades que garanticen su protección contra riesgos laborales.</a:t>
            </a:r>
          </a:p>
          <a:p>
            <a:pPr eaLnBrk="1" hangingPunct="1"/>
            <a:endParaRPr lang="en-US" altLang="en-US" sz="1100" b="1" i="0" dirty="0"/>
          </a:p>
          <a:p>
            <a:r>
              <a:rPr lang="en-US" altLang="en-US" sz="1100" b="1" i="0" dirty="0"/>
              <a:t>Nota del Instructor :  </a:t>
            </a:r>
            <a:r>
              <a:rPr lang="es-ES" altLang="en-US" sz="1100" b="0" i="1" dirty="0"/>
              <a:t>Revise brevemente la lista de derechos de los trabajadores que se muestra en la pantalla y dirija a los participantes al folleto titulado “Responsabilidades y derechos del empleado”, para obtener información adicional.</a:t>
            </a:r>
            <a:endParaRPr lang="en-US" altLang="en-US" sz="1100" dirty="0"/>
          </a:p>
          <a:p>
            <a:pPr eaLnBrk="1" hangingPunct="1"/>
            <a:endParaRPr lang="en-US" altLang="en-US" dirty="0"/>
          </a:p>
          <a:p>
            <a:pPr eaLnBrk="1" hangingPunct="1"/>
            <a:endParaRPr lang="en-US" altLang="en-US" dirty="0"/>
          </a:p>
          <a:p>
            <a:pPr eaLnBrk="1" hangingPunct="1"/>
            <a:r>
              <a:rPr lang="en-US" altLang="en-US" b="1" dirty="0"/>
              <a:t>Imagen de :  </a:t>
            </a:r>
            <a:r>
              <a:rPr lang="en-US" altLang="en-US" dirty="0"/>
              <a:t>OSHA.gov</a:t>
            </a:r>
          </a:p>
        </p:txBody>
      </p:sp>
    </p:spTree>
    <p:extLst>
      <p:ext uri="{BB962C8B-B14F-4D97-AF65-F5344CB8AC3E}">
        <p14:creationId xmlns:p14="http://schemas.microsoft.com/office/powerpoint/2010/main" val="30522936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38400" y="762000"/>
            <a:ext cx="2438400" cy="1371600"/>
          </a:xfrm>
        </p:spPr>
      </p:sp>
      <p:sp>
        <p:nvSpPr>
          <p:cNvPr id="3" name="Notes Placeholder 2"/>
          <p:cNvSpPr>
            <a:spLocks noGrp="1"/>
          </p:cNvSpPr>
          <p:nvPr>
            <p:ph type="body" idx="1"/>
          </p:nvPr>
        </p:nvSpPr>
        <p:spPr>
          <a:xfrm>
            <a:off x="731520" y="2565778"/>
            <a:ext cx="5852160" cy="5548668"/>
          </a:xfrm>
        </p:spPr>
        <p:txBody>
          <a:bodyPr/>
          <a:lstStyle/>
          <a:p>
            <a:r>
              <a:rPr lang="en-US" b="1" dirty="0"/>
              <a:t>Guión :  </a:t>
            </a:r>
            <a:r>
              <a:rPr lang="es-ES" b="0" dirty="0"/>
              <a:t>El foco de este módulo consistirá en explorar los riesgos de caídas en el trabajo de la construcción. </a:t>
            </a:r>
            <a:r>
              <a:rPr lang="en-US" baseline="0" dirty="0"/>
              <a:t>Dedicaremos tiempo </a:t>
            </a:r>
            <a:r>
              <a:rPr lang="es-ES" baseline="0" dirty="0"/>
              <a:t>a cada uno de estos tres temas:</a:t>
            </a:r>
            <a:endParaRPr lang="en-US" baseline="0" dirty="0"/>
          </a:p>
          <a:p>
            <a:pPr marL="628650" lvl="1" indent="-171450">
              <a:buFont typeface="Arial" panose="020B0604020202020204" pitchFamily="34" charset="0"/>
              <a:buChar char="•"/>
            </a:pPr>
            <a:r>
              <a:rPr lang="en-US" b="1" baseline="0" dirty="0"/>
              <a:t>Escaleras</a:t>
            </a:r>
            <a:r>
              <a:rPr lang="en-US" baseline="0" dirty="0"/>
              <a:t> (Ladders),</a:t>
            </a:r>
          </a:p>
          <a:p>
            <a:pPr marL="628650" lvl="1" indent="-171450">
              <a:buFont typeface="Arial" panose="020B0604020202020204" pitchFamily="34" charset="0"/>
              <a:buChar char="•"/>
            </a:pPr>
            <a:r>
              <a:rPr lang="en-US" b="1" baseline="0" dirty="0"/>
              <a:t>Sistemas Personales de Detención de Caída o SPDC </a:t>
            </a:r>
            <a:r>
              <a:rPr lang="en-US" baseline="0" dirty="0"/>
              <a:t>(Personal Fall Arrest Systems (PFAS), y</a:t>
            </a:r>
          </a:p>
          <a:p>
            <a:pPr marL="628650" lvl="1" indent="-171450">
              <a:buFont typeface="Arial" panose="020B0604020202020204" pitchFamily="34" charset="0"/>
              <a:buChar char="•"/>
            </a:pPr>
            <a:r>
              <a:rPr lang="en-US" b="1" baseline="0" dirty="0"/>
              <a:t>Andamios</a:t>
            </a:r>
            <a:r>
              <a:rPr lang="en-US" baseline="0" dirty="0"/>
              <a:t> (Scaffolds)</a:t>
            </a:r>
          </a:p>
        </p:txBody>
      </p:sp>
      <p:sp>
        <p:nvSpPr>
          <p:cNvPr id="4" name="Slide Number Placeholder 3"/>
          <p:cNvSpPr>
            <a:spLocks noGrp="1"/>
          </p:cNvSpPr>
          <p:nvPr>
            <p:ph type="sldNum" sz="quarter" idx="10"/>
          </p:nvPr>
        </p:nvSpPr>
        <p:spPr/>
        <p:txBody>
          <a:bodyPr/>
          <a:lstStyle/>
          <a:p>
            <a:fld id="{71279118-C45B-48C5-932C-84717C140AC8}" type="slidenum">
              <a:rPr lang="en-US" smtClean="0"/>
              <a:t>11</a:t>
            </a:fld>
            <a:endParaRPr lang="en-US"/>
          </a:p>
        </p:txBody>
      </p:sp>
    </p:spTree>
    <p:extLst>
      <p:ext uri="{BB962C8B-B14F-4D97-AF65-F5344CB8AC3E}">
        <p14:creationId xmlns:p14="http://schemas.microsoft.com/office/powerpoint/2010/main" val="34788788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0"/>
        <p:cNvGrpSpPr/>
        <p:nvPr/>
      </p:nvGrpSpPr>
      <p:grpSpPr>
        <a:xfrm>
          <a:off x="0" y="0"/>
          <a:ext cx="0" cy="0"/>
          <a:chOff x="0" y="0"/>
          <a:chExt cx="0" cy="0"/>
        </a:xfrm>
      </p:grpSpPr>
      <p:sp>
        <p:nvSpPr>
          <p:cNvPr id="361" name="Shape 361"/>
          <p:cNvSpPr txBox="1">
            <a:spLocks noGrp="1"/>
          </p:cNvSpPr>
          <p:nvPr>
            <p:ph type="body" idx="1"/>
          </p:nvPr>
        </p:nvSpPr>
        <p:spPr>
          <a:xfrm>
            <a:off x="748453" y="2731976"/>
            <a:ext cx="5980899" cy="3843961"/>
          </a:xfrm>
          <a:prstGeom prst="rect">
            <a:avLst/>
          </a:prstGeom>
          <a:noFill/>
          <a:ln>
            <a:noFill/>
          </a:ln>
        </p:spPr>
        <p:txBody>
          <a:bodyPr spcFirstLastPara="1" wrap="square" lIns="96515" tIns="96515" rIns="96515" bIns="96515" anchor="t" anchorCtr="0">
            <a:noAutofit/>
          </a:bodyPr>
          <a:lstStyle/>
          <a:p>
            <a:r>
              <a:rPr lang="en-US" b="1" dirty="0"/>
              <a:t>Diapositiva del Título del Módulo :</a:t>
            </a:r>
            <a:r>
              <a:rPr lang="en-US" b="1" baseline="0" dirty="0"/>
              <a:t>  </a:t>
            </a:r>
            <a:r>
              <a:rPr lang="en-US" b="0" baseline="0" dirty="0"/>
              <a:t>Seguridad en el Uso de Escaleras</a:t>
            </a:r>
          </a:p>
          <a:p>
            <a:endParaRPr dirty="0"/>
          </a:p>
        </p:txBody>
      </p:sp>
      <p:sp>
        <p:nvSpPr>
          <p:cNvPr id="362" name="Shape 362"/>
          <p:cNvSpPr>
            <a:spLocks noGrp="1" noRot="1" noChangeAspect="1"/>
          </p:cNvSpPr>
          <p:nvPr>
            <p:ph type="sldImg" idx="2"/>
          </p:nvPr>
        </p:nvSpPr>
        <p:spPr>
          <a:xfrm>
            <a:off x="2519363" y="769938"/>
            <a:ext cx="2438400" cy="13716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617298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38400" y="762000"/>
            <a:ext cx="2438400" cy="1371600"/>
          </a:xfrm>
        </p:spPr>
      </p:sp>
      <p:sp>
        <p:nvSpPr>
          <p:cNvPr id="3" name="Notes Placeholder 2"/>
          <p:cNvSpPr>
            <a:spLocks noGrp="1"/>
          </p:cNvSpPr>
          <p:nvPr>
            <p:ph type="body" idx="1"/>
          </p:nvPr>
        </p:nvSpPr>
        <p:spPr>
          <a:xfrm>
            <a:off x="731520" y="2634017"/>
            <a:ext cx="5852160" cy="5548668"/>
          </a:xfrm>
        </p:spPr>
        <p:txBody>
          <a:bodyPr/>
          <a:lstStyle/>
          <a:p>
            <a:r>
              <a:rPr lang="en-US" b="1" dirty="0"/>
              <a:t>Guión :  </a:t>
            </a:r>
            <a:r>
              <a:rPr lang="es-ES" b="0" dirty="0"/>
              <a:t>Tomen sus teléfonos (o tabletas, computadoras) y busquen en Internet la frase en la pantalla: “http://www.osha.gov/Publications/OSHA3247.pdf”. Deberían poder ubicar la “Quick Card” (Datos Rápidos) de OSHA que se parece a la que se muestra en la pantalla. Una vez la encuentren, revisen la información. Les doy 2-3 minutos para que revisen e identifiquen, si pueden, algunos problemas de seguridad con escaleras captados en algunas fotos de obras.</a:t>
            </a:r>
            <a:endParaRPr lang="en-US" b="0" baseline="0" dirty="0"/>
          </a:p>
          <a:p>
            <a:endParaRPr lang="en-US" b="0" baseline="0" dirty="0"/>
          </a:p>
          <a:p>
            <a:r>
              <a:rPr lang="en-US" b="1" baseline="0" dirty="0"/>
              <a:t>Nota del Instructor :  </a:t>
            </a:r>
            <a:r>
              <a:rPr lang="es-ES" b="0" i="1" baseline="0" dirty="0"/>
              <a:t>Al incluir "PDF" en la búsqueda garantizará que la versión de la Datos Rápidos se vea bien en las pantallas de sus teléfonos. Consulte con los participantes para asegurarse de que todos hayan encontrado el recurso adecuado. Es aconsejable que tenga algunas copias impresas de los Datos Rápidos (además de los materiales del curso) como medida de seguridad para cualquier persona que no tenga un dispositivo o en el caso de que no haya conexión de Internet.</a:t>
            </a:r>
            <a:endParaRPr lang="en-US" b="1" baseline="0" dirty="0"/>
          </a:p>
          <a:p>
            <a:endParaRPr lang="en-US" dirty="0"/>
          </a:p>
        </p:txBody>
      </p:sp>
      <p:sp>
        <p:nvSpPr>
          <p:cNvPr id="4" name="Slide Number Placeholder 3"/>
          <p:cNvSpPr>
            <a:spLocks noGrp="1"/>
          </p:cNvSpPr>
          <p:nvPr>
            <p:ph type="sldNum" sz="quarter" idx="10"/>
          </p:nvPr>
        </p:nvSpPr>
        <p:spPr/>
        <p:txBody>
          <a:bodyPr/>
          <a:lstStyle/>
          <a:p>
            <a:fld id="{F3F5A34E-2E8B-4538-A455-664B24B6FED7}" type="slidenum">
              <a:rPr lang="en-US" smtClean="0">
                <a:solidFill>
                  <a:prstClr val="black"/>
                </a:solidFill>
              </a:rPr>
              <a:pPr/>
              <a:t>13</a:t>
            </a:fld>
            <a:endParaRPr lang="en-US">
              <a:solidFill>
                <a:prstClr val="black"/>
              </a:solidFill>
            </a:endParaRPr>
          </a:p>
        </p:txBody>
      </p:sp>
    </p:spTree>
    <p:extLst>
      <p:ext uri="{BB962C8B-B14F-4D97-AF65-F5344CB8AC3E}">
        <p14:creationId xmlns:p14="http://schemas.microsoft.com/office/powerpoint/2010/main" val="1636639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38400" y="762000"/>
            <a:ext cx="2438400" cy="1371600"/>
          </a:xfrm>
        </p:spPr>
      </p:sp>
      <p:sp>
        <p:nvSpPr>
          <p:cNvPr id="3" name="Notes Placeholder 2"/>
          <p:cNvSpPr>
            <a:spLocks noGrp="1"/>
          </p:cNvSpPr>
          <p:nvPr>
            <p:ph type="body" idx="1"/>
          </p:nvPr>
        </p:nvSpPr>
        <p:spPr>
          <a:xfrm>
            <a:off x="731520" y="2552130"/>
            <a:ext cx="5852160" cy="5548668"/>
          </a:xfrm>
        </p:spPr>
        <p:txBody>
          <a:bodyPr/>
          <a:lstStyle/>
          <a:p>
            <a:r>
              <a:rPr lang="es-ES" b="1" dirty="0"/>
              <a:t>Guión : </a:t>
            </a:r>
            <a:r>
              <a:rPr lang="es-ES" dirty="0"/>
              <a:t>¡DE ACUERDO! ¡Toque aquí! ¿Qué ve en Datos Rápidos aplicable a esta escalera?</a:t>
            </a:r>
          </a:p>
          <a:p>
            <a:endParaRPr lang="en-US" baseline="0" dirty="0"/>
          </a:p>
          <a:p>
            <a:r>
              <a:rPr lang="en-US" b="1" baseline="0" dirty="0"/>
              <a:t>Nota del Instructor :  </a:t>
            </a:r>
            <a:r>
              <a:rPr lang="en-US" b="0" i="1" baseline="0" dirty="0"/>
              <a:t>Conceda tiempo para que respondan antes de revelar la respuesta. </a:t>
            </a:r>
            <a:endParaRPr lang="en-US" i="1" dirty="0"/>
          </a:p>
          <a:p>
            <a:endParaRPr lang="en-US" dirty="0"/>
          </a:p>
          <a:p>
            <a:endParaRPr lang="en-US" dirty="0"/>
          </a:p>
          <a:p>
            <a:r>
              <a:rPr lang="en-US" b="1" dirty="0"/>
              <a:t>Imagen de :  </a:t>
            </a:r>
            <a:r>
              <a:rPr lang="en-US" dirty="0"/>
              <a:t>https://www.flickr.com/photos/spike55151/2965564622/in/photolist-5w4i3w-8gBi7a-iGHbU2-au5PnY-9bvkyg-297QTEd-4c3u11-fLwHix-8b9sFb-bPfaHP-cUeK5G-5tVrr5-dTqHox-dnFZn1-ercAAx-qFhmN6-DcGXCQ-drKHcq-qZARw1-dombx5-pJFgsn-jqYcYf-gAySxG-pJFiqk-gAyMks-Y32FrE-au5G8J-8ZNkgt-5wEd1i-7k9GV1-WqMRaH-52ekBS-o9JGN3-rsW6RD-4UEBQP-8iYo3w-SVkApR-fLXL35-qjWPXD-dm8KJK-Vcq54s-e3UpG4-bL3rDH-4UJQJu-ecp39T-rcTiKc-8j18QD-fLPmfA-edUyxP-amZA6c</a:t>
            </a:r>
          </a:p>
        </p:txBody>
      </p:sp>
      <p:sp>
        <p:nvSpPr>
          <p:cNvPr id="4" name="Slide Number Placeholder 3"/>
          <p:cNvSpPr>
            <a:spLocks noGrp="1"/>
          </p:cNvSpPr>
          <p:nvPr>
            <p:ph type="sldNum" sz="quarter" idx="10"/>
          </p:nvPr>
        </p:nvSpPr>
        <p:spPr/>
        <p:txBody>
          <a:bodyPr/>
          <a:lstStyle/>
          <a:p>
            <a:fld id="{F3F5A34E-2E8B-4538-A455-664B24B6FED7}" type="slidenum">
              <a:rPr lang="en-US" smtClean="0">
                <a:solidFill>
                  <a:prstClr val="black"/>
                </a:solidFill>
              </a:rPr>
              <a:pPr/>
              <a:t>14</a:t>
            </a:fld>
            <a:endParaRPr lang="en-US">
              <a:solidFill>
                <a:prstClr val="black"/>
              </a:solidFill>
            </a:endParaRPr>
          </a:p>
        </p:txBody>
      </p:sp>
    </p:spTree>
    <p:extLst>
      <p:ext uri="{BB962C8B-B14F-4D97-AF65-F5344CB8AC3E}">
        <p14:creationId xmlns:p14="http://schemas.microsoft.com/office/powerpoint/2010/main" val="420493445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306638" y="709613"/>
            <a:ext cx="2438400" cy="1371600"/>
          </a:xfrm>
        </p:spPr>
      </p:sp>
      <p:sp>
        <p:nvSpPr>
          <p:cNvPr id="3" name="Notes Placeholder 2"/>
          <p:cNvSpPr>
            <a:spLocks noGrp="1"/>
          </p:cNvSpPr>
          <p:nvPr>
            <p:ph type="body" idx="1"/>
          </p:nvPr>
        </p:nvSpPr>
        <p:spPr>
          <a:xfrm>
            <a:off x="813407" y="2470245"/>
            <a:ext cx="5852160" cy="5548668"/>
          </a:xfrm>
        </p:spPr>
        <p:txBody>
          <a:bodyPr/>
          <a:lstStyle/>
          <a:p>
            <a:r>
              <a:rPr lang="en-US" b="1" dirty="0"/>
              <a:t>Guión : </a:t>
            </a:r>
            <a:r>
              <a:rPr lang="es-ES" dirty="0"/>
              <a:t>¡Toque aquí! ¿Qué ve en Datos Rápidos aplicable a esta escalera?</a:t>
            </a:r>
          </a:p>
          <a:p>
            <a:endParaRPr lang="en-US" b="1" baseline="0" dirty="0"/>
          </a:p>
          <a:p>
            <a:r>
              <a:rPr lang="en-US" b="1" baseline="0" dirty="0"/>
              <a:t>Nota del Instructor :   </a:t>
            </a:r>
            <a:r>
              <a:rPr lang="en-US" b="0" i="1" baseline="0" dirty="0"/>
              <a:t>Conceda tiempo para que respondan antes de revelar la respuesta.  </a:t>
            </a:r>
            <a:endParaRPr lang="en-US" b="0" i="1" dirty="0"/>
          </a:p>
          <a:p>
            <a:endParaRPr lang="en-US" dirty="0"/>
          </a:p>
          <a:p>
            <a:r>
              <a:rPr lang="en-US" b="1" dirty="0"/>
              <a:t>Image</a:t>
            </a:r>
            <a:r>
              <a:rPr lang="en-US" b="1" baseline="0" dirty="0"/>
              <a:t> de :  </a:t>
            </a:r>
            <a:r>
              <a:rPr lang="en-US" baseline="0" dirty="0"/>
              <a:t>TEEX Harwood</a:t>
            </a:r>
            <a:endParaRPr lang="en-US" dirty="0"/>
          </a:p>
        </p:txBody>
      </p:sp>
      <p:sp>
        <p:nvSpPr>
          <p:cNvPr id="4" name="Slide Number Placeholder 3"/>
          <p:cNvSpPr>
            <a:spLocks noGrp="1"/>
          </p:cNvSpPr>
          <p:nvPr>
            <p:ph type="sldNum" sz="quarter" idx="10"/>
          </p:nvPr>
        </p:nvSpPr>
        <p:spPr/>
        <p:txBody>
          <a:bodyPr/>
          <a:lstStyle/>
          <a:p>
            <a:fld id="{F3F5A34E-2E8B-4538-A455-664B24B6FED7}" type="slidenum">
              <a:rPr lang="en-US" smtClean="0">
                <a:solidFill>
                  <a:prstClr val="black"/>
                </a:solidFill>
              </a:rPr>
              <a:pPr/>
              <a:t>15</a:t>
            </a:fld>
            <a:endParaRPr lang="en-US">
              <a:solidFill>
                <a:prstClr val="black"/>
              </a:solidFill>
            </a:endParaRPr>
          </a:p>
        </p:txBody>
      </p:sp>
    </p:spTree>
    <p:extLst>
      <p:ext uri="{BB962C8B-B14F-4D97-AF65-F5344CB8AC3E}">
        <p14:creationId xmlns:p14="http://schemas.microsoft.com/office/powerpoint/2010/main" val="416475290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38400" y="762000"/>
            <a:ext cx="2438400" cy="1371600"/>
          </a:xfrm>
        </p:spPr>
      </p:sp>
      <p:sp>
        <p:nvSpPr>
          <p:cNvPr id="3" name="Notes Placeholder 2"/>
          <p:cNvSpPr>
            <a:spLocks noGrp="1"/>
          </p:cNvSpPr>
          <p:nvPr>
            <p:ph type="body" idx="1"/>
          </p:nvPr>
        </p:nvSpPr>
        <p:spPr>
          <a:xfrm>
            <a:off x="731520" y="2511188"/>
            <a:ext cx="5852160" cy="5889863"/>
          </a:xfrm>
        </p:spPr>
        <p:txBody>
          <a:bodyPr/>
          <a:lstStyle/>
          <a:p>
            <a:r>
              <a:rPr lang="en-US" b="1" dirty="0"/>
              <a:t>Guión : </a:t>
            </a:r>
            <a:r>
              <a:rPr lang="en-US" dirty="0"/>
              <a:t>¡Toque aquí! </a:t>
            </a:r>
            <a:r>
              <a:rPr lang="es-ES" dirty="0"/>
              <a:t>¿Qué ve en Datos Rápidos aplicable a esta escalera?</a:t>
            </a:r>
          </a:p>
          <a:p>
            <a:endParaRPr lang="es-PR" baseline="0" noProof="0" dirty="0"/>
          </a:p>
          <a:p>
            <a:r>
              <a:rPr lang="en-US" b="1" baseline="0" dirty="0"/>
              <a:t>Nota del Instructor :  </a:t>
            </a:r>
            <a:r>
              <a:rPr lang="en-US" b="0" i="1" baseline="0" dirty="0"/>
              <a:t>Conceda tiempo para que respondan antes de revelar la respuesta. </a:t>
            </a:r>
            <a:r>
              <a:rPr lang="es-ES" b="0" i="1" baseline="0" dirty="0"/>
              <a:t>Falta la zapata identificada en amarillo. La zapata identificada en verde está correcta.</a:t>
            </a:r>
          </a:p>
          <a:p>
            <a:endParaRPr lang="en-US" dirty="0"/>
          </a:p>
          <a:p>
            <a:r>
              <a:rPr lang="en-US" b="1" dirty="0"/>
              <a:t>Imagen de :  </a:t>
            </a:r>
            <a:r>
              <a:rPr lang="en-US" dirty="0"/>
              <a:t>TEEX Harwood</a:t>
            </a:r>
          </a:p>
        </p:txBody>
      </p:sp>
      <p:sp>
        <p:nvSpPr>
          <p:cNvPr id="4" name="Slide Number Placeholder 3"/>
          <p:cNvSpPr>
            <a:spLocks noGrp="1"/>
          </p:cNvSpPr>
          <p:nvPr>
            <p:ph type="sldNum" sz="quarter" idx="10"/>
          </p:nvPr>
        </p:nvSpPr>
        <p:spPr/>
        <p:txBody>
          <a:bodyPr/>
          <a:lstStyle/>
          <a:p>
            <a:fld id="{F3F5A34E-2E8B-4538-A455-664B24B6FED7}" type="slidenum">
              <a:rPr lang="en-US" smtClean="0">
                <a:solidFill>
                  <a:prstClr val="black"/>
                </a:solidFill>
              </a:rPr>
              <a:pPr/>
              <a:t>16</a:t>
            </a:fld>
            <a:endParaRPr lang="en-US">
              <a:solidFill>
                <a:prstClr val="black"/>
              </a:solidFill>
            </a:endParaRPr>
          </a:p>
        </p:txBody>
      </p:sp>
    </p:spTree>
    <p:extLst>
      <p:ext uri="{BB962C8B-B14F-4D97-AF65-F5344CB8AC3E}">
        <p14:creationId xmlns:p14="http://schemas.microsoft.com/office/powerpoint/2010/main" val="230648806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38400" y="762000"/>
            <a:ext cx="2438400" cy="1371600"/>
          </a:xfrm>
        </p:spPr>
      </p:sp>
      <p:sp>
        <p:nvSpPr>
          <p:cNvPr id="3" name="Notes Placeholder 2"/>
          <p:cNvSpPr>
            <a:spLocks noGrp="1"/>
          </p:cNvSpPr>
          <p:nvPr>
            <p:ph type="body" idx="1"/>
          </p:nvPr>
        </p:nvSpPr>
        <p:spPr>
          <a:xfrm>
            <a:off x="731520" y="2634018"/>
            <a:ext cx="5852160" cy="5767033"/>
          </a:xfrm>
        </p:spPr>
        <p:txBody>
          <a:bodyPr/>
          <a:lstStyle/>
          <a:p>
            <a:r>
              <a:rPr lang="en-US" b="1" dirty="0"/>
              <a:t>Guión : </a:t>
            </a:r>
            <a:r>
              <a:rPr lang="es-ES" dirty="0"/>
              <a:t>¡Toque aquí! ¿Qué ve en Datos Rápidos aplicable a esta escalera?</a:t>
            </a:r>
          </a:p>
          <a:p>
            <a:endParaRPr lang="en-US" baseline="0" dirty="0"/>
          </a:p>
          <a:p>
            <a:r>
              <a:rPr lang="en-US" b="1" baseline="0" dirty="0"/>
              <a:t>Nota del Instructor :  </a:t>
            </a:r>
            <a:r>
              <a:rPr lang="en-US" b="0" i="1" baseline="0" dirty="0" err="1"/>
              <a:t>Conceda</a:t>
            </a:r>
            <a:r>
              <a:rPr lang="en-US" b="0" i="1" baseline="0" dirty="0"/>
              <a:t> tiempo para que respondan antes de revelar la respuesta.</a:t>
            </a:r>
            <a:r>
              <a:rPr lang="en-US" b="1" baseline="0" dirty="0"/>
              <a:t> </a:t>
            </a:r>
            <a:endParaRPr lang="en-US" i="1" dirty="0"/>
          </a:p>
          <a:p>
            <a:endParaRPr lang="en-US" dirty="0"/>
          </a:p>
          <a:p>
            <a:endParaRPr lang="en-US" dirty="0"/>
          </a:p>
          <a:p>
            <a:r>
              <a:rPr lang="en-US" b="1" dirty="0"/>
              <a:t>Imagen de :  </a:t>
            </a:r>
            <a:r>
              <a:rPr lang="en-US" dirty="0"/>
              <a:t>https://upload.wikimedia.org/wikipedia/commons/0/0a/US_Navy_060814-N-4040H-002_Boatswain_Mate_2nd_Class_Randall_McNeil%2C_left_and_Hull_Technician_Fireman_Alex_Anderson%2C_right%2C_balance_on_ladders_as_they_begin_the_demolition_of_the_old_roof_over_the_kitchen_for_the_Jorge_Washingt.jpg</a:t>
            </a:r>
          </a:p>
          <a:p>
            <a:endParaRPr lang="en-US" dirty="0"/>
          </a:p>
          <a:p>
            <a:r>
              <a:rPr lang="es-ES" sz="1200" b="0" i="0" kern="1200" dirty="0">
                <a:solidFill>
                  <a:schemeClr val="tx1"/>
                </a:solidFill>
                <a:effectLst/>
                <a:latin typeface="+mn-lt"/>
                <a:ea typeface="+mn-ea"/>
                <a:cs typeface="+mn-cs"/>
              </a:rPr>
              <a:t>Esta imagen fue publicada por la Marina de los Estados Unidos con el ID 060814-N-4040H-002</a:t>
            </a:r>
            <a:endParaRPr lang="en-US" dirty="0"/>
          </a:p>
        </p:txBody>
      </p:sp>
      <p:sp>
        <p:nvSpPr>
          <p:cNvPr id="4" name="Slide Number Placeholder 3"/>
          <p:cNvSpPr>
            <a:spLocks noGrp="1"/>
          </p:cNvSpPr>
          <p:nvPr>
            <p:ph type="sldNum" sz="quarter" idx="10"/>
          </p:nvPr>
        </p:nvSpPr>
        <p:spPr/>
        <p:txBody>
          <a:bodyPr/>
          <a:lstStyle/>
          <a:p>
            <a:fld id="{F3F5A34E-2E8B-4538-A455-664B24B6FED7}" type="slidenum">
              <a:rPr lang="en-US" smtClean="0">
                <a:solidFill>
                  <a:prstClr val="black"/>
                </a:solidFill>
              </a:rPr>
              <a:pPr/>
              <a:t>17</a:t>
            </a:fld>
            <a:endParaRPr lang="en-US">
              <a:solidFill>
                <a:prstClr val="black"/>
              </a:solidFill>
            </a:endParaRPr>
          </a:p>
        </p:txBody>
      </p:sp>
    </p:spTree>
    <p:extLst>
      <p:ext uri="{BB962C8B-B14F-4D97-AF65-F5344CB8AC3E}">
        <p14:creationId xmlns:p14="http://schemas.microsoft.com/office/powerpoint/2010/main" val="28687576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38400" y="762000"/>
            <a:ext cx="2438400" cy="1371600"/>
          </a:xfrm>
        </p:spPr>
      </p:sp>
      <p:sp>
        <p:nvSpPr>
          <p:cNvPr id="3" name="Notes Placeholder 2"/>
          <p:cNvSpPr>
            <a:spLocks noGrp="1"/>
          </p:cNvSpPr>
          <p:nvPr>
            <p:ph type="body" idx="1"/>
          </p:nvPr>
        </p:nvSpPr>
        <p:spPr>
          <a:xfrm>
            <a:off x="731520" y="2620370"/>
            <a:ext cx="5852160" cy="5780681"/>
          </a:xfrm>
        </p:spPr>
        <p:txBody>
          <a:bodyPr/>
          <a:lstStyle/>
          <a:p>
            <a:r>
              <a:rPr lang="en-US" b="1" dirty="0"/>
              <a:t>Guión : </a:t>
            </a:r>
            <a:r>
              <a:rPr lang="es-ES" dirty="0"/>
              <a:t>¡Toque aquí! ¿Qué ve en Datos Rápidos aplicable a esta escalera</a:t>
            </a:r>
          </a:p>
          <a:p>
            <a:endParaRPr lang="en-US" baseline="0" dirty="0"/>
          </a:p>
          <a:p>
            <a:r>
              <a:rPr lang="en-US" b="1" baseline="0" dirty="0"/>
              <a:t>Nota del Instructor :  </a:t>
            </a:r>
            <a:r>
              <a:rPr lang="en-US" b="0" i="1" baseline="0" dirty="0"/>
              <a:t>Conceda tiempo para que respondan antes de revelar la respuesta.</a:t>
            </a:r>
            <a:r>
              <a:rPr lang="en-US" b="1" baseline="0" dirty="0"/>
              <a:t>  </a:t>
            </a:r>
          </a:p>
          <a:p>
            <a:endParaRPr lang="en-US" dirty="0"/>
          </a:p>
          <a:p>
            <a:r>
              <a:rPr lang="en-US" b="1" dirty="0"/>
              <a:t>Imagen</a:t>
            </a:r>
            <a:r>
              <a:rPr lang="en-US" b="1" baseline="0" dirty="0"/>
              <a:t> de:  </a:t>
            </a:r>
            <a:r>
              <a:rPr lang="en-US" baseline="0" dirty="0"/>
              <a:t>TEEX Harwood</a:t>
            </a:r>
            <a:endParaRPr lang="en-US" dirty="0"/>
          </a:p>
        </p:txBody>
      </p:sp>
      <p:sp>
        <p:nvSpPr>
          <p:cNvPr id="4" name="Slide Number Placeholder 3"/>
          <p:cNvSpPr>
            <a:spLocks noGrp="1"/>
          </p:cNvSpPr>
          <p:nvPr>
            <p:ph type="sldNum" sz="quarter" idx="10"/>
          </p:nvPr>
        </p:nvSpPr>
        <p:spPr/>
        <p:txBody>
          <a:bodyPr/>
          <a:lstStyle/>
          <a:p>
            <a:fld id="{F3F5A34E-2E8B-4538-A455-664B24B6FED7}" type="slidenum">
              <a:rPr lang="en-US" smtClean="0">
                <a:solidFill>
                  <a:prstClr val="black"/>
                </a:solidFill>
              </a:rPr>
              <a:pPr/>
              <a:t>18</a:t>
            </a:fld>
            <a:endParaRPr lang="en-US">
              <a:solidFill>
                <a:prstClr val="black"/>
              </a:solidFill>
            </a:endParaRPr>
          </a:p>
        </p:txBody>
      </p:sp>
    </p:spTree>
    <p:extLst>
      <p:ext uri="{BB962C8B-B14F-4D97-AF65-F5344CB8AC3E}">
        <p14:creationId xmlns:p14="http://schemas.microsoft.com/office/powerpoint/2010/main" val="40131767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38400" y="762000"/>
            <a:ext cx="2438400" cy="1371600"/>
          </a:xfrm>
        </p:spPr>
      </p:sp>
      <p:sp>
        <p:nvSpPr>
          <p:cNvPr id="3" name="Notes Placeholder 2"/>
          <p:cNvSpPr>
            <a:spLocks noGrp="1"/>
          </p:cNvSpPr>
          <p:nvPr>
            <p:ph type="body" idx="1"/>
          </p:nvPr>
        </p:nvSpPr>
        <p:spPr>
          <a:xfrm>
            <a:off x="731520" y="2483893"/>
            <a:ext cx="5852160" cy="5917158"/>
          </a:xfrm>
        </p:spPr>
        <p:txBody>
          <a:bodyPr/>
          <a:lstStyle/>
          <a:p>
            <a:r>
              <a:rPr lang="en-US" b="1" dirty="0"/>
              <a:t>Guión : </a:t>
            </a:r>
            <a:r>
              <a:rPr lang="es-ES" dirty="0"/>
              <a:t>¡Toque aquí! ¿Qué ve en Datos Rápidos aplicable a esta escalera?</a:t>
            </a:r>
          </a:p>
          <a:p>
            <a:endParaRPr lang="en-US" baseline="0" dirty="0"/>
          </a:p>
          <a:p>
            <a:r>
              <a:rPr lang="en-US" b="1" baseline="0" dirty="0"/>
              <a:t>Nota del Instructor :   </a:t>
            </a:r>
            <a:r>
              <a:rPr lang="en-US" b="0" i="1" baseline="0" dirty="0"/>
              <a:t>Conceda tiempo para que respondan antes de revelar la respuesta. </a:t>
            </a:r>
            <a:endParaRPr lang="en-US" b="0" i="1" dirty="0"/>
          </a:p>
          <a:p>
            <a:endParaRPr lang="en-US" b="1" dirty="0"/>
          </a:p>
          <a:p>
            <a:r>
              <a:rPr lang="en-US" b="1" dirty="0"/>
              <a:t>Imagen de :  </a:t>
            </a:r>
            <a:r>
              <a:rPr lang="en-US" dirty="0"/>
              <a:t>TEEX</a:t>
            </a:r>
            <a:r>
              <a:rPr lang="en-US" baseline="0" dirty="0"/>
              <a:t> Harwood</a:t>
            </a:r>
            <a:endParaRPr lang="en-US" dirty="0"/>
          </a:p>
        </p:txBody>
      </p:sp>
      <p:sp>
        <p:nvSpPr>
          <p:cNvPr id="4" name="Slide Number Placeholder 3"/>
          <p:cNvSpPr>
            <a:spLocks noGrp="1"/>
          </p:cNvSpPr>
          <p:nvPr>
            <p:ph type="sldNum" sz="quarter" idx="10"/>
          </p:nvPr>
        </p:nvSpPr>
        <p:spPr/>
        <p:txBody>
          <a:bodyPr/>
          <a:lstStyle/>
          <a:p>
            <a:fld id="{F3F5A34E-2E8B-4538-A455-664B24B6FED7}" type="slidenum">
              <a:rPr lang="en-US" smtClean="0">
                <a:solidFill>
                  <a:prstClr val="black"/>
                </a:solidFill>
              </a:rPr>
              <a:pPr/>
              <a:t>19</a:t>
            </a:fld>
            <a:endParaRPr lang="en-US">
              <a:solidFill>
                <a:prstClr val="black"/>
              </a:solidFill>
            </a:endParaRPr>
          </a:p>
        </p:txBody>
      </p:sp>
    </p:spTree>
    <p:extLst>
      <p:ext uri="{BB962C8B-B14F-4D97-AF65-F5344CB8AC3E}">
        <p14:creationId xmlns:p14="http://schemas.microsoft.com/office/powerpoint/2010/main" val="12928128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38400" y="762000"/>
            <a:ext cx="2438400" cy="1371600"/>
          </a:xfrm>
        </p:spPr>
      </p:sp>
      <p:sp>
        <p:nvSpPr>
          <p:cNvPr id="3" name="Notes Placeholder 2"/>
          <p:cNvSpPr>
            <a:spLocks noGrp="1"/>
          </p:cNvSpPr>
          <p:nvPr>
            <p:ph type="body" idx="1"/>
          </p:nvPr>
        </p:nvSpPr>
        <p:spPr>
          <a:xfrm>
            <a:off x="731520" y="2497540"/>
            <a:ext cx="5852160" cy="5903511"/>
          </a:xfrm>
        </p:spPr>
        <p:txBody>
          <a:bodyPr/>
          <a:lstStyle/>
          <a:p>
            <a:r>
              <a:rPr lang="en-US" b="1" dirty="0"/>
              <a:t>Guión : </a:t>
            </a:r>
            <a:r>
              <a:rPr lang="es-ES" dirty="0"/>
              <a:t>¡Toque aquí! ¿Qué ve en Datos Rápidos aplicable a esta escalera?</a:t>
            </a:r>
          </a:p>
          <a:p>
            <a:endParaRPr lang="en-US" baseline="0" dirty="0"/>
          </a:p>
          <a:p>
            <a:r>
              <a:rPr lang="en-US" b="1" baseline="0" dirty="0"/>
              <a:t>Nota del Instructor :   </a:t>
            </a:r>
            <a:r>
              <a:rPr lang="en-US" i="1" baseline="0" dirty="0"/>
              <a:t>Conceda tiempo para que respondan antes de revelar la respuesta.</a:t>
            </a:r>
            <a:endParaRPr lang="en-US" i="1" dirty="0"/>
          </a:p>
          <a:p>
            <a:endParaRPr lang="en-US" dirty="0"/>
          </a:p>
          <a:p>
            <a:r>
              <a:rPr lang="en-US" b="1" dirty="0"/>
              <a:t>Imagen de :  </a:t>
            </a:r>
            <a:r>
              <a:rPr lang="en-US" dirty="0"/>
              <a:t>OSHA</a:t>
            </a:r>
          </a:p>
        </p:txBody>
      </p:sp>
      <p:sp>
        <p:nvSpPr>
          <p:cNvPr id="4" name="Slide Number Placeholder 3"/>
          <p:cNvSpPr>
            <a:spLocks noGrp="1"/>
          </p:cNvSpPr>
          <p:nvPr>
            <p:ph type="sldNum" sz="quarter" idx="10"/>
          </p:nvPr>
        </p:nvSpPr>
        <p:spPr/>
        <p:txBody>
          <a:bodyPr/>
          <a:lstStyle/>
          <a:p>
            <a:fld id="{F3F5A34E-2E8B-4538-A455-664B24B6FED7}" type="slidenum">
              <a:rPr lang="en-US" smtClean="0">
                <a:solidFill>
                  <a:prstClr val="black"/>
                </a:solidFill>
              </a:rPr>
              <a:pPr/>
              <a:t>20</a:t>
            </a:fld>
            <a:endParaRPr lang="en-US">
              <a:solidFill>
                <a:prstClr val="black"/>
              </a:solidFill>
            </a:endParaRPr>
          </a:p>
        </p:txBody>
      </p:sp>
    </p:spTree>
    <p:extLst>
      <p:ext uri="{BB962C8B-B14F-4D97-AF65-F5344CB8AC3E}">
        <p14:creationId xmlns:p14="http://schemas.microsoft.com/office/powerpoint/2010/main" val="96368264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38400" y="762000"/>
            <a:ext cx="2438400" cy="1371600"/>
          </a:xfrm>
        </p:spPr>
      </p:sp>
      <p:sp>
        <p:nvSpPr>
          <p:cNvPr id="3" name="Notes Placeholder 2"/>
          <p:cNvSpPr>
            <a:spLocks noGrp="1"/>
          </p:cNvSpPr>
          <p:nvPr>
            <p:ph type="body" idx="1"/>
          </p:nvPr>
        </p:nvSpPr>
        <p:spPr>
          <a:xfrm>
            <a:off x="731520" y="2442949"/>
            <a:ext cx="5852160" cy="5958102"/>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baseline="0" dirty="0"/>
              <a:t>Guión : </a:t>
            </a:r>
            <a:r>
              <a:rPr lang="es-ES" b="0" baseline="0" dirty="0"/>
              <a:t>En sus teléfonos pueden hacer uso de la tienda de aplicaciones para encontrar “NIOSH Ladder Safety App” (Aplicación NIOSH sobre Seguridad con Escaleras).  Provee una gran cantidad de consejos de seguridad para el uso de escaleras, así como una herramienta para medir el ángulo de una escalera y asegurarse de que esté correctamente colocada.</a:t>
            </a:r>
            <a:endParaRPr lang="en-US" b="0" baseline="0" dirty="0"/>
          </a:p>
        </p:txBody>
      </p:sp>
      <p:sp>
        <p:nvSpPr>
          <p:cNvPr id="4" name="Slide Number Placeholder 3"/>
          <p:cNvSpPr>
            <a:spLocks noGrp="1"/>
          </p:cNvSpPr>
          <p:nvPr>
            <p:ph type="sldNum" sz="quarter" idx="10"/>
          </p:nvPr>
        </p:nvSpPr>
        <p:spPr/>
        <p:txBody>
          <a:bodyPr/>
          <a:lstStyle/>
          <a:p>
            <a:fld id="{F3F5A34E-2E8B-4538-A455-664B24B6FED7}" type="slidenum">
              <a:rPr lang="en-US" smtClean="0">
                <a:solidFill>
                  <a:prstClr val="black"/>
                </a:solidFill>
              </a:rPr>
              <a:pPr/>
              <a:t>21</a:t>
            </a:fld>
            <a:endParaRPr lang="en-US">
              <a:solidFill>
                <a:prstClr val="black"/>
              </a:solidFill>
            </a:endParaRPr>
          </a:p>
        </p:txBody>
      </p:sp>
    </p:spTree>
    <p:extLst>
      <p:ext uri="{BB962C8B-B14F-4D97-AF65-F5344CB8AC3E}">
        <p14:creationId xmlns:p14="http://schemas.microsoft.com/office/powerpoint/2010/main" val="113089955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38400" y="762000"/>
            <a:ext cx="2438400" cy="1371600"/>
          </a:xfrm>
        </p:spPr>
      </p:sp>
      <p:sp>
        <p:nvSpPr>
          <p:cNvPr id="3" name="Notes Placeholder 2"/>
          <p:cNvSpPr>
            <a:spLocks noGrp="1"/>
          </p:cNvSpPr>
          <p:nvPr>
            <p:ph type="body" idx="1"/>
          </p:nvPr>
        </p:nvSpPr>
        <p:spPr>
          <a:xfrm>
            <a:off x="731520" y="2579427"/>
            <a:ext cx="5852160" cy="5821624"/>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baseline="0" dirty="0"/>
              <a:t>Nota del Instructor : </a:t>
            </a:r>
            <a:r>
              <a:rPr lang="es-ES" b="0" i="1" baseline="0" dirty="0"/>
              <a:t>Este video (1 min, 50 sec.) resume algunos puntos clave relacionados con el uso seguro de escaleras. Se encuentra en:  https://www.youtube.com/watch?v=-MSaVKc7HAc</a:t>
            </a:r>
            <a:endParaRPr lang="en-US" b="0" i="1" dirty="0"/>
          </a:p>
        </p:txBody>
      </p:sp>
      <p:sp>
        <p:nvSpPr>
          <p:cNvPr id="4" name="Slide Number Placeholder 3"/>
          <p:cNvSpPr>
            <a:spLocks noGrp="1"/>
          </p:cNvSpPr>
          <p:nvPr>
            <p:ph type="sldNum" sz="quarter" idx="10"/>
          </p:nvPr>
        </p:nvSpPr>
        <p:spPr/>
        <p:txBody>
          <a:bodyPr/>
          <a:lstStyle/>
          <a:p>
            <a:fld id="{F3F5A34E-2E8B-4538-A455-664B24B6FED7}" type="slidenum">
              <a:rPr lang="en-US" smtClean="0">
                <a:solidFill>
                  <a:prstClr val="black"/>
                </a:solidFill>
              </a:rPr>
              <a:pPr/>
              <a:t>22</a:t>
            </a:fld>
            <a:endParaRPr lang="en-US">
              <a:solidFill>
                <a:prstClr val="black"/>
              </a:solidFill>
            </a:endParaRPr>
          </a:p>
        </p:txBody>
      </p:sp>
    </p:spTree>
    <p:extLst>
      <p:ext uri="{BB962C8B-B14F-4D97-AF65-F5344CB8AC3E}">
        <p14:creationId xmlns:p14="http://schemas.microsoft.com/office/powerpoint/2010/main" val="54859700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0"/>
        <p:cNvGrpSpPr/>
        <p:nvPr/>
      </p:nvGrpSpPr>
      <p:grpSpPr>
        <a:xfrm>
          <a:off x="0" y="0"/>
          <a:ext cx="0" cy="0"/>
          <a:chOff x="0" y="0"/>
          <a:chExt cx="0" cy="0"/>
        </a:xfrm>
      </p:grpSpPr>
      <p:sp>
        <p:nvSpPr>
          <p:cNvPr id="361" name="Shape 361"/>
          <p:cNvSpPr txBox="1">
            <a:spLocks noGrp="1"/>
          </p:cNvSpPr>
          <p:nvPr>
            <p:ph type="body" idx="1"/>
          </p:nvPr>
        </p:nvSpPr>
        <p:spPr>
          <a:xfrm>
            <a:off x="748453" y="2731976"/>
            <a:ext cx="5980899" cy="3843961"/>
          </a:xfrm>
          <a:prstGeom prst="rect">
            <a:avLst/>
          </a:prstGeom>
          <a:noFill/>
          <a:ln>
            <a:noFill/>
          </a:ln>
        </p:spPr>
        <p:txBody>
          <a:bodyPr spcFirstLastPara="1" wrap="square" lIns="96515" tIns="96515" rIns="96515" bIns="96515" anchor="t" anchorCtr="0">
            <a:noAutofit/>
          </a:bodyPr>
          <a:lstStyle/>
          <a:p>
            <a:r>
              <a:rPr lang="en-US" b="1" baseline="0" dirty="0"/>
              <a:t>Diapositiva del Título del Módulo :  </a:t>
            </a:r>
            <a:r>
              <a:rPr lang="en-US" baseline="0" dirty="0"/>
              <a:t>Detención Personal de Caída</a:t>
            </a:r>
            <a:endParaRPr dirty="0"/>
          </a:p>
        </p:txBody>
      </p:sp>
      <p:sp>
        <p:nvSpPr>
          <p:cNvPr id="362" name="Shape 362"/>
          <p:cNvSpPr>
            <a:spLocks noGrp="1" noRot="1" noChangeAspect="1"/>
          </p:cNvSpPr>
          <p:nvPr>
            <p:ph type="sldImg" idx="2"/>
          </p:nvPr>
        </p:nvSpPr>
        <p:spPr>
          <a:xfrm>
            <a:off x="2519363" y="769938"/>
            <a:ext cx="2438400" cy="13716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8764018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38400" y="762000"/>
            <a:ext cx="2438400" cy="1371600"/>
          </a:xfrm>
        </p:spPr>
      </p:sp>
      <p:sp>
        <p:nvSpPr>
          <p:cNvPr id="3" name="Notes Placeholder 2"/>
          <p:cNvSpPr>
            <a:spLocks noGrp="1"/>
          </p:cNvSpPr>
          <p:nvPr>
            <p:ph type="body" idx="1"/>
          </p:nvPr>
        </p:nvSpPr>
        <p:spPr>
          <a:xfrm>
            <a:off x="731520" y="2497540"/>
            <a:ext cx="5852160" cy="5903511"/>
          </a:xfrm>
        </p:spPr>
        <p:txBody>
          <a:bodyPr/>
          <a:lstStyle/>
          <a:p>
            <a:r>
              <a:rPr lang="en-US" b="1" dirty="0"/>
              <a:t>Guión : </a:t>
            </a:r>
            <a:r>
              <a:rPr lang="es-ES" sz="1200" b="0" i="0" kern="1200" dirty="0">
                <a:solidFill>
                  <a:schemeClr val="tx1"/>
                </a:solidFill>
                <a:effectLst/>
                <a:latin typeface="+mn-lt"/>
                <a:ea typeface="+mn-ea"/>
                <a:cs typeface="+mn-cs"/>
              </a:rPr>
              <a:t>El sistema personal de detención de caídas (SPDC) es una opción de protección para los trabajadores en obras que  exponen a caídas verticales de 6 pies o más. Si va a confiar en un SPDC para protegerse de lesiones o incluso de la muerte, es fundamental que entienda cómo usarlo correctamente. Con su teléfono, tableta o computadora portátil, encuentre este video en YouTube: busque “Consejos de protección contra caídas: Cómo ponerse el arnés”. Debería verse tal y como aparece en la imagen del teléfono que se muestra en la pantalla. Eche un vistazo a esta rápida demostración.</a:t>
            </a:r>
            <a:endParaRPr lang="en-US" sz="1200" b="0" i="0" kern="1200" baseline="0" dirty="0">
              <a:solidFill>
                <a:schemeClr val="tx1"/>
              </a:solidFill>
              <a:effectLst/>
              <a:latin typeface="+mn-lt"/>
              <a:ea typeface="+mn-ea"/>
              <a:cs typeface="+mn-cs"/>
            </a:endParaRPr>
          </a:p>
          <a:p>
            <a:endParaRPr lang="en-US" sz="1200" b="0" i="0" kern="1200" baseline="0" dirty="0">
              <a:solidFill>
                <a:schemeClr val="tx1"/>
              </a:solidFill>
              <a:effectLst/>
              <a:latin typeface="+mn-lt"/>
              <a:ea typeface="+mn-ea"/>
              <a:cs typeface="+mn-cs"/>
            </a:endParaRPr>
          </a:p>
          <a:p>
            <a:r>
              <a:rPr lang="en-US" sz="1200" b="1" i="0" kern="1200" baseline="0" dirty="0">
                <a:solidFill>
                  <a:schemeClr val="tx1"/>
                </a:solidFill>
                <a:effectLst/>
                <a:latin typeface="+mn-lt"/>
                <a:ea typeface="+mn-ea"/>
                <a:cs typeface="+mn-cs"/>
              </a:rPr>
              <a:t>Nota del Instructor :  </a:t>
            </a:r>
            <a:r>
              <a:rPr lang="es-ES" sz="1200" b="0" i="1" kern="1200" baseline="0" dirty="0">
                <a:solidFill>
                  <a:schemeClr val="tx1"/>
                </a:solidFill>
                <a:effectLst/>
                <a:latin typeface="+mn-lt"/>
                <a:ea typeface="+mn-ea"/>
                <a:cs typeface="+mn-cs"/>
              </a:rPr>
              <a:t>Si tiene a mano algunos SPDC, distribúyalos a grupos pequeños y pídales que practiquen poniéndoselo como se describe en el vídeo.</a:t>
            </a:r>
          </a:p>
          <a:p>
            <a:r>
              <a:rPr lang="es-ES" sz="1200" b="0" i="1" kern="1200" baseline="0" dirty="0">
                <a:solidFill>
                  <a:schemeClr val="tx1"/>
                </a:solidFill>
                <a:effectLst/>
                <a:latin typeface="+mn-lt"/>
                <a:ea typeface="+mn-ea"/>
                <a:cs typeface="+mn-cs"/>
              </a:rPr>
              <a:t>Este vídeo (1 minuto, 26 segundos) resume y muestra los pasos a seguir para colocarse correctamente un SPDC. Se encuentra en: https://www.youtube.com/watch?v=u0mz9cd7Ym4&amp;t=2s</a:t>
            </a:r>
          </a:p>
          <a:p>
            <a:endParaRPr lang="es-ES" sz="1200" b="0" i="1" kern="1200" baseline="0" dirty="0">
              <a:solidFill>
                <a:schemeClr val="tx1"/>
              </a:solidFill>
              <a:effectLst/>
              <a:latin typeface="+mn-lt"/>
              <a:ea typeface="+mn-ea"/>
              <a:cs typeface="+mn-cs"/>
            </a:endParaRPr>
          </a:p>
          <a:p>
            <a:r>
              <a:rPr lang="es-ES" sz="1200" b="1" i="0" kern="1200" baseline="0" dirty="0">
                <a:solidFill>
                  <a:schemeClr val="tx1"/>
                </a:solidFill>
                <a:effectLst/>
                <a:latin typeface="+mn-lt"/>
                <a:ea typeface="+mn-ea"/>
                <a:cs typeface="+mn-cs"/>
              </a:rPr>
              <a:t>Imagen de : </a:t>
            </a:r>
            <a:r>
              <a:rPr lang="es-ES" sz="1200" b="0" i="0" kern="1200" baseline="0" dirty="0">
                <a:solidFill>
                  <a:schemeClr val="tx1"/>
                </a:solidFill>
                <a:effectLst/>
                <a:latin typeface="+mn-lt"/>
                <a:ea typeface="+mn-ea"/>
                <a:cs typeface="+mn-cs"/>
              </a:rPr>
              <a:t>Presenter Media</a:t>
            </a:r>
            <a:endParaRPr lang="en-US" b="0" i="0" baseline="0" dirty="0"/>
          </a:p>
        </p:txBody>
      </p:sp>
      <p:sp>
        <p:nvSpPr>
          <p:cNvPr id="4" name="Slide Number Placeholder 3"/>
          <p:cNvSpPr>
            <a:spLocks noGrp="1"/>
          </p:cNvSpPr>
          <p:nvPr>
            <p:ph type="sldNum" sz="quarter" idx="10"/>
          </p:nvPr>
        </p:nvSpPr>
        <p:spPr/>
        <p:txBody>
          <a:bodyPr/>
          <a:lstStyle/>
          <a:p>
            <a:fld id="{F3F5A34E-2E8B-4538-A455-664B24B6FED7}" type="slidenum">
              <a:rPr lang="en-US" smtClean="0">
                <a:solidFill>
                  <a:prstClr val="black"/>
                </a:solidFill>
              </a:rPr>
              <a:pPr/>
              <a:t>24</a:t>
            </a:fld>
            <a:endParaRPr lang="en-US">
              <a:solidFill>
                <a:prstClr val="black"/>
              </a:solidFill>
            </a:endParaRPr>
          </a:p>
        </p:txBody>
      </p:sp>
    </p:spTree>
    <p:extLst>
      <p:ext uri="{BB962C8B-B14F-4D97-AF65-F5344CB8AC3E}">
        <p14:creationId xmlns:p14="http://schemas.microsoft.com/office/powerpoint/2010/main" val="232340218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38400" y="762000"/>
            <a:ext cx="2438400" cy="1371600"/>
          </a:xfrm>
        </p:spPr>
      </p:sp>
      <p:sp>
        <p:nvSpPr>
          <p:cNvPr id="3" name="Notes Placeholder 2"/>
          <p:cNvSpPr>
            <a:spLocks noGrp="1"/>
          </p:cNvSpPr>
          <p:nvPr>
            <p:ph type="body" idx="1"/>
          </p:nvPr>
        </p:nvSpPr>
        <p:spPr>
          <a:xfrm>
            <a:off x="731520" y="2552131"/>
            <a:ext cx="5852160" cy="5848920"/>
          </a:xfrm>
        </p:spPr>
        <p:txBody>
          <a:bodyPr/>
          <a:lstStyle/>
          <a:p>
            <a:r>
              <a:rPr lang="en-US" b="1" dirty="0"/>
              <a:t>Guión : </a:t>
            </a:r>
            <a:r>
              <a:rPr lang="es-ES" b="0" dirty="0"/>
              <a:t>De acuerdo al vídeo, cuáles son los pasos para ponerse un SPDC?</a:t>
            </a:r>
          </a:p>
          <a:p>
            <a:endParaRPr lang="en-US" baseline="0" dirty="0"/>
          </a:p>
          <a:p>
            <a:r>
              <a:rPr lang="en-US" b="1" baseline="0" dirty="0"/>
              <a:t>Nota del Instructor :   </a:t>
            </a:r>
            <a:r>
              <a:rPr lang="es-ES" i="1" baseline="0" dirty="0"/>
              <a:t>Esta diapositiva está diseñada para escribir las respuestas de los participantes. Haga clic dentro del cuadro y escriba sus respuestas (de la misma manera que podría escribir sus respuestas en un rotafolio). Cuando haya terminado, simplemente haga clic fuera del cuadro para avanzar a la siguiente diapositiva. Si no puede utilizar el cuadro de texto de la diapositiva activa, puede escribir las respuestas en un rotafolio o pizarra.</a:t>
            </a:r>
          </a:p>
          <a:p>
            <a:endParaRPr lang="en-US" b="1" i="1" baseline="0" dirty="0"/>
          </a:p>
          <a:p>
            <a:r>
              <a:rPr lang="en-US" b="1" i="1" u="none" baseline="0" dirty="0"/>
              <a:t>Estos son los pasos presentados en el vídeo.</a:t>
            </a:r>
          </a:p>
          <a:p>
            <a:pPr marL="171450" indent="-171450">
              <a:buFont typeface="Arial" panose="020B0604020202020204" pitchFamily="34" charset="0"/>
              <a:buChar char="•"/>
            </a:pPr>
            <a:r>
              <a:rPr lang="es-ES" i="1" u="none" dirty="0"/>
              <a:t>Tome el arnés por el anillo en forma de D</a:t>
            </a:r>
          </a:p>
          <a:p>
            <a:pPr marL="171450" indent="-171450">
              <a:buFont typeface="Arial" panose="020B0604020202020204" pitchFamily="34" charset="0"/>
              <a:buChar char="•"/>
            </a:pPr>
            <a:r>
              <a:rPr lang="es-ES" i="1" u="none" dirty="0"/>
              <a:t>Sacúdalo</a:t>
            </a:r>
          </a:p>
          <a:p>
            <a:pPr marL="171450" indent="-171450">
              <a:buFont typeface="Arial" panose="020B0604020202020204" pitchFamily="34" charset="0"/>
              <a:buChar char="•"/>
            </a:pPr>
            <a:r>
              <a:rPr lang="es-ES" i="1" u="none" dirty="0"/>
              <a:t>Inspeccione (tejido, puntos, herrajes, etiquetas)</a:t>
            </a:r>
          </a:p>
          <a:p>
            <a:pPr marL="171450" indent="-171450">
              <a:buFont typeface="Arial" panose="020B0604020202020204" pitchFamily="34" charset="0"/>
              <a:buChar char="•"/>
            </a:pPr>
            <a:r>
              <a:rPr lang="es-ES" i="1" u="none" dirty="0"/>
              <a:t>Póngaselo sobre sus hombros</a:t>
            </a:r>
          </a:p>
          <a:p>
            <a:pPr marL="171450" indent="-171450">
              <a:buFont typeface="Arial" panose="020B0604020202020204" pitchFamily="34" charset="0"/>
              <a:buChar char="•"/>
            </a:pPr>
            <a:r>
              <a:rPr lang="es-ES" i="1" u="none" dirty="0"/>
              <a:t>Centre el anillo en D entre los omóplatos</a:t>
            </a:r>
          </a:p>
          <a:p>
            <a:pPr marL="171450" indent="-171450">
              <a:buFont typeface="Arial" panose="020B0604020202020204" pitchFamily="34" charset="0"/>
              <a:buChar char="•"/>
            </a:pPr>
            <a:r>
              <a:rPr lang="es-ES" i="1" u="none" dirty="0"/>
              <a:t>Ajústese la correa del pecho</a:t>
            </a:r>
          </a:p>
          <a:p>
            <a:pPr marL="171450" indent="-171450">
              <a:buFont typeface="Arial" panose="020B0604020202020204" pitchFamily="34" charset="0"/>
              <a:buChar char="•"/>
            </a:pPr>
            <a:r>
              <a:rPr lang="es-ES" i="1" u="none" dirty="0"/>
              <a:t>Tire de las correas de las piernas alrededor de cada muslo</a:t>
            </a:r>
          </a:p>
          <a:p>
            <a:pPr marL="171450" indent="-171450">
              <a:buFont typeface="Arial" panose="020B0604020202020204" pitchFamily="34" charset="0"/>
              <a:buChar char="•"/>
            </a:pPr>
            <a:r>
              <a:rPr lang="es-ES" i="1" u="none" dirty="0"/>
              <a:t>Ajuste las correas de los hombros para que se ajusten cómodamente a usted</a:t>
            </a:r>
          </a:p>
          <a:p>
            <a:pPr marL="171450" indent="-171450">
              <a:buFont typeface="Arial" panose="020B0604020202020204" pitchFamily="34" charset="0"/>
              <a:buChar char="•"/>
            </a:pPr>
            <a:r>
              <a:rPr lang="es-ES" i="1" u="none" dirty="0"/>
              <a:t>Ajuste la correa del pecho - cómodamente</a:t>
            </a:r>
            <a:endParaRPr lang="en-US" i="1" u="none" baseline="0" dirty="0"/>
          </a:p>
          <a:p>
            <a:pPr marL="171450" indent="-171450">
              <a:buFont typeface="Arial" panose="020B0604020202020204" pitchFamily="34" charset="0"/>
              <a:buChar char="•"/>
            </a:pPr>
            <a:endParaRPr lang="en-US" baseline="0" dirty="0"/>
          </a:p>
          <a:p>
            <a:pPr marL="171450" indent="-171450">
              <a:buFont typeface="Arial" panose="020B0604020202020204" pitchFamily="34" charset="0"/>
              <a:buChar char="•"/>
            </a:pPr>
            <a:endParaRPr lang="en-US" baseline="0" dirty="0"/>
          </a:p>
          <a:p>
            <a:pPr marL="171450" indent="-171450">
              <a:buFont typeface="Arial" panose="020B0604020202020204" pitchFamily="34" charset="0"/>
              <a:buChar char="•"/>
            </a:pPr>
            <a:endParaRPr lang="en-US" baseline="0" dirty="0"/>
          </a:p>
          <a:p>
            <a:pPr marL="171450" indent="-171450">
              <a:buFont typeface="Arial" panose="020B0604020202020204" pitchFamily="34" charset="0"/>
              <a:buChar char="•"/>
            </a:pPr>
            <a:endParaRPr lang="en-US" baseline="0" dirty="0"/>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F3F5A34E-2E8B-4538-A455-664B24B6FED7}" type="slidenum">
              <a:rPr lang="en-US" smtClean="0"/>
              <a:t>25</a:t>
            </a:fld>
            <a:endParaRPr lang="en-US"/>
          </a:p>
        </p:txBody>
      </p:sp>
    </p:spTree>
    <p:extLst>
      <p:ext uri="{BB962C8B-B14F-4D97-AF65-F5344CB8AC3E}">
        <p14:creationId xmlns:p14="http://schemas.microsoft.com/office/powerpoint/2010/main" val="90817915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0"/>
        <p:cNvGrpSpPr/>
        <p:nvPr/>
      </p:nvGrpSpPr>
      <p:grpSpPr>
        <a:xfrm>
          <a:off x="0" y="0"/>
          <a:ext cx="0" cy="0"/>
          <a:chOff x="0" y="0"/>
          <a:chExt cx="0" cy="0"/>
        </a:xfrm>
      </p:grpSpPr>
      <p:sp>
        <p:nvSpPr>
          <p:cNvPr id="361" name="Shape 361"/>
          <p:cNvSpPr txBox="1">
            <a:spLocks noGrp="1"/>
          </p:cNvSpPr>
          <p:nvPr>
            <p:ph type="body" idx="1"/>
          </p:nvPr>
        </p:nvSpPr>
        <p:spPr>
          <a:xfrm>
            <a:off x="748453" y="2731976"/>
            <a:ext cx="5980899" cy="3843961"/>
          </a:xfrm>
          <a:prstGeom prst="rect">
            <a:avLst/>
          </a:prstGeom>
          <a:noFill/>
          <a:ln>
            <a:noFill/>
          </a:ln>
        </p:spPr>
        <p:txBody>
          <a:bodyPr spcFirstLastPara="1" wrap="square" lIns="96515" tIns="96515" rIns="96515" bIns="96515" anchor="t" anchorCtr="0">
            <a:noAutofit/>
          </a:bodyPr>
          <a:lstStyle/>
          <a:p>
            <a:r>
              <a:rPr lang="en-US" b="1" dirty="0"/>
              <a:t>Diapositiva del Título del Módulo : </a:t>
            </a:r>
            <a:r>
              <a:rPr lang="en-US" baseline="0" dirty="0"/>
              <a:t>Seguridad en el Andamio</a:t>
            </a:r>
          </a:p>
          <a:p>
            <a:endParaRPr dirty="0"/>
          </a:p>
        </p:txBody>
      </p:sp>
      <p:sp>
        <p:nvSpPr>
          <p:cNvPr id="362" name="Shape 362"/>
          <p:cNvSpPr>
            <a:spLocks noGrp="1" noRot="1" noChangeAspect="1"/>
          </p:cNvSpPr>
          <p:nvPr>
            <p:ph type="sldImg" idx="2"/>
          </p:nvPr>
        </p:nvSpPr>
        <p:spPr>
          <a:xfrm>
            <a:off x="2519363" y="769938"/>
            <a:ext cx="2438400" cy="13716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0177896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38400" y="762000"/>
            <a:ext cx="2438400" cy="1371600"/>
          </a:xfrm>
        </p:spPr>
      </p:sp>
      <p:sp>
        <p:nvSpPr>
          <p:cNvPr id="3" name="Notes Placeholder 2"/>
          <p:cNvSpPr>
            <a:spLocks noGrp="1"/>
          </p:cNvSpPr>
          <p:nvPr>
            <p:ph type="body" idx="1"/>
          </p:nvPr>
        </p:nvSpPr>
        <p:spPr>
          <a:xfrm>
            <a:off x="731520" y="2634018"/>
            <a:ext cx="5852160" cy="5767033"/>
          </a:xfrm>
        </p:spPr>
        <p:txBody>
          <a:bodyPr/>
          <a:lstStyle/>
          <a:p>
            <a:r>
              <a:rPr lang="en-US" b="1" dirty="0"/>
              <a:t>Guión :</a:t>
            </a:r>
            <a:r>
              <a:rPr lang="en-US" b="1" baseline="0" dirty="0"/>
              <a:t>  </a:t>
            </a:r>
            <a:r>
              <a:rPr lang="es-ES" baseline="0" dirty="0"/>
              <a:t>El andamio es una plataforma elevada desde la que se realiza trabajo temporal. Se usa regularmente en todo tipo de obras y cada año mueren decenas de trabajadores y cientos más resultan heridos al caer desde ellos. Los andamios vienen en una variedad de formas y tamaños. Algunos de los más comunes son:</a:t>
            </a:r>
          </a:p>
          <a:p>
            <a:pPr marL="628650" lvl="1" indent="-171450">
              <a:buFont typeface="Arial" panose="020B0604020202020204" pitchFamily="34" charset="0"/>
              <a:buChar char="•"/>
            </a:pPr>
            <a:endParaRPr lang="en-US" baseline="0" dirty="0"/>
          </a:p>
          <a:p>
            <a:pPr marL="628650" lvl="1" indent="-171450">
              <a:buFont typeface="Arial" panose="020B0604020202020204" pitchFamily="34" charset="0"/>
              <a:buChar char="•"/>
            </a:pPr>
            <a:r>
              <a:rPr lang="es-ES" baseline="0" dirty="0"/>
              <a:t>Andamios soportados</a:t>
            </a:r>
          </a:p>
          <a:p>
            <a:pPr marL="628650" lvl="1" indent="-171450">
              <a:buFont typeface="Arial" panose="020B0604020202020204" pitchFamily="34" charset="0"/>
              <a:buChar char="•"/>
            </a:pPr>
            <a:r>
              <a:rPr lang="es-ES" baseline="0" dirty="0"/>
              <a:t>Andamios móviles</a:t>
            </a:r>
          </a:p>
          <a:p>
            <a:pPr marL="628650" lvl="1" indent="-171450">
              <a:buFont typeface="Arial" panose="020B0604020202020204" pitchFamily="34" charset="0"/>
              <a:buChar char="•"/>
            </a:pPr>
            <a:r>
              <a:rPr lang="es-ES" baseline="0" dirty="0"/>
              <a:t>Los elevadores de tijera y las canastas o jirafas también pueden considerarse andamios.</a:t>
            </a:r>
            <a:endParaRPr lang="en-US" baseline="0" dirty="0"/>
          </a:p>
          <a:p>
            <a:pPr marL="0" lvl="0" indent="0">
              <a:buFont typeface="Arial" panose="020B0604020202020204" pitchFamily="34" charset="0"/>
              <a:buNone/>
            </a:pPr>
            <a:endParaRPr lang="en-US" b="1" baseline="0" dirty="0"/>
          </a:p>
          <a:p>
            <a:pPr marL="0" indent="0">
              <a:buFont typeface="Arial" panose="020B0604020202020204" pitchFamily="34" charset="0"/>
              <a:buNone/>
            </a:pPr>
            <a:r>
              <a:rPr lang="en-US" b="1" baseline="0" dirty="0"/>
              <a:t>Imagen de :  </a:t>
            </a:r>
            <a:r>
              <a:rPr lang="en-US" baseline="0" dirty="0"/>
              <a:t>OSHA.gov</a:t>
            </a:r>
          </a:p>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F3F5A34E-2E8B-4538-A455-664B24B6FED7}" type="slidenum">
              <a:rPr lang="en-US" smtClean="0"/>
              <a:t>27</a:t>
            </a:fld>
            <a:endParaRPr lang="en-US"/>
          </a:p>
        </p:txBody>
      </p:sp>
    </p:spTree>
    <p:extLst>
      <p:ext uri="{BB962C8B-B14F-4D97-AF65-F5344CB8AC3E}">
        <p14:creationId xmlns:p14="http://schemas.microsoft.com/office/powerpoint/2010/main" val="104398106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306638" y="709613"/>
            <a:ext cx="2438400" cy="1371600"/>
          </a:xfrm>
        </p:spPr>
      </p:sp>
      <p:sp>
        <p:nvSpPr>
          <p:cNvPr id="3" name="Notes Placeholder 2"/>
          <p:cNvSpPr>
            <a:spLocks noGrp="1"/>
          </p:cNvSpPr>
          <p:nvPr>
            <p:ph type="body" idx="1"/>
          </p:nvPr>
        </p:nvSpPr>
        <p:spPr>
          <a:xfrm>
            <a:off x="731520" y="2511188"/>
            <a:ext cx="5852160" cy="5889863"/>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Guión :  </a:t>
            </a:r>
            <a:r>
              <a:rPr lang="es-ES" b="0" dirty="0"/>
              <a:t>Vamos a hablar de algunas cosas que pueden salir mal en los andamios y provocar accidentes, lesiones e incluso la muerte. Para comenzar, veamos otro video breve que nos da información básica sobre la seguridad en los andamios.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baseline="0" dirty="0"/>
              <a:t>Nota del Instructor:  </a:t>
            </a:r>
            <a:r>
              <a:rPr lang="es-ES" i="1" baseline="0" dirty="0"/>
              <a:t>Este video (aproximadamente 2 minutos) resume algunos puntos clave de la seguridad en los andamios. Se encuentra en: https://www.youtube.com/watch?v=adCS7uhbXEw </a:t>
            </a:r>
            <a:endParaRPr lang="en-US" dirty="0"/>
          </a:p>
        </p:txBody>
      </p:sp>
      <p:sp>
        <p:nvSpPr>
          <p:cNvPr id="4" name="Slide Number Placeholder 3"/>
          <p:cNvSpPr>
            <a:spLocks noGrp="1"/>
          </p:cNvSpPr>
          <p:nvPr>
            <p:ph type="sldNum" sz="quarter" idx="10"/>
          </p:nvPr>
        </p:nvSpPr>
        <p:spPr/>
        <p:txBody>
          <a:bodyPr/>
          <a:lstStyle/>
          <a:p>
            <a:fld id="{F3F5A34E-2E8B-4538-A455-664B24B6FED7}" type="slidenum">
              <a:rPr lang="en-US" smtClean="0">
                <a:solidFill>
                  <a:prstClr val="black"/>
                </a:solidFill>
              </a:rPr>
              <a:pPr/>
              <a:t>28</a:t>
            </a:fld>
            <a:endParaRPr lang="en-US">
              <a:solidFill>
                <a:prstClr val="black"/>
              </a:solidFill>
            </a:endParaRPr>
          </a:p>
        </p:txBody>
      </p:sp>
    </p:spTree>
    <p:extLst>
      <p:ext uri="{BB962C8B-B14F-4D97-AF65-F5344CB8AC3E}">
        <p14:creationId xmlns:p14="http://schemas.microsoft.com/office/powerpoint/2010/main" val="200103808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38400" y="762000"/>
            <a:ext cx="2438400" cy="1371600"/>
          </a:xfrm>
        </p:spPr>
      </p:sp>
      <p:sp>
        <p:nvSpPr>
          <p:cNvPr id="3" name="Notes Placeholder 2"/>
          <p:cNvSpPr>
            <a:spLocks noGrp="1"/>
          </p:cNvSpPr>
          <p:nvPr>
            <p:ph type="body" idx="1"/>
          </p:nvPr>
        </p:nvSpPr>
        <p:spPr>
          <a:xfrm>
            <a:off x="731520" y="2511188"/>
            <a:ext cx="5852160" cy="5889863"/>
          </a:xfrm>
        </p:spPr>
        <p:txBody>
          <a:bodyPr/>
          <a:lstStyle/>
          <a:p>
            <a:r>
              <a:rPr lang="en-US" b="1" dirty="0"/>
              <a:t>Guión :</a:t>
            </a:r>
            <a:r>
              <a:rPr lang="en-US" b="1" baseline="0" dirty="0"/>
              <a:t>  </a:t>
            </a:r>
            <a:r>
              <a:rPr lang="es-ES" baseline="0" dirty="0"/>
              <a:t>Vamos a echar un vistazo a algunos accidentes de andamio de "la vida real" que resultaron en muertes de trabajadores. Saquen sus teléfonos y sigan las instrucciones mostradas en la pantalla. Estas les conducirán a una lista de accidentes de trabajo con andamios. ¿Qué les llama la atención al leer la lista?</a:t>
            </a:r>
            <a:endParaRPr lang="en-US" baseline="0" dirty="0"/>
          </a:p>
          <a:p>
            <a:endParaRPr lang="en-US" b="1"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baseline="0" dirty="0"/>
              <a:t>Nota del Instructor :  </a:t>
            </a:r>
            <a:r>
              <a:rPr lang="es-ES" i="1" baseline="0" dirty="0"/>
              <a:t>El icono informativo situado en la parte inferior derecha de la pantalla está vinculado a los resultados de búsqueda que los participantes deben ver en sus aparatos. Es posible que deseen abrirlo mientras la clase discute lo que está viendo. Tengan en cuenta que esta lista es dinámica y cambiará a medida que OSHA actualice los casos investigados, por lo tanto, los casos en la lista pueden cambiar de una clase a otra.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i="1"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URL para la búsqueda de accidentes de andamio de OSHA :</a:t>
            </a:r>
            <a:r>
              <a:rPr lang="en-US" i="1" baseline="0" dirty="0"/>
              <a:t>  </a:t>
            </a:r>
            <a:r>
              <a:rPr lang="en-US" i="1" dirty="0"/>
              <a:t>https://www.osha.gov/pls/imis/AccidentSearch.search?acc_keyword=%22Scaffold%22&amp;keyword_list=on</a:t>
            </a:r>
          </a:p>
          <a:p>
            <a:endParaRPr lang="en-US" i="1" dirty="0"/>
          </a:p>
        </p:txBody>
      </p:sp>
      <p:sp>
        <p:nvSpPr>
          <p:cNvPr id="4" name="Slide Number Placeholder 3"/>
          <p:cNvSpPr>
            <a:spLocks noGrp="1"/>
          </p:cNvSpPr>
          <p:nvPr>
            <p:ph type="sldNum" sz="quarter" idx="10"/>
          </p:nvPr>
        </p:nvSpPr>
        <p:spPr/>
        <p:txBody>
          <a:bodyPr/>
          <a:lstStyle/>
          <a:p>
            <a:fld id="{F3F5A34E-2E8B-4538-A455-664B24B6FED7}" type="slidenum">
              <a:rPr lang="en-US" smtClean="0"/>
              <a:t>29</a:t>
            </a:fld>
            <a:endParaRPr lang="en-US"/>
          </a:p>
        </p:txBody>
      </p:sp>
    </p:spTree>
    <p:extLst>
      <p:ext uri="{BB962C8B-B14F-4D97-AF65-F5344CB8AC3E}">
        <p14:creationId xmlns:p14="http://schemas.microsoft.com/office/powerpoint/2010/main" val="370518726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38400" y="762000"/>
            <a:ext cx="2438400" cy="1371600"/>
          </a:xfrm>
        </p:spPr>
      </p:sp>
      <p:sp>
        <p:nvSpPr>
          <p:cNvPr id="3" name="Notes Placeholder 2"/>
          <p:cNvSpPr>
            <a:spLocks noGrp="1"/>
          </p:cNvSpPr>
          <p:nvPr>
            <p:ph type="body" idx="1"/>
          </p:nvPr>
        </p:nvSpPr>
        <p:spPr>
          <a:xfrm>
            <a:off x="731520" y="2483893"/>
            <a:ext cx="5852160" cy="5917158"/>
          </a:xfrm>
        </p:spPr>
        <p:txBody>
          <a:bodyPr/>
          <a:lstStyle/>
          <a:p>
            <a:r>
              <a:rPr lang="en-US" b="1" dirty="0"/>
              <a:t>Guión : </a:t>
            </a:r>
            <a:r>
              <a:rPr lang="en-US" sz="1200" b="0" i="0" kern="1200" baseline="0" dirty="0">
                <a:solidFill>
                  <a:schemeClr val="tx1"/>
                </a:solidFill>
                <a:effectLst/>
                <a:latin typeface="+mn-lt"/>
                <a:ea typeface="+mn-ea"/>
                <a:cs typeface="+mn-cs"/>
              </a:rPr>
              <a:t>  </a:t>
            </a:r>
            <a:r>
              <a:rPr lang="es-ES" sz="1200" b="0" i="0" kern="1200" baseline="0" dirty="0">
                <a:solidFill>
                  <a:schemeClr val="tx1"/>
                </a:solidFill>
                <a:effectLst/>
                <a:latin typeface="+mn-lt"/>
                <a:ea typeface="+mn-ea"/>
                <a:cs typeface="+mn-cs"/>
              </a:rPr>
              <a:t>Este breve video revisa un accidente de andamio que causó la muerte de un trabajador. Muestra algunos de los detalles que se descubrieron en la investigación del accidente. Después del vídeo, quiero que trabaje con un compañero (o 2), seleccionen uno de los accidentes en la lista que acabamos de ver y dialoguen sobre cómo pudo haber ocurrido. Más sobre esto después. Ahora, veamos un ejemplo de cómo ocurren los accidentes de andamios.</a:t>
            </a:r>
            <a:r>
              <a:rPr lang="en-US" sz="1200" b="0" i="0" kern="1200" baseline="0" dirty="0">
                <a:solidFill>
                  <a:schemeClr val="tx1"/>
                </a:solidFill>
                <a:effectLst/>
                <a:latin typeface="+mn-lt"/>
                <a:ea typeface="+mn-ea"/>
                <a:cs typeface="+mn-cs"/>
              </a:rPr>
              <a:t>  </a:t>
            </a:r>
          </a:p>
          <a:p>
            <a:endParaRPr lang="en-US" sz="1200" b="0" i="0" kern="1200" baseline="0" dirty="0">
              <a:solidFill>
                <a:schemeClr val="tx1"/>
              </a:solidFill>
              <a:effectLst/>
              <a:latin typeface="+mn-lt"/>
              <a:ea typeface="+mn-ea"/>
              <a:cs typeface="+mn-cs"/>
            </a:endParaRPr>
          </a:p>
          <a:p>
            <a:r>
              <a:rPr lang="en-US" sz="1200" b="1" i="0" kern="1200" baseline="0" dirty="0">
                <a:solidFill>
                  <a:schemeClr val="tx1"/>
                </a:solidFill>
                <a:effectLst/>
                <a:latin typeface="+mn-lt"/>
                <a:ea typeface="+mn-ea"/>
                <a:cs typeface="+mn-cs"/>
              </a:rPr>
              <a:t>Nota del Instructor: </a:t>
            </a:r>
            <a:r>
              <a:rPr lang="es-ES" i="1" baseline="0" dirty="0"/>
              <a:t>Este video (aproximadamente 3 minutos) revisa los detalles que fueron factores determinantes en un accidente de andamio en particular. Éste se encuentra en: https://www.osha.gov/dts/vtools/construction/scaffolding_fnl_eng_web.html y está disponible en inglés y español.</a:t>
            </a:r>
            <a:endParaRPr lang="en-US" baseline="0" dirty="0"/>
          </a:p>
        </p:txBody>
      </p:sp>
      <p:sp>
        <p:nvSpPr>
          <p:cNvPr id="4" name="Slide Number Placeholder 3"/>
          <p:cNvSpPr>
            <a:spLocks noGrp="1"/>
          </p:cNvSpPr>
          <p:nvPr>
            <p:ph type="sldNum" sz="quarter" idx="10"/>
          </p:nvPr>
        </p:nvSpPr>
        <p:spPr/>
        <p:txBody>
          <a:bodyPr/>
          <a:lstStyle/>
          <a:p>
            <a:fld id="{F3F5A34E-2E8B-4538-A455-664B24B6FED7}" type="slidenum">
              <a:rPr lang="en-US" smtClean="0">
                <a:solidFill>
                  <a:prstClr val="black"/>
                </a:solidFill>
              </a:rPr>
              <a:pPr/>
              <a:t>30</a:t>
            </a:fld>
            <a:endParaRPr lang="en-US">
              <a:solidFill>
                <a:prstClr val="black"/>
              </a:solidFill>
            </a:endParaRPr>
          </a:p>
        </p:txBody>
      </p:sp>
    </p:spTree>
    <p:extLst>
      <p:ext uri="{BB962C8B-B14F-4D97-AF65-F5344CB8AC3E}">
        <p14:creationId xmlns:p14="http://schemas.microsoft.com/office/powerpoint/2010/main" val="285301226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38400" y="762000"/>
            <a:ext cx="2438400" cy="1371600"/>
          </a:xfrm>
        </p:spPr>
      </p:sp>
      <p:sp>
        <p:nvSpPr>
          <p:cNvPr id="3" name="Notes Placeholder 2"/>
          <p:cNvSpPr>
            <a:spLocks noGrp="1"/>
          </p:cNvSpPr>
          <p:nvPr>
            <p:ph type="body" idx="1"/>
          </p:nvPr>
        </p:nvSpPr>
        <p:spPr>
          <a:xfrm>
            <a:off x="731520" y="2497540"/>
            <a:ext cx="5852160" cy="5903511"/>
          </a:xfrm>
        </p:spPr>
        <p:txBody>
          <a:bodyPr/>
          <a:lstStyle/>
          <a:p>
            <a:r>
              <a:rPr lang="en-US" b="1" dirty="0"/>
              <a:t>Guión : </a:t>
            </a:r>
            <a:r>
              <a:rPr lang="es-ES" b="0" dirty="0"/>
              <a:t>Tomen sus teléfonos (o tabletas, computadoras) y vuelvan a la Búsqueda de Accidentes que acabamos de ver. En grupos de 2 a 4, seleccionen uno de los accidentes de la lista y trabajen en grupo para escribir una historia que explique lo ocurrido. Si hacen clic en "Summary Nr", a menudo se proporciona más información. Las preguntas en la pantalla ayudarán a guiar sus diálogos. Voy a darles unos 10 minutos para desarrollar sus historias y luego cada grupo tendrá la oportunidad de compartir la suya.</a:t>
            </a:r>
          </a:p>
          <a:p>
            <a:endParaRPr lang="en-US" b="0"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baseline="0" dirty="0"/>
              <a:t>Nota del Instructor :  </a:t>
            </a:r>
            <a:r>
              <a:rPr lang="es-ES" b="0" i="1" baseline="0" dirty="0"/>
              <a:t>El propósito  de esta actividad es animar a los participantes a imaginar los tipos de factores que podrían haber contribuido al accidente. Algunos grupos pueden necesitar estímulo o sugerencias de ideas. Asegúrese de que no están buscando una respuesta "correcta" ... Lo que importa es que piensen en el tipo de cosas que podrían ocurrir mal. Además, hay una hoja de trabajo opcional con las preguntas de discusión incluidas en los materiales del curso. Puede elegir usar la hoja de trabajo para ayudar a los grupos a organizar sus historias sobre lo que podría haber sucedido.</a:t>
            </a:r>
            <a:endParaRPr lang="en-US" i="1" dirty="0"/>
          </a:p>
        </p:txBody>
      </p:sp>
      <p:sp>
        <p:nvSpPr>
          <p:cNvPr id="4" name="Slide Number Placeholder 3"/>
          <p:cNvSpPr>
            <a:spLocks noGrp="1"/>
          </p:cNvSpPr>
          <p:nvPr>
            <p:ph type="sldNum" sz="quarter" idx="10"/>
          </p:nvPr>
        </p:nvSpPr>
        <p:spPr/>
        <p:txBody>
          <a:bodyPr/>
          <a:lstStyle/>
          <a:p>
            <a:fld id="{F3F5A34E-2E8B-4538-A455-664B24B6FED7}" type="slidenum">
              <a:rPr lang="en-US" smtClean="0">
                <a:solidFill>
                  <a:prstClr val="black"/>
                </a:solidFill>
              </a:rPr>
              <a:pPr/>
              <a:t>31</a:t>
            </a:fld>
            <a:endParaRPr lang="en-US">
              <a:solidFill>
                <a:prstClr val="black"/>
              </a:solidFill>
            </a:endParaRPr>
          </a:p>
        </p:txBody>
      </p:sp>
    </p:spTree>
    <p:extLst>
      <p:ext uri="{BB962C8B-B14F-4D97-AF65-F5344CB8AC3E}">
        <p14:creationId xmlns:p14="http://schemas.microsoft.com/office/powerpoint/2010/main" val="355192982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7"/>
        <p:cNvGrpSpPr/>
        <p:nvPr/>
      </p:nvGrpSpPr>
      <p:grpSpPr>
        <a:xfrm>
          <a:off x="0" y="0"/>
          <a:ext cx="0" cy="0"/>
          <a:chOff x="0" y="0"/>
          <a:chExt cx="0" cy="0"/>
        </a:xfrm>
      </p:grpSpPr>
      <p:sp>
        <p:nvSpPr>
          <p:cNvPr id="238" name="Shape 238"/>
          <p:cNvSpPr txBox="1">
            <a:spLocks noGrp="1"/>
          </p:cNvSpPr>
          <p:nvPr>
            <p:ph type="body" idx="1"/>
          </p:nvPr>
        </p:nvSpPr>
        <p:spPr>
          <a:xfrm>
            <a:off x="701675" y="2483893"/>
            <a:ext cx="5607050" cy="5650457"/>
          </a:xfrm>
          <a:prstGeom prst="rect">
            <a:avLst/>
          </a:prstGeom>
          <a:noFill/>
          <a:ln>
            <a:noFill/>
          </a:ln>
        </p:spPr>
        <p:txBody>
          <a:bodyPr spcFirstLastPara="1" wrap="square" lIns="91302" tIns="91302" rIns="91302" bIns="91302" anchor="t" anchorCtr="0">
            <a:noAutofit/>
          </a:bodyPr>
          <a:lstStyle/>
          <a:p>
            <a:pPr marL="0" indent="0">
              <a:buNone/>
            </a:pPr>
            <a:r>
              <a:rPr lang="en-US" b="1" dirty="0"/>
              <a:t>Guión:</a:t>
            </a:r>
            <a:r>
              <a:rPr lang="en-US" b="1" baseline="0" dirty="0"/>
              <a:t>  </a:t>
            </a:r>
            <a:r>
              <a:rPr lang="en-US" baseline="0" dirty="0"/>
              <a:t>En resumen – </a:t>
            </a:r>
            <a:r>
              <a:rPr lang="es-ES" baseline="0" dirty="0"/>
              <a:t>La construcción es un trabajo peligroso y las caídas son una gran preocupación. Todos los trabajadores deben recibir capacitación sobre cómo reconocer los peligros de las caídas para protegerse a sí mismos mediante el uso correcto de los equipos, y esto incluye escaleras, sistemas de detención de caídas y andamios.</a:t>
            </a:r>
          </a:p>
          <a:p>
            <a:pPr marL="0" indent="0">
              <a:buNone/>
            </a:pPr>
            <a:endParaRPr lang="en-US" sz="1200" b="0" i="0" kern="1200" dirty="0">
              <a:solidFill>
                <a:schemeClr val="tx1"/>
              </a:solidFill>
              <a:effectLst/>
              <a:latin typeface="+mn-lt"/>
              <a:ea typeface="+mn-ea"/>
              <a:cs typeface="+mn-cs"/>
            </a:endParaRPr>
          </a:p>
          <a:p>
            <a:pPr marL="0" indent="0">
              <a:buNone/>
            </a:pPr>
            <a:r>
              <a:rPr lang="en-US" sz="1200" b="1" i="0" kern="1200" dirty="0">
                <a:solidFill>
                  <a:schemeClr val="tx1"/>
                </a:solidFill>
                <a:effectLst/>
                <a:latin typeface="+mn-lt"/>
                <a:ea typeface="+mn-ea"/>
                <a:cs typeface="+mn-cs"/>
              </a:rPr>
              <a:t>Sin detenerse :</a:t>
            </a:r>
            <a:r>
              <a:rPr lang="en-US" sz="1200" b="1" i="0" kern="1200" baseline="0" dirty="0">
                <a:solidFill>
                  <a:schemeClr val="tx1"/>
                </a:solidFill>
                <a:effectLst/>
                <a:latin typeface="+mn-lt"/>
                <a:ea typeface="+mn-ea"/>
                <a:cs typeface="+mn-cs"/>
              </a:rPr>
              <a:t>   </a:t>
            </a:r>
            <a:r>
              <a:rPr lang="es-ES" sz="1200" b="0" i="0" kern="1200" baseline="0" dirty="0">
                <a:solidFill>
                  <a:schemeClr val="tx1"/>
                </a:solidFill>
                <a:effectLst/>
                <a:latin typeface="+mn-lt"/>
                <a:ea typeface="+mn-ea"/>
                <a:cs typeface="+mn-cs"/>
              </a:rPr>
              <a:t>Revisemos algunos puntos clave con algunas preguntas.</a:t>
            </a:r>
          </a:p>
          <a:p>
            <a:pPr marL="0" indent="0">
              <a:buNone/>
            </a:pPr>
            <a:endParaRPr lang="en-US" sz="1200" b="0" i="0" kern="1200" baseline="0" dirty="0">
              <a:solidFill>
                <a:schemeClr val="tx1"/>
              </a:solidFill>
              <a:effectLst/>
              <a:latin typeface="+mn-lt"/>
              <a:ea typeface="+mn-ea"/>
              <a:cs typeface="+mn-cs"/>
            </a:endParaRPr>
          </a:p>
          <a:p>
            <a:pPr marL="0" indent="0">
              <a:buNone/>
            </a:pPr>
            <a:r>
              <a:rPr lang="en-US" sz="1200" b="1" i="0" kern="1200" baseline="0" dirty="0">
                <a:solidFill>
                  <a:schemeClr val="tx1"/>
                </a:solidFill>
                <a:effectLst/>
                <a:latin typeface="+mn-lt"/>
                <a:ea typeface="+mn-ea"/>
                <a:cs typeface="+mn-cs"/>
              </a:rPr>
              <a:t>Nota del Instructor :   </a:t>
            </a:r>
            <a:r>
              <a:rPr lang="es-ES" sz="1200" b="0" i="1" kern="1200" baseline="0" dirty="0">
                <a:solidFill>
                  <a:schemeClr val="tx1"/>
                </a:solidFill>
                <a:effectLst/>
                <a:latin typeface="+mn-lt"/>
                <a:ea typeface="+mn-ea"/>
                <a:cs typeface="+mn-cs"/>
              </a:rPr>
              <a:t>Si lo prefieren pueden utilizar las siguientes preguntas de repaso, como un cuestionario más formal o como si fuera un juego más atractivo (y competitivo).</a:t>
            </a:r>
          </a:p>
          <a:p>
            <a:pPr marL="0" indent="0">
              <a:buNone/>
            </a:pPr>
            <a:endParaRPr lang="en-US" sz="1200" b="0" i="0" kern="1200" baseline="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kern="1200" baseline="0" dirty="0">
                <a:solidFill>
                  <a:schemeClr val="tx1"/>
                </a:solidFill>
                <a:effectLst/>
                <a:latin typeface="+mn-lt"/>
                <a:ea typeface="+mn-ea"/>
                <a:cs typeface="+mn-cs"/>
              </a:rPr>
              <a:t>Imagen de :  </a:t>
            </a:r>
            <a:r>
              <a:rPr lang="en-US" sz="1200" b="0" i="0" kern="1200" baseline="0" dirty="0">
                <a:solidFill>
                  <a:schemeClr val="tx1"/>
                </a:solidFill>
                <a:effectLst/>
                <a:latin typeface="+mn-lt"/>
                <a:ea typeface="+mn-ea"/>
                <a:cs typeface="+mn-cs"/>
              </a:rPr>
              <a:t>Oregon Dept of Transporatation    https://commons.wikimedia.org/wiki/File:Beam_work_(7415281734).jpg</a:t>
            </a:r>
            <a:endParaRPr lang="en-US" dirty="0"/>
          </a:p>
          <a:p>
            <a:pPr marL="0" indent="0">
              <a:buNone/>
            </a:pPr>
            <a:endParaRPr lang="en-US" baseline="0" dirty="0"/>
          </a:p>
        </p:txBody>
      </p:sp>
      <p:sp>
        <p:nvSpPr>
          <p:cNvPr id="239" name="Shape 239"/>
          <p:cNvSpPr>
            <a:spLocks noGrp="1" noRot="1" noChangeAspect="1"/>
          </p:cNvSpPr>
          <p:nvPr>
            <p:ph type="sldImg" idx="2"/>
          </p:nvPr>
        </p:nvSpPr>
        <p:spPr>
          <a:xfrm>
            <a:off x="2286000" y="752475"/>
            <a:ext cx="2438400" cy="13716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7334654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0"/>
        <p:cNvGrpSpPr/>
        <p:nvPr/>
      </p:nvGrpSpPr>
      <p:grpSpPr>
        <a:xfrm>
          <a:off x="0" y="0"/>
          <a:ext cx="0" cy="0"/>
          <a:chOff x="0" y="0"/>
          <a:chExt cx="0" cy="0"/>
        </a:xfrm>
      </p:grpSpPr>
      <p:sp>
        <p:nvSpPr>
          <p:cNvPr id="361" name="Shape 361"/>
          <p:cNvSpPr txBox="1">
            <a:spLocks noGrp="1"/>
          </p:cNvSpPr>
          <p:nvPr>
            <p:ph type="body" idx="1"/>
          </p:nvPr>
        </p:nvSpPr>
        <p:spPr>
          <a:xfrm>
            <a:off x="748454" y="2784144"/>
            <a:ext cx="5980899" cy="5757072"/>
          </a:xfrm>
          <a:prstGeom prst="rect">
            <a:avLst/>
          </a:prstGeom>
          <a:noFill/>
          <a:ln>
            <a:noFill/>
          </a:ln>
        </p:spPr>
        <p:txBody>
          <a:bodyPr spcFirstLastPara="1" wrap="square" lIns="96515" tIns="96515" rIns="96515" bIns="96515" anchor="t" anchorCtr="0">
            <a:noAutofit/>
          </a:bodyPr>
          <a:lstStyle/>
          <a:p>
            <a:r>
              <a:rPr lang="en-US" b="1" dirty="0"/>
              <a:t>Diapositiva del Título del Módulo </a:t>
            </a:r>
            <a:r>
              <a:rPr lang="en-US" b="1" baseline="0" dirty="0"/>
              <a:t>:  </a:t>
            </a:r>
            <a:r>
              <a:rPr lang="en-US" baseline="0" dirty="0"/>
              <a:t>Repaso</a:t>
            </a:r>
          </a:p>
          <a:p>
            <a:endParaRPr lang="en-US" baseline="0" dirty="0"/>
          </a:p>
          <a:p>
            <a:r>
              <a:rPr lang="en-US" b="1" baseline="0" dirty="0"/>
              <a:t>Imagen de :  </a:t>
            </a:r>
            <a:r>
              <a:rPr lang="en-US" baseline="0" dirty="0"/>
              <a:t>Presenter Media</a:t>
            </a:r>
          </a:p>
          <a:p>
            <a:endParaRPr dirty="0"/>
          </a:p>
        </p:txBody>
      </p:sp>
      <p:sp>
        <p:nvSpPr>
          <p:cNvPr id="362" name="Shape 362"/>
          <p:cNvSpPr>
            <a:spLocks noGrp="1" noRot="1" noChangeAspect="1"/>
          </p:cNvSpPr>
          <p:nvPr>
            <p:ph type="sldImg" idx="2"/>
          </p:nvPr>
        </p:nvSpPr>
        <p:spPr>
          <a:xfrm>
            <a:off x="2519363" y="879475"/>
            <a:ext cx="2438400" cy="13716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084244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38400" y="762000"/>
            <a:ext cx="2438400" cy="1371600"/>
          </a:xfrm>
        </p:spPr>
      </p:sp>
      <p:sp>
        <p:nvSpPr>
          <p:cNvPr id="3" name="Notes Placeholder 2"/>
          <p:cNvSpPr>
            <a:spLocks noGrp="1"/>
          </p:cNvSpPr>
          <p:nvPr>
            <p:ph type="body" idx="1"/>
          </p:nvPr>
        </p:nvSpPr>
        <p:spPr>
          <a:xfrm>
            <a:off x="731520" y="2456597"/>
            <a:ext cx="5852160" cy="5944454"/>
          </a:xfrm>
        </p:spPr>
        <p:txBody>
          <a:bodyPr/>
          <a:lstStyle/>
          <a:p>
            <a:r>
              <a:rPr lang="en-US" b="1" dirty="0"/>
              <a:t>Instructor</a:t>
            </a:r>
            <a:r>
              <a:rPr lang="en-US" b="1" baseline="0" dirty="0"/>
              <a:t> Note :   </a:t>
            </a:r>
            <a:r>
              <a:rPr lang="en-US" i="1" baseline="0" dirty="0"/>
              <a:t>Lea la pregunta, conceda tiempo para que respondan y haga click en la palabra “Respuesta” para revelar la contestación correcta.</a:t>
            </a:r>
            <a:endParaRPr lang="en-US" i="1" dirty="0"/>
          </a:p>
        </p:txBody>
      </p:sp>
      <p:sp>
        <p:nvSpPr>
          <p:cNvPr id="4" name="Slide Number Placeholder 3"/>
          <p:cNvSpPr>
            <a:spLocks noGrp="1"/>
          </p:cNvSpPr>
          <p:nvPr>
            <p:ph type="sldNum" sz="quarter" idx="10"/>
          </p:nvPr>
        </p:nvSpPr>
        <p:spPr/>
        <p:txBody>
          <a:bodyPr/>
          <a:lstStyle/>
          <a:p>
            <a:fld id="{F3F5A34E-2E8B-4538-A455-664B24B6FED7}" type="slidenum">
              <a:rPr lang="en-US" smtClean="0"/>
              <a:t>34</a:t>
            </a:fld>
            <a:endParaRPr lang="en-US"/>
          </a:p>
        </p:txBody>
      </p:sp>
    </p:spTree>
    <p:extLst>
      <p:ext uri="{BB962C8B-B14F-4D97-AF65-F5344CB8AC3E}">
        <p14:creationId xmlns:p14="http://schemas.microsoft.com/office/powerpoint/2010/main" val="1999604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38400" y="681038"/>
            <a:ext cx="2438400" cy="1371600"/>
          </a:xfrm>
        </p:spPr>
      </p:sp>
      <p:sp>
        <p:nvSpPr>
          <p:cNvPr id="3" name="Notes Placeholder 2"/>
          <p:cNvSpPr>
            <a:spLocks noGrp="1"/>
          </p:cNvSpPr>
          <p:nvPr>
            <p:ph type="body" idx="1"/>
          </p:nvPr>
        </p:nvSpPr>
        <p:spPr>
          <a:xfrm>
            <a:off x="731520" y="2634018"/>
            <a:ext cx="5852160" cy="5767033"/>
          </a:xfrm>
        </p:spPr>
        <p:txBody>
          <a:bodyPr/>
          <a:lstStyle/>
          <a:p>
            <a:r>
              <a:rPr lang="en-US" b="1" baseline="0" dirty="0"/>
              <a:t>Nota del Instructor :   </a:t>
            </a:r>
            <a:r>
              <a:rPr lang="es-ES" i="1" baseline="0" dirty="0"/>
              <a:t>Lea la pregunta, conceda tiempo para que respondan y haga click en la palabra “Respuesta” para revelar la contestación correcta.</a:t>
            </a:r>
            <a:endParaRPr lang="en-US" i="1" dirty="0"/>
          </a:p>
        </p:txBody>
      </p:sp>
      <p:sp>
        <p:nvSpPr>
          <p:cNvPr id="4" name="Slide Number Placeholder 3"/>
          <p:cNvSpPr>
            <a:spLocks noGrp="1"/>
          </p:cNvSpPr>
          <p:nvPr>
            <p:ph type="sldNum" sz="quarter" idx="10"/>
          </p:nvPr>
        </p:nvSpPr>
        <p:spPr/>
        <p:txBody>
          <a:bodyPr/>
          <a:lstStyle/>
          <a:p>
            <a:fld id="{F3F5A34E-2E8B-4538-A455-664B24B6FED7}" type="slidenum">
              <a:rPr lang="en-US" smtClean="0"/>
              <a:t>35</a:t>
            </a:fld>
            <a:endParaRPr lang="en-US"/>
          </a:p>
        </p:txBody>
      </p:sp>
    </p:spTree>
    <p:extLst>
      <p:ext uri="{BB962C8B-B14F-4D97-AF65-F5344CB8AC3E}">
        <p14:creationId xmlns:p14="http://schemas.microsoft.com/office/powerpoint/2010/main" val="27210383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38400" y="762000"/>
            <a:ext cx="2438400" cy="1371600"/>
          </a:xfrm>
        </p:spPr>
      </p:sp>
      <p:sp>
        <p:nvSpPr>
          <p:cNvPr id="3" name="Notes Placeholder 2"/>
          <p:cNvSpPr>
            <a:spLocks noGrp="1"/>
          </p:cNvSpPr>
          <p:nvPr>
            <p:ph type="body" idx="1"/>
          </p:nvPr>
        </p:nvSpPr>
        <p:spPr>
          <a:xfrm>
            <a:off x="731520" y="2674961"/>
            <a:ext cx="5852160" cy="5726090"/>
          </a:xfrm>
        </p:spPr>
        <p:txBody>
          <a:bodyPr/>
          <a:lstStyle/>
          <a:p>
            <a:r>
              <a:rPr lang="en-US" b="1" baseline="0" dirty="0"/>
              <a:t>Nota del Instructor :   </a:t>
            </a:r>
            <a:r>
              <a:rPr lang="es-ES" i="1" u="none" baseline="0" dirty="0"/>
              <a:t>Lea la pregunta, conceda tiempo para que respondan y haga click en la palabra “Respuesta” para revelar la contestación correcta.</a:t>
            </a:r>
            <a:endParaRPr lang="en-US" i="1" u="none" dirty="0"/>
          </a:p>
        </p:txBody>
      </p:sp>
      <p:sp>
        <p:nvSpPr>
          <p:cNvPr id="4" name="Slide Number Placeholder 3"/>
          <p:cNvSpPr>
            <a:spLocks noGrp="1"/>
          </p:cNvSpPr>
          <p:nvPr>
            <p:ph type="sldNum" sz="quarter" idx="10"/>
          </p:nvPr>
        </p:nvSpPr>
        <p:spPr/>
        <p:txBody>
          <a:bodyPr/>
          <a:lstStyle/>
          <a:p>
            <a:fld id="{F3F5A34E-2E8B-4538-A455-664B24B6FED7}" type="slidenum">
              <a:rPr lang="en-US" smtClean="0"/>
              <a:t>36</a:t>
            </a:fld>
            <a:endParaRPr lang="en-US"/>
          </a:p>
        </p:txBody>
      </p:sp>
    </p:spTree>
    <p:extLst>
      <p:ext uri="{BB962C8B-B14F-4D97-AF65-F5344CB8AC3E}">
        <p14:creationId xmlns:p14="http://schemas.microsoft.com/office/powerpoint/2010/main" val="178108758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38400" y="762000"/>
            <a:ext cx="2438400" cy="1371600"/>
          </a:xfrm>
        </p:spPr>
      </p:sp>
      <p:sp>
        <p:nvSpPr>
          <p:cNvPr id="3" name="Notes Placeholder 2"/>
          <p:cNvSpPr>
            <a:spLocks noGrp="1"/>
          </p:cNvSpPr>
          <p:nvPr>
            <p:ph type="body" idx="1"/>
          </p:nvPr>
        </p:nvSpPr>
        <p:spPr>
          <a:xfrm>
            <a:off x="731520" y="2579427"/>
            <a:ext cx="5852160" cy="5821624"/>
          </a:xfrm>
        </p:spPr>
        <p:txBody>
          <a:bodyPr/>
          <a:lstStyle/>
          <a:p>
            <a:r>
              <a:rPr lang="es-ES" b="1" dirty="0"/>
              <a:t>Nota del Instructor :   </a:t>
            </a:r>
            <a:r>
              <a:rPr lang="es-ES" b="0" i="1" dirty="0"/>
              <a:t>Lea la pregunta, conceda tiempo para que respondan y haga click en la palabra “Respuesta” para revelar la contestación correcta.</a:t>
            </a:r>
          </a:p>
        </p:txBody>
      </p:sp>
      <p:sp>
        <p:nvSpPr>
          <p:cNvPr id="4" name="Slide Number Placeholder 3"/>
          <p:cNvSpPr>
            <a:spLocks noGrp="1"/>
          </p:cNvSpPr>
          <p:nvPr>
            <p:ph type="sldNum" sz="quarter" idx="10"/>
          </p:nvPr>
        </p:nvSpPr>
        <p:spPr/>
        <p:txBody>
          <a:bodyPr/>
          <a:lstStyle/>
          <a:p>
            <a:fld id="{F3F5A34E-2E8B-4538-A455-664B24B6FED7}" type="slidenum">
              <a:rPr lang="en-US" smtClean="0"/>
              <a:t>37</a:t>
            </a:fld>
            <a:endParaRPr lang="en-US"/>
          </a:p>
        </p:txBody>
      </p:sp>
    </p:spTree>
    <p:extLst>
      <p:ext uri="{BB962C8B-B14F-4D97-AF65-F5344CB8AC3E}">
        <p14:creationId xmlns:p14="http://schemas.microsoft.com/office/powerpoint/2010/main" val="320659846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38400" y="762000"/>
            <a:ext cx="2438400" cy="1371600"/>
          </a:xfrm>
        </p:spPr>
      </p:sp>
      <p:sp>
        <p:nvSpPr>
          <p:cNvPr id="3" name="Notes Placeholder 2"/>
          <p:cNvSpPr>
            <a:spLocks noGrp="1"/>
          </p:cNvSpPr>
          <p:nvPr>
            <p:ph type="body" idx="1"/>
          </p:nvPr>
        </p:nvSpPr>
        <p:spPr>
          <a:xfrm>
            <a:off x="731520" y="2565779"/>
            <a:ext cx="5852160" cy="5835272"/>
          </a:xfrm>
        </p:spPr>
        <p:txBody>
          <a:bodyPr/>
          <a:lstStyle/>
          <a:p>
            <a:r>
              <a:rPr lang="es-ES" b="1" i="0" dirty="0"/>
              <a:t>Nota del Instructor : </a:t>
            </a:r>
            <a:r>
              <a:rPr lang="es-ES" b="0" i="1" dirty="0"/>
              <a:t>Lea la pregunta, conceda tiempo para que respondan y haga click en la palabra “Respuesta” para revelar la contestación correcta.</a:t>
            </a:r>
          </a:p>
          <a:p>
            <a:r>
              <a:rPr lang="es-ES" b="1" i="0" dirty="0"/>
              <a:t>Nota del Traductor: </a:t>
            </a:r>
            <a:r>
              <a:rPr lang="es-ES" b="0" i="1" dirty="0"/>
              <a:t>Un "</a:t>
            </a:r>
            <a:r>
              <a:rPr lang="es-ES" b="0" i="1" dirty="0" err="1"/>
              <a:t>buck</a:t>
            </a:r>
            <a:r>
              <a:rPr lang="es-ES" b="0" i="1" dirty="0"/>
              <a:t>" es una sección del andamio. Cada sección mide 5 pies de altura, por lo tanto, si un andamio mide 2 "</a:t>
            </a:r>
            <a:r>
              <a:rPr lang="es-ES" b="0" i="1" dirty="0" err="1"/>
              <a:t>bucks</a:t>
            </a:r>
            <a:r>
              <a:rPr lang="es-ES" b="0" i="1" dirty="0"/>
              <a:t>", equivale a10 pies de alto y se requiere protección contra caídas. </a:t>
            </a:r>
            <a:endParaRPr lang="en-US" b="0" i="1" dirty="0"/>
          </a:p>
        </p:txBody>
      </p:sp>
      <p:sp>
        <p:nvSpPr>
          <p:cNvPr id="4" name="Slide Number Placeholder 3"/>
          <p:cNvSpPr>
            <a:spLocks noGrp="1"/>
          </p:cNvSpPr>
          <p:nvPr>
            <p:ph type="sldNum" sz="quarter" idx="10"/>
          </p:nvPr>
        </p:nvSpPr>
        <p:spPr/>
        <p:txBody>
          <a:bodyPr/>
          <a:lstStyle/>
          <a:p>
            <a:fld id="{F3F5A34E-2E8B-4538-A455-664B24B6FED7}" type="slidenum">
              <a:rPr lang="en-US" smtClean="0"/>
              <a:t>38</a:t>
            </a:fld>
            <a:endParaRPr lang="en-US"/>
          </a:p>
        </p:txBody>
      </p:sp>
    </p:spTree>
    <p:extLst>
      <p:ext uri="{BB962C8B-B14F-4D97-AF65-F5344CB8AC3E}">
        <p14:creationId xmlns:p14="http://schemas.microsoft.com/office/powerpoint/2010/main" val="291320409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38400" y="762000"/>
            <a:ext cx="2438400" cy="1371600"/>
          </a:xfrm>
        </p:spPr>
      </p:sp>
      <p:sp>
        <p:nvSpPr>
          <p:cNvPr id="3" name="Notes Placeholder 2"/>
          <p:cNvSpPr>
            <a:spLocks noGrp="1"/>
          </p:cNvSpPr>
          <p:nvPr>
            <p:ph type="body" idx="1"/>
          </p:nvPr>
        </p:nvSpPr>
        <p:spPr>
          <a:xfrm>
            <a:off x="731520" y="2483893"/>
            <a:ext cx="5852160" cy="5917158"/>
          </a:xfrm>
        </p:spPr>
        <p:txBody>
          <a:bodyPr/>
          <a:lstStyle/>
          <a:p>
            <a:r>
              <a:rPr lang="es-ES" b="1" dirty="0"/>
              <a:t>Nota </a:t>
            </a:r>
            <a:r>
              <a:rPr lang="es-ES" b="1"/>
              <a:t>del Instructor :   </a:t>
            </a:r>
            <a:r>
              <a:rPr lang="es-ES" b="0" i="1" dirty="0"/>
              <a:t>Lea la pregunta, conceda tiempo para que respondan y haga click en la palabra “Respuesta” para revelar la contestación correcta.</a:t>
            </a:r>
            <a:endParaRPr lang="en-US" b="0" i="1" dirty="0"/>
          </a:p>
        </p:txBody>
      </p:sp>
      <p:sp>
        <p:nvSpPr>
          <p:cNvPr id="4" name="Slide Number Placeholder 3"/>
          <p:cNvSpPr>
            <a:spLocks noGrp="1"/>
          </p:cNvSpPr>
          <p:nvPr>
            <p:ph type="sldNum" sz="quarter" idx="10"/>
          </p:nvPr>
        </p:nvSpPr>
        <p:spPr/>
        <p:txBody>
          <a:bodyPr/>
          <a:lstStyle/>
          <a:p>
            <a:fld id="{F3F5A34E-2E8B-4538-A455-664B24B6FED7}" type="slidenum">
              <a:rPr lang="en-US" smtClean="0"/>
              <a:t>39</a:t>
            </a:fld>
            <a:endParaRPr lang="en-US"/>
          </a:p>
        </p:txBody>
      </p:sp>
    </p:spTree>
    <p:extLst>
      <p:ext uri="{BB962C8B-B14F-4D97-AF65-F5344CB8AC3E}">
        <p14:creationId xmlns:p14="http://schemas.microsoft.com/office/powerpoint/2010/main" val="229485188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57"/>
        <p:cNvGrpSpPr/>
        <p:nvPr/>
      </p:nvGrpSpPr>
      <p:grpSpPr>
        <a:xfrm>
          <a:off x="0" y="0"/>
          <a:ext cx="0" cy="0"/>
          <a:chOff x="0" y="0"/>
          <a:chExt cx="0" cy="0"/>
        </a:xfrm>
      </p:grpSpPr>
      <p:sp>
        <p:nvSpPr>
          <p:cNvPr id="58" name="Shape 58"/>
          <p:cNvSpPr txBox="1">
            <a:spLocks noGrp="1"/>
          </p:cNvSpPr>
          <p:nvPr>
            <p:ph type="ctrTitle"/>
          </p:nvPr>
        </p:nvSpPr>
        <p:spPr>
          <a:xfrm>
            <a:off x="914400" y="1122363"/>
            <a:ext cx="10363200" cy="2387600"/>
          </a:xfrm>
          <a:prstGeom prst="rect">
            <a:avLst/>
          </a:prstGeom>
          <a:noFill/>
          <a:ln>
            <a:noFill/>
          </a:ln>
        </p:spPr>
        <p:txBody>
          <a:bodyPr spcFirstLastPara="1" wrap="square" lIns="68575" tIns="68575" rIns="68575" bIns="68575" anchor="b" anchorCtr="0"/>
          <a:lstStyle>
            <a:lvl1pPr marR="0" lvl="0" algn="ctr" rtl="0">
              <a:lnSpc>
                <a:spcPct val="90000"/>
              </a:lnSpc>
              <a:spcBef>
                <a:spcPts val="0"/>
              </a:spcBef>
              <a:spcAft>
                <a:spcPts val="0"/>
              </a:spcAft>
              <a:buClr>
                <a:schemeClr val="dk1"/>
              </a:buClr>
              <a:buSzPts val="4500"/>
              <a:buFont typeface="Calibri"/>
              <a:buNone/>
              <a:defRPr sz="6000" b="0" i="0" u="none" strike="noStrike" cap="none">
                <a:solidFill>
                  <a:schemeClr val="dk1"/>
                </a:solidFill>
                <a:latin typeface="Calibri"/>
                <a:ea typeface="Calibri"/>
                <a:cs typeface="Calibri"/>
                <a:sym typeface="Calibri"/>
              </a:defRPr>
            </a:lvl1pPr>
            <a:lvl2pPr lvl="1">
              <a:spcBef>
                <a:spcPts val="0"/>
              </a:spcBef>
              <a:spcAft>
                <a:spcPts val="0"/>
              </a:spcAft>
              <a:buSzPts val="1100"/>
              <a:buNone/>
              <a:defRPr sz="1867"/>
            </a:lvl2pPr>
            <a:lvl3pPr lvl="2">
              <a:spcBef>
                <a:spcPts val="0"/>
              </a:spcBef>
              <a:spcAft>
                <a:spcPts val="0"/>
              </a:spcAft>
              <a:buSzPts val="1100"/>
              <a:buNone/>
              <a:defRPr sz="1867"/>
            </a:lvl3pPr>
            <a:lvl4pPr lvl="3">
              <a:spcBef>
                <a:spcPts val="0"/>
              </a:spcBef>
              <a:spcAft>
                <a:spcPts val="0"/>
              </a:spcAft>
              <a:buSzPts val="1100"/>
              <a:buNone/>
              <a:defRPr sz="1867"/>
            </a:lvl4pPr>
            <a:lvl5pPr lvl="4">
              <a:spcBef>
                <a:spcPts val="0"/>
              </a:spcBef>
              <a:spcAft>
                <a:spcPts val="0"/>
              </a:spcAft>
              <a:buSzPts val="1100"/>
              <a:buNone/>
              <a:defRPr sz="1867"/>
            </a:lvl5pPr>
            <a:lvl6pPr lvl="5">
              <a:spcBef>
                <a:spcPts val="0"/>
              </a:spcBef>
              <a:spcAft>
                <a:spcPts val="0"/>
              </a:spcAft>
              <a:buSzPts val="1100"/>
              <a:buNone/>
              <a:defRPr sz="1867"/>
            </a:lvl6pPr>
            <a:lvl7pPr lvl="6">
              <a:spcBef>
                <a:spcPts val="0"/>
              </a:spcBef>
              <a:spcAft>
                <a:spcPts val="0"/>
              </a:spcAft>
              <a:buSzPts val="1100"/>
              <a:buNone/>
              <a:defRPr sz="1867"/>
            </a:lvl7pPr>
            <a:lvl8pPr lvl="7">
              <a:spcBef>
                <a:spcPts val="0"/>
              </a:spcBef>
              <a:spcAft>
                <a:spcPts val="0"/>
              </a:spcAft>
              <a:buSzPts val="1100"/>
              <a:buNone/>
              <a:defRPr sz="1867"/>
            </a:lvl8pPr>
            <a:lvl9pPr lvl="8">
              <a:spcBef>
                <a:spcPts val="0"/>
              </a:spcBef>
              <a:spcAft>
                <a:spcPts val="0"/>
              </a:spcAft>
              <a:buSzPts val="1100"/>
              <a:buNone/>
              <a:defRPr sz="1867"/>
            </a:lvl9pPr>
          </a:lstStyle>
          <a:p>
            <a:endParaRPr/>
          </a:p>
        </p:txBody>
      </p:sp>
      <p:sp>
        <p:nvSpPr>
          <p:cNvPr id="59" name="Shape 59"/>
          <p:cNvSpPr txBox="1">
            <a:spLocks noGrp="1"/>
          </p:cNvSpPr>
          <p:nvPr>
            <p:ph type="subTitle" idx="1"/>
          </p:nvPr>
        </p:nvSpPr>
        <p:spPr>
          <a:xfrm>
            <a:off x="1524000" y="4351538"/>
            <a:ext cx="9144000" cy="1655761"/>
          </a:xfrm>
          <a:prstGeom prst="rect">
            <a:avLst/>
          </a:prstGeom>
          <a:noFill/>
          <a:ln>
            <a:noFill/>
          </a:ln>
        </p:spPr>
        <p:txBody>
          <a:bodyPr spcFirstLastPara="1" wrap="square" lIns="68575" tIns="68575" rIns="68575" bIns="68575" anchor="t" anchorCtr="0"/>
          <a:lstStyle>
            <a:lvl1pPr marR="0" lvl="0" algn="ctr" rtl="0">
              <a:lnSpc>
                <a:spcPct val="90000"/>
              </a:lnSpc>
              <a:spcBef>
                <a:spcPts val="1067"/>
              </a:spcBef>
              <a:spcAft>
                <a:spcPts val="0"/>
              </a:spcAft>
              <a:buClr>
                <a:schemeClr val="dk1"/>
              </a:buClr>
              <a:buSzPts val="1800"/>
              <a:buFont typeface="Arial"/>
              <a:buNone/>
              <a:defRPr sz="6000" b="1" i="0" u="none" strike="noStrike" cap="none">
                <a:solidFill>
                  <a:srgbClr val="176BE7"/>
                </a:solidFill>
                <a:effectLst>
                  <a:outerShdw blurRad="38100" dist="38100" dir="2700000" algn="tl">
                    <a:srgbClr val="000000">
                      <a:alpha val="43137"/>
                    </a:srgbClr>
                  </a:outerShdw>
                </a:effectLst>
                <a:latin typeface="Calibri"/>
                <a:ea typeface="Calibri"/>
                <a:cs typeface="Calibri"/>
                <a:sym typeface="Calibri"/>
              </a:defRPr>
            </a:lvl1pPr>
            <a:lvl2pPr marR="0" lvl="1" algn="ctr" rtl="0">
              <a:lnSpc>
                <a:spcPct val="90000"/>
              </a:lnSpc>
              <a:spcBef>
                <a:spcPts val="533"/>
              </a:spcBef>
              <a:spcAft>
                <a:spcPts val="0"/>
              </a:spcAft>
              <a:buClr>
                <a:schemeClr val="dk1"/>
              </a:buClr>
              <a:buSzPts val="1500"/>
              <a:buFont typeface="Arial"/>
              <a:buNone/>
              <a:defRPr sz="2000" b="0" i="0" u="none" strike="noStrike" cap="none">
                <a:solidFill>
                  <a:schemeClr val="dk1"/>
                </a:solidFill>
                <a:latin typeface="Calibri"/>
                <a:ea typeface="Calibri"/>
                <a:cs typeface="Calibri"/>
                <a:sym typeface="Calibri"/>
              </a:defRPr>
            </a:lvl2pPr>
            <a:lvl3pPr marR="0" lvl="2" algn="ctr" rtl="0">
              <a:lnSpc>
                <a:spcPct val="90000"/>
              </a:lnSpc>
              <a:spcBef>
                <a:spcPts val="533"/>
              </a:spcBef>
              <a:spcAft>
                <a:spcPts val="0"/>
              </a:spcAft>
              <a:buClr>
                <a:schemeClr val="dk1"/>
              </a:buClr>
              <a:buSzPts val="1400"/>
              <a:buFont typeface="Arial"/>
              <a:buNone/>
              <a:defRPr sz="1867" b="0" i="0" u="none" strike="noStrike" cap="none">
                <a:solidFill>
                  <a:schemeClr val="dk1"/>
                </a:solidFill>
                <a:latin typeface="Calibri"/>
                <a:ea typeface="Calibri"/>
                <a:cs typeface="Calibri"/>
                <a:sym typeface="Calibri"/>
              </a:defRPr>
            </a:lvl3pPr>
            <a:lvl4pPr marR="0" lvl="3" algn="ctr" rtl="0">
              <a:lnSpc>
                <a:spcPct val="90000"/>
              </a:lnSpc>
              <a:spcBef>
                <a:spcPts val="533"/>
              </a:spcBef>
              <a:spcAft>
                <a:spcPts val="0"/>
              </a:spcAft>
              <a:buClr>
                <a:schemeClr val="dk1"/>
              </a:buClr>
              <a:buSzPts val="1200"/>
              <a:buFont typeface="Arial"/>
              <a:buNone/>
              <a:defRPr sz="1600" b="0" i="0" u="none" strike="noStrike" cap="none">
                <a:solidFill>
                  <a:schemeClr val="dk1"/>
                </a:solidFill>
                <a:latin typeface="Calibri"/>
                <a:ea typeface="Calibri"/>
                <a:cs typeface="Calibri"/>
                <a:sym typeface="Calibri"/>
              </a:defRPr>
            </a:lvl4pPr>
            <a:lvl5pPr marR="0" lvl="4" algn="ctr" rtl="0">
              <a:lnSpc>
                <a:spcPct val="90000"/>
              </a:lnSpc>
              <a:spcBef>
                <a:spcPts val="533"/>
              </a:spcBef>
              <a:spcAft>
                <a:spcPts val="0"/>
              </a:spcAft>
              <a:buClr>
                <a:schemeClr val="dk1"/>
              </a:buClr>
              <a:buSzPts val="1200"/>
              <a:buFont typeface="Arial"/>
              <a:buNone/>
              <a:defRPr sz="1600" b="0" i="0" u="none" strike="noStrike" cap="none">
                <a:solidFill>
                  <a:schemeClr val="dk1"/>
                </a:solidFill>
                <a:latin typeface="Calibri"/>
                <a:ea typeface="Calibri"/>
                <a:cs typeface="Calibri"/>
                <a:sym typeface="Calibri"/>
              </a:defRPr>
            </a:lvl5pPr>
            <a:lvl6pPr marR="0" lvl="5" algn="ctr" rtl="0">
              <a:lnSpc>
                <a:spcPct val="90000"/>
              </a:lnSpc>
              <a:spcBef>
                <a:spcPts val="533"/>
              </a:spcBef>
              <a:spcAft>
                <a:spcPts val="0"/>
              </a:spcAft>
              <a:buClr>
                <a:schemeClr val="dk1"/>
              </a:buClr>
              <a:buSzPts val="1200"/>
              <a:buFont typeface="Arial"/>
              <a:buNone/>
              <a:defRPr sz="1600" b="0" i="0" u="none" strike="noStrike" cap="none">
                <a:solidFill>
                  <a:schemeClr val="dk1"/>
                </a:solidFill>
                <a:latin typeface="Calibri"/>
                <a:ea typeface="Calibri"/>
                <a:cs typeface="Calibri"/>
                <a:sym typeface="Calibri"/>
              </a:defRPr>
            </a:lvl6pPr>
            <a:lvl7pPr marR="0" lvl="6" algn="ctr" rtl="0">
              <a:lnSpc>
                <a:spcPct val="90000"/>
              </a:lnSpc>
              <a:spcBef>
                <a:spcPts val="533"/>
              </a:spcBef>
              <a:spcAft>
                <a:spcPts val="0"/>
              </a:spcAft>
              <a:buClr>
                <a:schemeClr val="dk1"/>
              </a:buClr>
              <a:buSzPts val="1200"/>
              <a:buFont typeface="Arial"/>
              <a:buNone/>
              <a:defRPr sz="1600" b="0" i="0" u="none" strike="noStrike" cap="none">
                <a:solidFill>
                  <a:schemeClr val="dk1"/>
                </a:solidFill>
                <a:latin typeface="Calibri"/>
                <a:ea typeface="Calibri"/>
                <a:cs typeface="Calibri"/>
                <a:sym typeface="Calibri"/>
              </a:defRPr>
            </a:lvl7pPr>
            <a:lvl8pPr marR="0" lvl="7" algn="ctr" rtl="0">
              <a:lnSpc>
                <a:spcPct val="90000"/>
              </a:lnSpc>
              <a:spcBef>
                <a:spcPts val="533"/>
              </a:spcBef>
              <a:spcAft>
                <a:spcPts val="0"/>
              </a:spcAft>
              <a:buClr>
                <a:schemeClr val="dk1"/>
              </a:buClr>
              <a:buSzPts val="1200"/>
              <a:buFont typeface="Arial"/>
              <a:buNone/>
              <a:defRPr sz="1600" b="0" i="0" u="none" strike="noStrike" cap="none">
                <a:solidFill>
                  <a:schemeClr val="dk1"/>
                </a:solidFill>
                <a:latin typeface="Calibri"/>
                <a:ea typeface="Calibri"/>
                <a:cs typeface="Calibri"/>
                <a:sym typeface="Calibri"/>
              </a:defRPr>
            </a:lvl8pPr>
            <a:lvl9pPr marR="0" lvl="8" algn="ctr" rtl="0">
              <a:lnSpc>
                <a:spcPct val="90000"/>
              </a:lnSpc>
              <a:spcBef>
                <a:spcPts val="533"/>
              </a:spcBef>
              <a:spcAft>
                <a:spcPts val="0"/>
              </a:spcAft>
              <a:buClr>
                <a:schemeClr val="dk1"/>
              </a:buClr>
              <a:buSzPts val="1200"/>
              <a:buFont typeface="Arial"/>
              <a:buNone/>
              <a:defRPr sz="1600" b="0" i="0" u="none" strike="noStrike" cap="none">
                <a:solidFill>
                  <a:schemeClr val="dk1"/>
                </a:solidFill>
                <a:latin typeface="Calibri"/>
                <a:ea typeface="Calibri"/>
                <a:cs typeface="Calibri"/>
                <a:sym typeface="Calibri"/>
              </a:defRPr>
            </a:lvl9pPr>
          </a:lstStyle>
          <a:p>
            <a:endParaRPr dirty="0"/>
          </a:p>
        </p:txBody>
      </p:sp>
      <p:sp>
        <p:nvSpPr>
          <p:cNvPr id="60" name="Shape 60"/>
          <p:cNvSpPr txBox="1">
            <a:spLocks noGrp="1"/>
          </p:cNvSpPr>
          <p:nvPr>
            <p:ph type="ftr" idx="11"/>
          </p:nvPr>
        </p:nvSpPr>
        <p:spPr>
          <a:xfrm>
            <a:off x="4038600" y="6356352"/>
            <a:ext cx="4114800" cy="365125"/>
          </a:xfrm>
          <a:prstGeom prst="rect">
            <a:avLst/>
          </a:prstGeom>
          <a:noFill/>
          <a:ln>
            <a:noFill/>
          </a:ln>
        </p:spPr>
        <p:txBody>
          <a:bodyPr spcFirstLastPara="1" wrap="square" lIns="68575" tIns="68575" rIns="68575" bIns="68575" anchor="ctr" anchorCtr="0"/>
          <a:lstStyle>
            <a:lvl1pPr marR="0" lvl="0" algn="ctr" rtl="0">
              <a:spcBef>
                <a:spcPts val="0"/>
              </a:spcBef>
              <a:spcAft>
                <a:spcPts val="0"/>
              </a:spcAft>
              <a:buSzPts val="11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9pPr>
          </a:lstStyle>
          <a:p>
            <a:endParaRPr dirty="0"/>
          </a:p>
        </p:txBody>
      </p:sp>
      <p:sp>
        <p:nvSpPr>
          <p:cNvPr id="61" name="Shape 61"/>
          <p:cNvSpPr txBox="1">
            <a:spLocks noGrp="1"/>
          </p:cNvSpPr>
          <p:nvPr>
            <p:ph type="sldNum" idx="12"/>
          </p:nvPr>
        </p:nvSpPr>
        <p:spPr>
          <a:xfrm>
            <a:off x="8610600" y="6356352"/>
            <a:ext cx="2743200" cy="365125"/>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fld id="{00000000-1234-1234-1234-123412341234}" type="slidenum">
              <a:rPr lang="en"/>
              <a:pPr/>
              <a:t>‹#›</a:t>
            </a:fld>
            <a:endParaRPr dirty="0"/>
          </a:p>
        </p:txBody>
      </p:sp>
      <p:pic>
        <p:nvPicPr>
          <p:cNvPr id="62" name="Shape 62"/>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0" y="6494265"/>
            <a:ext cx="3581400" cy="363735"/>
          </a:xfrm>
          <a:prstGeom prst="rect">
            <a:avLst/>
          </a:prstGeom>
          <a:noFill/>
          <a:ln>
            <a:noFill/>
          </a:ln>
        </p:spPr>
      </p:pic>
    </p:spTree>
    <p:extLst>
      <p:ext uri="{BB962C8B-B14F-4D97-AF65-F5344CB8AC3E}">
        <p14:creationId xmlns:p14="http://schemas.microsoft.com/office/powerpoint/2010/main" val="31033482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63"/>
        <p:cNvGrpSpPr/>
        <p:nvPr/>
      </p:nvGrpSpPr>
      <p:grpSpPr>
        <a:xfrm>
          <a:off x="0" y="0"/>
          <a:ext cx="0" cy="0"/>
          <a:chOff x="0" y="0"/>
          <a:chExt cx="0" cy="0"/>
        </a:xfrm>
      </p:grpSpPr>
      <p:sp>
        <p:nvSpPr>
          <p:cNvPr id="64" name="Shape 64"/>
          <p:cNvSpPr txBox="1">
            <a:spLocks noGrp="1"/>
          </p:cNvSpPr>
          <p:nvPr>
            <p:ph type="title"/>
          </p:nvPr>
        </p:nvSpPr>
        <p:spPr>
          <a:xfrm>
            <a:off x="838200" y="227967"/>
            <a:ext cx="10515600" cy="1325563"/>
          </a:xfrm>
          <a:prstGeom prst="rect">
            <a:avLst/>
          </a:prstGeom>
          <a:noFill/>
          <a:ln>
            <a:noFill/>
          </a:ln>
        </p:spPr>
        <p:txBody>
          <a:bodyPr spcFirstLastPara="1" wrap="square" lIns="68575" tIns="68575" rIns="68575" bIns="68575" anchor="ctr" anchorCtr="0"/>
          <a:lstStyle>
            <a:lvl1pPr marR="0" lvl="0" algn="l" rtl="0">
              <a:lnSpc>
                <a:spcPct val="90000"/>
              </a:lnSpc>
              <a:spcBef>
                <a:spcPts val="0"/>
              </a:spcBef>
              <a:spcAft>
                <a:spcPts val="0"/>
              </a:spcAft>
              <a:buClr>
                <a:schemeClr val="dk1"/>
              </a:buClr>
              <a:buSzPts val="3300"/>
              <a:buFont typeface="Calibri"/>
              <a:buNone/>
              <a:defRPr sz="4400" b="1" i="0" u="none" strike="noStrike" cap="none">
                <a:solidFill>
                  <a:srgbClr val="176BE7"/>
                </a:solidFill>
                <a:latin typeface="Calibri"/>
                <a:ea typeface="Calibri"/>
                <a:cs typeface="Calibri"/>
                <a:sym typeface="Calibri"/>
              </a:defRPr>
            </a:lvl1pPr>
            <a:lvl2pPr lvl="1">
              <a:spcBef>
                <a:spcPts val="0"/>
              </a:spcBef>
              <a:spcAft>
                <a:spcPts val="0"/>
              </a:spcAft>
              <a:buSzPts val="1100"/>
              <a:buNone/>
              <a:defRPr sz="1867"/>
            </a:lvl2pPr>
            <a:lvl3pPr lvl="2">
              <a:spcBef>
                <a:spcPts val="0"/>
              </a:spcBef>
              <a:spcAft>
                <a:spcPts val="0"/>
              </a:spcAft>
              <a:buSzPts val="1100"/>
              <a:buNone/>
              <a:defRPr sz="1867"/>
            </a:lvl3pPr>
            <a:lvl4pPr lvl="3">
              <a:spcBef>
                <a:spcPts val="0"/>
              </a:spcBef>
              <a:spcAft>
                <a:spcPts val="0"/>
              </a:spcAft>
              <a:buSzPts val="1100"/>
              <a:buNone/>
              <a:defRPr sz="1867"/>
            </a:lvl4pPr>
            <a:lvl5pPr lvl="4">
              <a:spcBef>
                <a:spcPts val="0"/>
              </a:spcBef>
              <a:spcAft>
                <a:spcPts val="0"/>
              </a:spcAft>
              <a:buSzPts val="1100"/>
              <a:buNone/>
              <a:defRPr sz="1867"/>
            </a:lvl5pPr>
            <a:lvl6pPr lvl="5">
              <a:spcBef>
                <a:spcPts val="0"/>
              </a:spcBef>
              <a:spcAft>
                <a:spcPts val="0"/>
              </a:spcAft>
              <a:buSzPts val="1100"/>
              <a:buNone/>
              <a:defRPr sz="1867"/>
            </a:lvl6pPr>
            <a:lvl7pPr lvl="6">
              <a:spcBef>
                <a:spcPts val="0"/>
              </a:spcBef>
              <a:spcAft>
                <a:spcPts val="0"/>
              </a:spcAft>
              <a:buSzPts val="1100"/>
              <a:buNone/>
              <a:defRPr sz="1867"/>
            </a:lvl7pPr>
            <a:lvl8pPr lvl="7">
              <a:spcBef>
                <a:spcPts val="0"/>
              </a:spcBef>
              <a:spcAft>
                <a:spcPts val="0"/>
              </a:spcAft>
              <a:buSzPts val="1100"/>
              <a:buNone/>
              <a:defRPr sz="1867"/>
            </a:lvl8pPr>
            <a:lvl9pPr lvl="8">
              <a:spcBef>
                <a:spcPts val="0"/>
              </a:spcBef>
              <a:spcAft>
                <a:spcPts val="0"/>
              </a:spcAft>
              <a:buSzPts val="1100"/>
              <a:buNone/>
              <a:defRPr sz="1867"/>
            </a:lvl9pPr>
          </a:lstStyle>
          <a:p>
            <a:endParaRPr dirty="0"/>
          </a:p>
        </p:txBody>
      </p:sp>
      <p:sp>
        <p:nvSpPr>
          <p:cNvPr id="65" name="Shape 65"/>
          <p:cNvSpPr txBox="1">
            <a:spLocks noGrp="1"/>
          </p:cNvSpPr>
          <p:nvPr>
            <p:ph type="body" idx="1"/>
          </p:nvPr>
        </p:nvSpPr>
        <p:spPr>
          <a:xfrm>
            <a:off x="838200" y="1677585"/>
            <a:ext cx="10515600" cy="4678765"/>
          </a:xfrm>
          <a:prstGeom prst="rect">
            <a:avLst/>
          </a:prstGeom>
          <a:noFill/>
          <a:ln>
            <a:noFill/>
          </a:ln>
        </p:spPr>
        <p:txBody>
          <a:bodyPr spcFirstLastPara="1" wrap="square" lIns="68575" tIns="68575" rIns="68575" bIns="68575" anchor="t" anchorCtr="0"/>
          <a:lstStyle>
            <a:lvl1pPr marL="231642" marR="0" lvl="0" indent="-231642" algn="l" rtl="0">
              <a:lnSpc>
                <a:spcPct val="90000"/>
              </a:lnSpc>
              <a:spcBef>
                <a:spcPts val="0"/>
              </a:spcBef>
              <a:spcAft>
                <a:spcPts val="800"/>
              </a:spcAft>
              <a:buClr>
                <a:schemeClr val="dk1"/>
              </a:buClr>
              <a:buSzPts val="2100"/>
              <a:buFont typeface="Arial"/>
              <a:buChar char="•"/>
              <a:defRPr sz="2800" b="0" i="0" u="none" strike="noStrike" cap="none">
                <a:solidFill>
                  <a:schemeClr val="dk1"/>
                </a:solidFill>
                <a:latin typeface="Calibri"/>
                <a:ea typeface="Calibri"/>
                <a:cs typeface="Calibri"/>
                <a:sym typeface="Calibri"/>
              </a:defRPr>
            </a:lvl1pPr>
            <a:lvl2pPr marL="1219170" marR="0" lvl="1" indent="-457189" algn="l" rtl="0">
              <a:lnSpc>
                <a:spcPct val="90000"/>
              </a:lnSpc>
              <a:spcBef>
                <a:spcPts val="533"/>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2pPr>
            <a:lvl3pPr marL="1828754" marR="0" lvl="2" indent="-431789" algn="l" rtl="0">
              <a:lnSpc>
                <a:spcPct val="90000"/>
              </a:lnSpc>
              <a:spcBef>
                <a:spcPts val="533"/>
              </a:spcBef>
              <a:spcAft>
                <a:spcPts val="0"/>
              </a:spcAft>
              <a:buClr>
                <a:schemeClr val="dk1"/>
              </a:buClr>
              <a:buSzPts val="1500"/>
              <a:buFont typeface="Arial"/>
              <a:buChar char="•"/>
              <a:defRPr sz="2000" b="0" i="0" u="none" strike="noStrike" cap="none">
                <a:solidFill>
                  <a:schemeClr val="dk1"/>
                </a:solidFill>
                <a:latin typeface="Calibri"/>
                <a:ea typeface="Calibri"/>
                <a:cs typeface="Calibri"/>
                <a:sym typeface="Calibri"/>
              </a:defRPr>
            </a:lvl3pPr>
            <a:lvl4pPr marL="2438339" marR="0" lvl="3"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4pPr>
            <a:lvl5pPr marL="3047924" marR="0" lvl="4"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5pPr>
            <a:lvl6pPr marL="3657509" marR="0" lvl="5"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6pPr>
            <a:lvl7pPr marL="4267093" marR="0" lvl="6"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7pPr>
            <a:lvl8pPr marL="4876678" marR="0" lvl="7"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8pPr>
            <a:lvl9pPr marL="5486263" marR="0" lvl="8" indent="-423323" algn="l" rtl="0">
              <a:lnSpc>
                <a:spcPct val="90000"/>
              </a:lnSpc>
              <a:spcBef>
                <a:spcPts val="533"/>
              </a:spcBef>
              <a:spcAft>
                <a:spcPts val="0"/>
              </a:spcAft>
              <a:buClr>
                <a:schemeClr val="dk1"/>
              </a:buClr>
              <a:buSzPts val="1400"/>
              <a:buFont typeface="Arial"/>
              <a:buChar char="•"/>
              <a:defRPr sz="1867" b="0" i="0" u="none" strike="noStrike" cap="none">
                <a:solidFill>
                  <a:schemeClr val="dk1"/>
                </a:solidFill>
                <a:latin typeface="Calibri"/>
                <a:ea typeface="Calibri"/>
                <a:cs typeface="Calibri"/>
                <a:sym typeface="Calibri"/>
              </a:defRPr>
            </a:lvl9pPr>
          </a:lstStyle>
          <a:p>
            <a:endParaRPr dirty="0"/>
          </a:p>
        </p:txBody>
      </p:sp>
      <p:sp>
        <p:nvSpPr>
          <p:cNvPr id="66" name="Shape 66"/>
          <p:cNvSpPr txBox="1">
            <a:spLocks noGrp="1"/>
          </p:cNvSpPr>
          <p:nvPr>
            <p:ph type="ftr" idx="11"/>
          </p:nvPr>
        </p:nvSpPr>
        <p:spPr>
          <a:xfrm>
            <a:off x="4038600" y="6356352"/>
            <a:ext cx="4114800" cy="365125"/>
          </a:xfrm>
          <a:prstGeom prst="rect">
            <a:avLst/>
          </a:prstGeom>
          <a:noFill/>
          <a:ln>
            <a:noFill/>
          </a:ln>
        </p:spPr>
        <p:txBody>
          <a:bodyPr spcFirstLastPara="1" wrap="square" lIns="68575" tIns="68575" rIns="68575" bIns="68575" anchor="ctr" anchorCtr="0"/>
          <a:lstStyle>
            <a:lvl1pPr marR="0" lvl="0" algn="ctr" rtl="0">
              <a:spcBef>
                <a:spcPts val="0"/>
              </a:spcBef>
              <a:spcAft>
                <a:spcPts val="0"/>
              </a:spcAft>
              <a:buSzPts val="11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9pPr>
          </a:lstStyle>
          <a:p>
            <a:endParaRPr dirty="0"/>
          </a:p>
        </p:txBody>
      </p:sp>
      <p:sp>
        <p:nvSpPr>
          <p:cNvPr id="67" name="Shape 67"/>
          <p:cNvSpPr txBox="1">
            <a:spLocks noGrp="1"/>
          </p:cNvSpPr>
          <p:nvPr>
            <p:ph type="sldNum" idx="12"/>
          </p:nvPr>
        </p:nvSpPr>
        <p:spPr>
          <a:xfrm>
            <a:off x="8610600" y="6356352"/>
            <a:ext cx="2743200" cy="365125"/>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fld id="{00000000-1234-1234-1234-123412341234}" type="slidenum">
              <a:rPr lang="en"/>
              <a:pPr/>
              <a:t>‹#›</a:t>
            </a:fld>
            <a:endParaRPr dirty="0"/>
          </a:p>
        </p:txBody>
      </p:sp>
      <p:pic>
        <p:nvPicPr>
          <p:cNvPr id="68" name="Shape 68"/>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9563099" y="103911"/>
            <a:ext cx="2524991" cy="1087496"/>
          </a:xfrm>
          <a:prstGeom prst="rect">
            <a:avLst/>
          </a:prstGeom>
          <a:noFill/>
          <a:ln>
            <a:noFill/>
          </a:ln>
        </p:spPr>
      </p:pic>
      <p:pic>
        <p:nvPicPr>
          <p:cNvPr id="69" name="Shape 69"/>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0" y="6494265"/>
            <a:ext cx="3581400" cy="363735"/>
          </a:xfrm>
          <a:prstGeom prst="rect">
            <a:avLst/>
          </a:prstGeom>
          <a:noFill/>
          <a:ln>
            <a:noFill/>
          </a:ln>
        </p:spPr>
      </p:pic>
    </p:spTree>
    <p:extLst>
      <p:ext uri="{BB962C8B-B14F-4D97-AF65-F5344CB8AC3E}">
        <p14:creationId xmlns:p14="http://schemas.microsoft.com/office/powerpoint/2010/main" val="8798214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userDrawn="1">
  <p:cSld name="Section Header">
    <p:spTree>
      <p:nvGrpSpPr>
        <p:cNvPr id="1" name="Shape 70"/>
        <p:cNvGrpSpPr/>
        <p:nvPr/>
      </p:nvGrpSpPr>
      <p:grpSpPr>
        <a:xfrm>
          <a:off x="0" y="0"/>
          <a:ext cx="0" cy="0"/>
          <a:chOff x="0" y="0"/>
          <a:chExt cx="0" cy="0"/>
        </a:xfrm>
      </p:grpSpPr>
      <p:sp>
        <p:nvSpPr>
          <p:cNvPr id="71" name="Shape 71"/>
          <p:cNvSpPr txBox="1">
            <a:spLocks noGrp="1"/>
          </p:cNvSpPr>
          <p:nvPr>
            <p:ph type="title"/>
          </p:nvPr>
        </p:nvSpPr>
        <p:spPr>
          <a:xfrm>
            <a:off x="1187451" y="3030541"/>
            <a:ext cx="10515600" cy="2852737"/>
          </a:xfrm>
          <a:prstGeom prst="rect">
            <a:avLst/>
          </a:prstGeom>
          <a:noFill/>
          <a:ln>
            <a:noFill/>
          </a:ln>
        </p:spPr>
        <p:txBody>
          <a:bodyPr spcFirstLastPara="1" wrap="square" lIns="68575" tIns="68575" rIns="68575" bIns="68575" anchor="b" anchorCtr="0"/>
          <a:lstStyle>
            <a:lvl1pPr marR="0" lvl="0" algn="l" rtl="0">
              <a:lnSpc>
                <a:spcPct val="90000"/>
              </a:lnSpc>
              <a:spcBef>
                <a:spcPts val="0"/>
              </a:spcBef>
              <a:spcAft>
                <a:spcPts val="0"/>
              </a:spcAft>
              <a:buClr>
                <a:schemeClr val="dk1"/>
              </a:buClr>
              <a:buSzPts val="4500"/>
              <a:buFont typeface="Calibri"/>
              <a:buNone/>
              <a:defRPr sz="4800" b="0" i="0" u="none" strike="noStrike" cap="none">
                <a:solidFill>
                  <a:schemeClr val="dk1"/>
                </a:solidFill>
                <a:latin typeface="Calibri"/>
                <a:ea typeface="Calibri"/>
                <a:cs typeface="Calibri"/>
                <a:sym typeface="Calibri"/>
              </a:defRPr>
            </a:lvl1pPr>
            <a:lvl2pPr lvl="1">
              <a:spcBef>
                <a:spcPts val="0"/>
              </a:spcBef>
              <a:spcAft>
                <a:spcPts val="0"/>
              </a:spcAft>
              <a:buSzPts val="1100"/>
              <a:buNone/>
              <a:defRPr sz="1867"/>
            </a:lvl2pPr>
            <a:lvl3pPr lvl="2">
              <a:spcBef>
                <a:spcPts val="0"/>
              </a:spcBef>
              <a:spcAft>
                <a:spcPts val="0"/>
              </a:spcAft>
              <a:buSzPts val="1100"/>
              <a:buNone/>
              <a:defRPr sz="1867"/>
            </a:lvl3pPr>
            <a:lvl4pPr lvl="3">
              <a:spcBef>
                <a:spcPts val="0"/>
              </a:spcBef>
              <a:spcAft>
                <a:spcPts val="0"/>
              </a:spcAft>
              <a:buSzPts val="1100"/>
              <a:buNone/>
              <a:defRPr sz="1867"/>
            </a:lvl4pPr>
            <a:lvl5pPr lvl="4">
              <a:spcBef>
                <a:spcPts val="0"/>
              </a:spcBef>
              <a:spcAft>
                <a:spcPts val="0"/>
              </a:spcAft>
              <a:buSzPts val="1100"/>
              <a:buNone/>
              <a:defRPr sz="1867"/>
            </a:lvl5pPr>
            <a:lvl6pPr lvl="5">
              <a:spcBef>
                <a:spcPts val="0"/>
              </a:spcBef>
              <a:spcAft>
                <a:spcPts val="0"/>
              </a:spcAft>
              <a:buSzPts val="1100"/>
              <a:buNone/>
              <a:defRPr sz="1867"/>
            </a:lvl6pPr>
            <a:lvl7pPr lvl="6">
              <a:spcBef>
                <a:spcPts val="0"/>
              </a:spcBef>
              <a:spcAft>
                <a:spcPts val="0"/>
              </a:spcAft>
              <a:buSzPts val="1100"/>
              <a:buNone/>
              <a:defRPr sz="1867"/>
            </a:lvl7pPr>
            <a:lvl8pPr lvl="7">
              <a:spcBef>
                <a:spcPts val="0"/>
              </a:spcBef>
              <a:spcAft>
                <a:spcPts val="0"/>
              </a:spcAft>
              <a:buSzPts val="1100"/>
              <a:buNone/>
              <a:defRPr sz="1867"/>
            </a:lvl8pPr>
            <a:lvl9pPr lvl="8">
              <a:spcBef>
                <a:spcPts val="0"/>
              </a:spcBef>
              <a:spcAft>
                <a:spcPts val="0"/>
              </a:spcAft>
              <a:buSzPts val="1100"/>
              <a:buNone/>
              <a:defRPr sz="1867"/>
            </a:lvl9pPr>
          </a:lstStyle>
          <a:p>
            <a:endParaRPr dirty="0"/>
          </a:p>
        </p:txBody>
      </p:sp>
      <p:sp>
        <p:nvSpPr>
          <p:cNvPr id="73" name="Shape 73"/>
          <p:cNvSpPr txBox="1">
            <a:spLocks noGrp="1"/>
          </p:cNvSpPr>
          <p:nvPr>
            <p:ph type="ftr" idx="11"/>
          </p:nvPr>
        </p:nvSpPr>
        <p:spPr>
          <a:xfrm>
            <a:off x="4038600" y="6356352"/>
            <a:ext cx="4114800" cy="365125"/>
          </a:xfrm>
          <a:prstGeom prst="rect">
            <a:avLst/>
          </a:prstGeom>
          <a:noFill/>
          <a:ln>
            <a:noFill/>
          </a:ln>
        </p:spPr>
        <p:txBody>
          <a:bodyPr spcFirstLastPara="1" wrap="square" lIns="68575" tIns="68575" rIns="68575" bIns="68575" anchor="ctr" anchorCtr="0"/>
          <a:lstStyle>
            <a:lvl1pPr marR="0" lvl="0" algn="ctr" rtl="0">
              <a:spcBef>
                <a:spcPts val="0"/>
              </a:spcBef>
              <a:spcAft>
                <a:spcPts val="0"/>
              </a:spcAft>
              <a:buSzPts val="11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9pPr>
          </a:lstStyle>
          <a:p>
            <a:endParaRPr dirty="0"/>
          </a:p>
        </p:txBody>
      </p:sp>
      <p:sp>
        <p:nvSpPr>
          <p:cNvPr id="74" name="Shape 74"/>
          <p:cNvSpPr txBox="1">
            <a:spLocks noGrp="1"/>
          </p:cNvSpPr>
          <p:nvPr>
            <p:ph type="sldNum" idx="12"/>
          </p:nvPr>
        </p:nvSpPr>
        <p:spPr>
          <a:xfrm>
            <a:off x="8610600" y="6356352"/>
            <a:ext cx="2743200" cy="365125"/>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fld id="{00000000-1234-1234-1234-123412341234}" type="slidenum">
              <a:rPr lang="en"/>
              <a:pPr/>
              <a:t>‹#›</a:t>
            </a:fld>
            <a:endParaRPr dirty="0"/>
          </a:p>
        </p:txBody>
      </p:sp>
      <p:pic>
        <p:nvPicPr>
          <p:cNvPr id="75" name="Shape 75"/>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9563099" y="103911"/>
            <a:ext cx="2524991" cy="1087496"/>
          </a:xfrm>
          <a:prstGeom prst="rect">
            <a:avLst/>
          </a:prstGeom>
          <a:noFill/>
          <a:ln>
            <a:noFill/>
          </a:ln>
        </p:spPr>
      </p:pic>
      <p:pic>
        <p:nvPicPr>
          <p:cNvPr id="76" name="Shape 76"/>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0" y="6494265"/>
            <a:ext cx="3581400" cy="363735"/>
          </a:xfrm>
          <a:prstGeom prst="rect">
            <a:avLst/>
          </a:prstGeom>
          <a:noFill/>
          <a:ln>
            <a:noFill/>
          </a:ln>
        </p:spPr>
      </p:pic>
    </p:spTree>
    <p:extLst>
      <p:ext uri="{BB962C8B-B14F-4D97-AF65-F5344CB8AC3E}">
        <p14:creationId xmlns:p14="http://schemas.microsoft.com/office/powerpoint/2010/main" val="1588234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95"/>
        <p:cNvGrpSpPr/>
        <p:nvPr/>
      </p:nvGrpSpPr>
      <p:grpSpPr>
        <a:xfrm>
          <a:off x="0" y="0"/>
          <a:ext cx="0" cy="0"/>
          <a:chOff x="0" y="0"/>
          <a:chExt cx="0" cy="0"/>
        </a:xfrm>
      </p:grpSpPr>
      <p:sp>
        <p:nvSpPr>
          <p:cNvPr id="96" name="Shape 96"/>
          <p:cNvSpPr txBox="1">
            <a:spLocks noGrp="1"/>
          </p:cNvSpPr>
          <p:nvPr>
            <p:ph type="title"/>
          </p:nvPr>
        </p:nvSpPr>
        <p:spPr>
          <a:xfrm>
            <a:off x="309994" y="227967"/>
            <a:ext cx="10515600" cy="1325563"/>
          </a:xfrm>
          <a:prstGeom prst="rect">
            <a:avLst/>
          </a:prstGeom>
          <a:noFill/>
          <a:ln>
            <a:noFill/>
          </a:ln>
        </p:spPr>
        <p:txBody>
          <a:bodyPr spcFirstLastPara="1" wrap="square" lIns="68575" tIns="68575" rIns="68575" bIns="68575" anchor="ctr" anchorCtr="0"/>
          <a:lstStyle>
            <a:lvl1pPr marR="0" lvl="0" algn="l" rtl="0">
              <a:lnSpc>
                <a:spcPct val="90000"/>
              </a:lnSpc>
              <a:spcBef>
                <a:spcPts val="0"/>
              </a:spcBef>
              <a:spcAft>
                <a:spcPts val="0"/>
              </a:spcAft>
              <a:buClr>
                <a:schemeClr val="dk1"/>
              </a:buClr>
              <a:buSzPts val="3300"/>
              <a:buFont typeface="Calibri"/>
              <a:buNone/>
              <a:defRPr sz="5400" b="1" i="0" u="none" strike="noStrike" cap="none">
                <a:solidFill>
                  <a:srgbClr val="176BE7"/>
                </a:solidFill>
                <a:effectLst>
                  <a:outerShdw blurRad="38100" dist="38100" dir="2700000" algn="tl">
                    <a:srgbClr val="000000">
                      <a:alpha val="43137"/>
                    </a:srgbClr>
                  </a:outerShdw>
                </a:effectLst>
                <a:latin typeface="Calibri"/>
                <a:ea typeface="Calibri"/>
                <a:cs typeface="Calibri"/>
                <a:sym typeface="Calibri"/>
              </a:defRPr>
            </a:lvl1pPr>
            <a:lvl2pPr lvl="1">
              <a:spcBef>
                <a:spcPts val="0"/>
              </a:spcBef>
              <a:spcAft>
                <a:spcPts val="0"/>
              </a:spcAft>
              <a:buSzPts val="1100"/>
              <a:buNone/>
              <a:defRPr sz="1867"/>
            </a:lvl2pPr>
            <a:lvl3pPr lvl="2">
              <a:spcBef>
                <a:spcPts val="0"/>
              </a:spcBef>
              <a:spcAft>
                <a:spcPts val="0"/>
              </a:spcAft>
              <a:buSzPts val="1100"/>
              <a:buNone/>
              <a:defRPr sz="1867"/>
            </a:lvl3pPr>
            <a:lvl4pPr lvl="3">
              <a:spcBef>
                <a:spcPts val="0"/>
              </a:spcBef>
              <a:spcAft>
                <a:spcPts val="0"/>
              </a:spcAft>
              <a:buSzPts val="1100"/>
              <a:buNone/>
              <a:defRPr sz="1867"/>
            </a:lvl4pPr>
            <a:lvl5pPr lvl="4">
              <a:spcBef>
                <a:spcPts val="0"/>
              </a:spcBef>
              <a:spcAft>
                <a:spcPts val="0"/>
              </a:spcAft>
              <a:buSzPts val="1100"/>
              <a:buNone/>
              <a:defRPr sz="1867"/>
            </a:lvl5pPr>
            <a:lvl6pPr lvl="5">
              <a:spcBef>
                <a:spcPts val="0"/>
              </a:spcBef>
              <a:spcAft>
                <a:spcPts val="0"/>
              </a:spcAft>
              <a:buSzPts val="1100"/>
              <a:buNone/>
              <a:defRPr sz="1867"/>
            </a:lvl6pPr>
            <a:lvl7pPr lvl="6">
              <a:spcBef>
                <a:spcPts val="0"/>
              </a:spcBef>
              <a:spcAft>
                <a:spcPts val="0"/>
              </a:spcAft>
              <a:buSzPts val="1100"/>
              <a:buNone/>
              <a:defRPr sz="1867"/>
            </a:lvl7pPr>
            <a:lvl8pPr lvl="7">
              <a:spcBef>
                <a:spcPts val="0"/>
              </a:spcBef>
              <a:spcAft>
                <a:spcPts val="0"/>
              </a:spcAft>
              <a:buSzPts val="1100"/>
              <a:buNone/>
              <a:defRPr sz="1867"/>
            </a:lvl8pPr>
            <a:lvl9pPr lvl="8">
              <a:spcBef>
                <a:spcPts val="0"/>
              </a:spcBef>
              <a:spcAft>
                <a:spcPts val="0"/>
              </a:spcAft>
              <a:buSzPts val="1100"/>
              <a:buNone/>
              <a:defRPr sz="1867"/>
            </a:lvl9pPr>
          </a:lstStyle>
          <a:p>
            <a:endParaRPr dirty="0"/>
          </a:p>
        </p:txBody>
      </p:sp>
      <p:sp>
        <p:nvSpPr>
          <p:cNvPr id="97" name="Shape 97"/>
          <p:cNvSpPr txBox="1">
            <a:spLocks noGrp="1"/>
          </p:cNvSpPr>
          <p:nvPr>
            <p:ph type="ftr" idx="11"/>
          </p:nvPr>
        </p:nvSpPr>
        <p:spPr>
          <a:xfrm>
            <a:off x="4038600" y="6356352"/>
            <a:ext cx="4114800" cy="365125"/>
          </a:xfrm>
          <a:prstGeom prst="rect">
            <a:avLst/>
          </a:prstGeom>
          <a:noFill/>
          <a:ln>
            <a:noFill/>
          </a:ln>
        </p:spPr>
        <p:txBody>
          <a:bodyPr spcFirstLastPara="1" wrap="square" lIns="68575" tIns="68575" rIns="68575" bIns="68575" anchor="ctr" anchorCtr="0"/>
          <a:lstStyle>
            <a:lvl1pPr marR="0" lvl="0" algn="ctr" rtl="0">
              <a:spcBef>
                <a:spcPts val="0"/>
              </a:spcBef>
              <a:spcAft>
                <a:spcPts val="0"/>
              </a:spcAft>
              <a:buSzPts val="11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9pPr>
          </a:lstStyle>
          <a:p>
            <a:endParaRPr dirty="0"/>
          </a:p>
        </p:txBody>
      </p:sp>
      <p:sp>
        <p:nvSpPr>
          <p:cNvPr id="98" name="Shape 98"/>
          <p:cNvSpPr txBox="1">
            <a:spLocks noGrp="1"/>
          </p:cNvSpPr>
          <p:nvPr>
            <p:ph type="sldNum" idx="12"/>
          </p:nvPr>
        </p:nvSpPr>
        <p:spPr>
          <a:xfrm>
            <a:off x="8610600" y="6356352"/>
            <a:ext cx="2743200" cy="365125"/>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fld id="{00000000-1234-1234-1234-123412341234}" type="slidenum">
              <a:rPr lang="en"/>
              <a:pPr/>
              <a:t>‹#›</a:t>
            </a:fld>
            <a:endParaRPr dirty="0"/>
          </a:p>
        </p:txBody>
      </p:sp>
      <p:pic>
        <p:nvPicPr>
          <p:cNvPr id="99" name="Shape 99"/>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9563099" y="103911"/>
            <a:ext cx="2524991" cy="1087496"/>
          </a:xfrm>
          <a:prstGeom prst="rect">
            <a:avLst/>
          </a:prstGeom>
          <a:noFill/>
          <a:ln>
            <a:noFill/>
          </a:ln>
        </p:spPr>
      </p:pic>
      <p:pic>
        <p:nvPicPr>
          <p:cNvPr id="100" name="Shape 100"/>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0" y="6494265"/>
            <a:ext cx="3581400" cy="363735"/>
          </a:xfrm>
          <a:prstGeom prst="rect">
            <a:avLst/>
          </a:prstGeom>
          <a:noFill/>
          <a:ln>
            <a:noFill/>
          </a:ln>
        </p:spPr>
      </p:pic>
    </p:spTree>
    <p:extLst>
      <p:ext uri="{BB962C8B-B14F-4D97-AF65-F5344CB8AC3E}">
        <p14:creationId xmlns:p14="http://schemas.microsoft.com/office/powerpoint/2010/main" val="17284174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114"/>
        <p:cNvGrpSpPr/>
        <p:nvPr/>
      </p:nvGrpSpPr>
      <p:grpSpPr>
        <a:xfrm>
          <a:off x="0" y="0"/>
          <a:ext cx="0" cy="0"/>
          <a:chOff x="0" y="0"/>
          <a:chExt cx="0" cy="0"/>
        </a:xfrm>
      </p:grpSpPr>
      <p:sp>
        <p:nvSpPr>
          <p:cNvPr id="115" name="Shape 115"/>
          <p:cNvSpPr txBox="1">
            <a:spLocks noGrp="1"/>
          </p:cNvSpPr>
          <p:nvPr>
            <p:ph type="title"/>
          </p:nvPr>
        </p:nvSpPr>
        <p:spPr>
          <a:xfrm>
            <a:off x="839788" y="227967"/>
            <a:ext cx="3932237" cy="1342069"/>
          </a:xfrm>
          <a:prstGeom prst="rect">
            <a:avLst/>
          </a:prstGeom>
          <a:noFill/>
          <a:ln>
            <a:noFill/>
          </a:ln>
        </p:spPr>
        <p:txBody>
          <a:bodyPr spcFirstLastPara="1" wrap="square" lIns="68575" tIns="68575" rIns="68575" bIns="68575" anchor="b" anchorCtr="0"/>
          <a:lstStyle>
            <a:lvl1pPr marR="0" lvl="0" algn="l" rtl="0">
              <a:lnSpc>
                <a:spcPct val="90000"/>
              </a:lnSpc>
              <a:spcBef>
                <a:spcPts val="0"/>
              </a:spcBef>
              <a:spcAft>
                <a:spcPts val="0"/>
              </a:spcAft>
              <a:buClr>
                <a:schemeClr val="dk1"/>
              </a:buClr>
              <a:buSzPts val="2400"/>
              <a:buFont typeface="Calibri"/>
              <a:buNone/>
              <a:defRPr sz="3200" b="0" i="0" u="none" strike="noStrike" cap="none">
                <a:solidFill>
                  <a:schemeClr val="dk1"/>
                </a:solidFill>
                <a:latin typeface="Calibri"/>
                <a:ea typeface="Calibri"/>
                <a:cs typeface="Calibri"/>
                <a:sym typeface="Calibri"/>
              </a:defRPr>
            </a:lvl1pPr>
            <a:lvl2pPr lvl="1">
              <a:spcBef>
                <a:spcPts val="0"/>
              </a:spcBef>
              <a:spcAft>
                <a:spcPts val="0"/>
              </a:spcAft>
              <a:buSzPts val="1100"/>
              <a:buNone/>
              <a:defRPr sz="1867"/>
            </a:lvl2pPr>
            <a:lvl3pPr lvl="2">
              <a:spcBef>
                <a:spcPts val="0"/>
              </a:spcBef>
              <a:spcAft>
                <a:spcPts val="0"/>
              </a:spcAft>
              <a:buSzPts val="1100"/>
              <a:buNone/>
              <a:defRPr sz="1867"/>
            </a:lvl3pPr>
            <a:lvl4pPr lvl="3">
              <a:spcBef>
                <a:spcPts val="0"/>
              </a:spcBef>
              <a:spcAft>
                <a:spcPts val="0"/>
              </a:spcAft>
              <a:buSzPts val="1100"/>
              <a:buNone/>
              <a:defRPr sz="1867"/>
            </a:lvl4pPr>
            <a:lvl5pPr lvl="4">
              <a:spcBef>
                <a:spcPts val="0"/>
              </a:spcBef>
              <a:spcAft>
                <a:spcPts val="0"/>
              </a:spcAft>
              <a:buSzPts val="1100"/>
              <a:buNone/>
              <a:defRPr sz="1867"/>
            </a:lvl5pPr>
            <a:lvl6pPr lvl="5">
              <a:spcBef>
                <a:spcPts val="0"/>
              </a:spcBef>
              <a:spcAft>
                <a:spcPts val="0"/>
              </a:spcAft>
              <a:buSzPts val="1100"/>
              <a:buNone/>
              <a:defRPr sz="1867"/>
            </a:lvl6pPr>
            <a:lvl7pPr lvl="6">
              <a:spcBef>
                <a:spcPts val="0"/>
              </a:spcBef>
              <a:spcAft>
                <a:spcPts val="0"/>
              </a:spcAft>
              <a:buSzPts val="1100"/>
              <a:buNone/>
              <a:defRPr sz="1867"/>
            </a:lvl7pPr>
            <a:lvl8pPr lvl="7">
              <a:spcBef>
                <a:spcPts val="0"/>
              </a:spcBef>
              <a:spcAft>
                <a:spcPts val="0"/>
              </a:spcAft>
              <a:buSzPts val="1100"/>
              <a:buNone/>
              <a:defRPr sz="1867"/>
            </a:lvl8pPr>
            <a:lvl9pPr lvl="8">
              <a:spcBef>
                <a:spcPts val="0"/>
              </a:spcBef>
              <a:spcAft>
                <a:spcPts val="0"/>
              </a:spcAft>
              <a:buSzPts val="1100"/>
              <a:buNone/>
              <a:defRPr sz="1867"/>
            </a:lvl9pPr>
          </a:lstStyle>
          <a:p>
            <a:endParaRPr dirty="0"/>
          </a:p>
        </p:txBody>
      </p:sp>
      <p:sp>
        <p:nvSpPr>
          <p:cNvPr id="116" name="Shape 116"/>
          <p:cNvSpPr>
            <a:spLocks noGrp="1"/>
          </p:cNvSpPr>
          <p:nvPr>
            <p:ph type="pic" idx="2"/>
          </p:nvPr>
        </p:nvSpPr>
        <p:spPr>
          <a:xfrm>
            <a:off x="5183188" y="987427"/>
            <a:ext cx="6172200" cy="5368923"/>
          </a:xfrm>
          <a:prstGeom prst="rect">
            <a:avLst/>
          </a:prstGeom>
          <a:noFill/>
          <a:ln>
            <a:noFill/>
          </a:ln>
        </p:spPr>
        <p:txBody>
          <a:bodyPr spcFirstLastPara="1" wrap="square" lIns="68575" tIns="68575" rIns="68575" bIns="68575" anchor="t" anchorCtr="0"/>
          <a:lstStyle>
            <a:lvl1pPr marR="0" lvl="0" algn="l" rtl="0">
              <a:lnSpc>
                <a:spcPct val="90000"/>
              </a:lnSpc>
              <a:spcBef>
                <a:spcPts val="1067"/>
              </a:spcBef>
              <a:spcAft>
                <a:spcPts val="0"/>
              </a:spcAft>
              <a:buClr>
                <a:schemeClr val="dk1"/>
              </a:buClr>
              <a:buSzPts val="2400"/>
              <a:buFont typeface="Arial"/>
              <a:buNone/>
              <a:defRPr sz="3200" b="0" i="0" u="none" strike="noStrike" cap="none">
                <a:solidFill>
                  <a:schemeClr val="dk1"/>
                </a:solidFill>
                <a:latin typeface="Calibri"/>
                <a:ea typeface="Calibri"/>
                <a:cs typeface="Calibri"/>
                <a:sym typeface="Calibri"/>
              </a:defRPr>
            </a:lvl1pPr>
            <a:lvl2pPr marR="0" lvl="1" algn="l" rtl="0">
              <a:lnSpc>
                <a:spcPct val="90000"/>
              </a:lnSpc>
              <a:spcBef>
                <a:spcPts val="533"/>
              </a:spcBef>
              <a:spcAft>
                <a:spcPts val="0"/>
              </a:spcAft>
              <a:buClr>
                <a:schemeClr val="dk1"/>
              </a:buClr>
              <a:buSzPts val="2100"/>
              <a:buFont typeface="Arial"/>
              <a:buNone/>
              <a:defRPr sz="2800" b="0" i="0" u="none" strike="noStrike" cap="none">
                <a:solidFill>
                  <a:schemeClr val="dk1"/>
                </a:solidFill>
                <a:latin typeface="Calibri"/>
                <a:ea typeface="Calibri"/>
                <a:cs typeface="Calibri"/>
                <a:sym typeface="Calibri"/>
              </a:defRPr>
            </a:lvl2pPr>
            <a:lvl3pPr marR="0" lvl="2" algn="l" rtl="0">
              <a:lnSpc>
                <a:spcPct val="90000"/>
              </a:lnSpc>
              <a:spcBef>
                <a:spcPts val="533"/>
              </a:spcBef>
              <a:spcAft>
                <a:spcPts val="0"/>
              </a:spcAft>
              <a:buClr>
                <a:schemeClr val="dk1"/>
              </a:buClr>
              <a:buSzPts val="1800"/>
              <a:buFont typeface="Arial"/>
              <a:buNone/>
              <a:defRPr sz="2400" b="0" i="0" u="none" strike="noStrike" cap="none">
                <a:solidFill>
                  <a:schemeClr val="dk1"/>
                </a:solidFill>
                <a:latin typeface="Calibri"/>
                <a:ea typeface="Calibri"/>
                <a:cs typeface="Calibri"/>
                <a:sym typeface="Calibri"/>
              </a:defRPr>
            </a:lvl3pPr>
            <a:lvl4pPr marR="0" lvl="3" algn="l" rtl="0">
              <a:lnSpc>
                <a:spcPct val="90000"/>
              </a:lnSpc>
              <a:spcBef>
                <a:spcPts val="533"/>
              </a:spcBef>
              <a:spcAft>
                <a:spcPts val="0"/>
              </a:spcAft>
              <a:buClr>
                <a:schemeClr val="dk1"/>
              </a:buClr>
              <a:buSzPts val="1500"/>
              <a:buFont typeface="Arial"/>
              <a:buNone/>
              <a:defRPr sz="2000" b="0" i="0" u="none" strike="noStrike" cap="none">
                <a:solidFill>
                  <a:schemeClr val="dk1"/>
                </a:solidFill>
                <a:latin typeface="Calibri"/>
                <a:ea typeface="Calibri"/>
                <a:cs typeface="Calibri"/>
                <a:sym typeface="Calibri"/>
              </a:defRPr>
            </a:lvl4pPr>
            <a:lvl5pPr marR="0" lvl="4" algn="l" rtl="0">
              <a:lnSpc>
                <a:spcPct val="90000"/>
              </a:lnSpc>
              <a:spcBef>
                <a:spcPts val="533"/>
              </a:spcBef>
              <a:spcAft>
                <a:spcPts val="0"/>
              </a:spcAft>
              <a:buClr>
                <a:schemeClr val="dk1"/>
              </a:buClr>
              <a:buSzPts val="1500"/>
              <a:buFont typeface="Arial"/>
              <a:buNone/>
              <a:defRPr sz="2000" b="0" i="0" u="none" strike="noStrike" cap="none">
                <a:solidFill>
                  <a:schemeClr val="dk1"/>
                </a:solidFill>
                <a:latin typeface="Calibri"/>
                <a:ea typeface="Calibri"/>
                <a:cs typeface="Calibri"/>
                <a:sym typeface="Calibri"/>
              </a:defRPr>
            </a:lvl5pPr>
            <a:lvl6pPr marR="0" lvl="5" algn="l" rtl="0">
              <a:lnSpc>
                <a:spcPct val="90000"/>
              </a:lnSpc>
              <a:spcBef>
                <a:spcPts val="533"/>
              </a:spcBef>
              <a:spcAft>
                <a:spcPts val="0"/>
              </a:spcAft>
              <a:buClr>
                <a:schemeClr val="dk1"/>
              </a:buClr>
              <a:buSzPts val="15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33"/>
              </a:spcBef>
              <a:spcAft>
                <a:spcPts val="0"/>
              </a:spcAft>
              <a:buClr>
                <a:schemeClr val="dk1"/>
              </a:buClr>
              <a:buSzPts val="15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33"/>
              </a:spcBef>
              <a:spcAft>
                <a:spcPts val="0"/>
              </a:spcAft>
              <a:buClr>
                <a:schemeClr val="dk1"/>
              </a:buClr>
              <a:buSzPts val="15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33"/>
              </a:spcBef>
              <a:spcAft>
                <a:spcPts val="0"/>
              </a:spcAft>
              <a:buClr>
                <a:schemeClr val="dk1"/>
              </a:buClr>
              <a:buSzPts val="1500"/>
              <a:buFont typeface="Arial"/>
              <a:buNone/>
              <a:defRPr sz="2000" b="0" i="0" u="none" strike="noStrike" cap="none">
                <a:solidFill>
                  <a:schemeClr val="dk1"/>
                </a:solidFill>
                <a:latin typeface="Calibri"/>
                <a:ea typeface="Calibri"/>
                <a:cs typeface="Calibri"/>
                <a:sym typeface="Calibri"/>
              </a:defRPr>
            </a:lvl9pPr>
          </a:lstStyle>
          <a:p>
            <a:endParaRPr dirty="0"/>
          </a:p>
        </p:txBody>
      </p:sp>
      <p:sp>
        <p:nvSpPr>
          <p:cNvPr id="117" name="Shape 117"/>
          <p:cNvSpPr txBox="1">
            <a:spLocks noGrp="1"/>
          </p:cNvSpPr>
          <p:nvPr>
            <p:ph type="body" idx="1"/>
          </p:nvPr>
        </p:nvSpPr>
        <p:spPr>
          <a:xfrm>
            <a:off x="839788" y="1553530"/>
            <a:ext cx="3932237" cy="4802820"/>
          </a:xfrm>
          <a:prstGeom prst="rect">
            <a:avLst/>
          </a:prstGeom>
          <a:noFill/>
          <a:ln>
            <a:noFill/>
          </a:ln>
        </p:spPr>
        <p:txBody>
          <a:bodyPr spcFirstLastPara="1" wrap="square" lIns="68575" tIns="68575" rIns="68575" bIns="68575" anchor="t" anchorCtr="0"/>
          <a:lstStyle>
            <a:lvl1pPr marL="609585" marR="0" lvl="0" indent="-304792" algn="l" rtl="0">
              <a:lnSpc>
                <a:spcPct val="90000"/>
              </a:lnSpc>
              <a:spcBef>
                <a:spcPts val="1067"/>
              </a:spcBef>
              <a:spcAft>
                <a:spcPts val="0"/>
              </a:spcAft>
              <a:buClr>
                <a:schemeClr val="dk1"/>
              </a:buClr>
              <a:buSzPts val="1200"/>
              <a:buFont typeface="Arial"/>
              <a:buNone/>
              <a:defRPr sz="1600" b="0" i="0" u="none" strike="noStrike" cap="none">
                <a:solidFill>
                  <a:schemeClr val="dk1"/>
                </a:solidFill>
                <a:latin typeface="Calibri"/>
                <a:ea typeface="Calibri"/>
                <a:cs typeface="Calibri"/>
                <a:sym typeface="Calibri"/>
              </a:defRPr>
            </a:lvl1pPr>
            <a:lvl2pPr marL="1219170" marR="0" lvl="1" indent="-304792" algn="l" rtl="0">
              <a:lnSpc>
                <a:spcPct val="90000"/>
              </a:lnSpc>
              <a:spcBef>
                <a:spcPts val="533"/>
              </a:spcBef>
              <a:spcAft>
                <a:spcPts val="0"/>
              </a:spcAft>
              <a:buClr>
                <a:schemeClr val="dk1"/>
              </a:buClr>
              <a:buSzPts val="1100"/>
              <a:buFont typeface="Arial"/>
              <a:buNone/>
              <a:defRPr sz="1467" b="0" i="0" u="none" strike="noStrike" cap="none">
                <a:solidFill>
                  <a:schemeClr val="dk1"/>
                </a:solidFill>
                <a:latin typeface="Calibri"/>
                <a:ea typeface="Calibri"/>
                <a:cs typeface="Calibri"/>
                <a:sym typeface="Calibri"/>
              </a:defRPr>
            </a:lvl2pPr>
            <a:lvl3pPr marL="1828754" marR="0" lvl="2" indent="-304792" algn="l" rtl="0">
              <a:lnSpc>
                <a:spcPct val="90000"/>
              </a:lnSpc>
              <a:spcBef>
                <a:spcPts val="533"/>
              </a:spcBef>
              <a:spcAft>
                <a:spcPts val="0"/>
              </a:spcAft>
              <a:buClr>
                <a:schemeClr val="dk1"/>
              </a:buClr>
              <a:buSzPts val="900"/>
              <a:buFont typeface="Arial"/>
              <a:buNone/>
              <a:defRPr sz="1200" b="0" i="0" u="none" strike="noStrike" cap="none">
                <a:solidFill>
                  <a:schemeClr val="dk1"/>
                </a:solidFill>
                <a:latin typeface="Calibri"/>
                <a:ea typeface="Calibri"/>
                <a:cs typeface="Calibri"/>
                <a:sym typeface="Calibri"/>
              </a:defRPr>
            </a:lvl3pPr>
            <a:lvl4pPr marL="2438339" marR="0" lvl="3" indent="-304792" algn="l" rtl="0">
              <a:lnSpc>
                <a:spcPct val="90000"/>
              </a:lnSpc>
              <a:spcBef>
                <a:spcPts val="533"/>
              </a:spcBef>
              <a:spcAft>
                <a:spcPts val="0"/>
              </a:spcAft>
              <a:buClr>
                <a:schemeClr val="dk1"/>
              </a:buClr>
              <a:buSzPts val="800"/>
              <a:buFont typeface="Arial"/>
              <a:buNone/>
              <a:defRPr sz="1067" b="0" i="0" u="none" strike="noStrike" cap="none">
                <a:solidFill>
                  <a:schemeClr val="dk1"/>
                </a:solidFill>
                <a:latin typeface="Calibri"/>
                <a:ea typeface="Calibri"/>
                <a:cs typeface="Calibri"/>
                <a:sym typeface="Calibri"/>
              </a:defRPr>
            </a:lvl4pPr>
            <a:lvl5pPr marL="3047924" marR="0" lvl="4" indent="-304792" algn="l" rtl="0">
              <a:lnSpc>
                <a:spcPct val="90000"/>
              </a:lnSpc>
              <a:spcBef>
                <a:spcPts val="533"/>
              </a:spcBef>
              <a:spcAft>
                <a:spcPts val="0"/>
              </a:spcAft>
              <a:buClr>
                <a:schemeClr val="dk1"/>
              </a:buClr>
              <a:buSzPts val="800"/>
              <a:buFont typeface="Arial"/>
              <a:buNone/>
              <a:defRPr sz="1067" b="0" i="0" u="none" strike="noStrike" cap="none">
                <a:solidFill>
                  <a:schemeClr val="dk1"/>
                </a:solidFill>
                <a:latin typeface="Calibri"/>
                <a:ea typeface="Calibri"/>
                <a:cs typeface="Calibri"/>
                <a:sym typeface="Calibri"/>
              </a:defRPr>
            </a:lvl5pPr>
            <a:lvl6pPr marL="3657509" marR="0" lvl="5" indent="-304792" algn="l" rtl="0">
              <a:lnSpc>
                <a:spcPct val="90000"/>
              </a:lnSpc>
              <a:spcBef>
                <a:spcPts val="533"/>
              </a:spcBef>
              <a:spcAft>
                <a:spcPts val="0"/>
              </a:spcAft>
              <a:buClr>
                <a:schemeClr val="dk1"/>
              </a:buClr>
              <a:buSzPts val="800"/>
              <a:buFont typeface="Arial"/>
              <a:buNone/>
              <a:defRPr sz="1067" b="0" i="0" u="none" strike="noStrike" cap="none">
                <a:solidFill>
                  <a:schemeClr val="dk1"/>
                </a:solidFill>
                <a:latin typeface="Calibri"/>
                <a:ea typeface="Calibri"/>
                <a:cs typeface="Calibri"/>
                <a:sym typeface="Calibri"/>
              </a:defRPr>
            </a:lvl6pPr>
            <a:lvl7pPr marL="4267093" marR="0" lvl="6" indent="-304792" algn="l" rtl="0">
              <a:lnSpc>
                <a:spcPct val="90000"/>
              </a:lnSpc>
              <a:spcBef>
                <a:spcPts val="533"/>
              </a:spcBef>
              <a:spcAft>
                <a:spcPts val="0"/>
              </a:spcAft>
              <a:buClr>
                <a:schemeClr val="dk1"/>
              </a:buClr>
              <a:buSzPts val="800"/>
              <a:buFont typeface="Arial"/>
              <a:buNone/>
              <a:defRPr sz="1067" b="0" i="0" u="none" strike="noStrike" cap="none">
                <a:solidFill>
                  <a:schemeClr val="dk1"/>
                </a:solidFill>
                <a:latin typeface="Calibri"/>
                <a:ea typeface="Calibri"/>
                <a:cs typeface="Calibri"/>
                <a:sym typeface="Calibri"/>
              </a:defRPr>
            </a:lvl7pPr>
            <a:lvl8pPr marL="4876678" marR="0" lvl="7" indent="-304792" algn="l" rtl="0">
              <a:lnSpc>
                <a:spcPct val="90000"/>
              </a:lnSpc>
              <a:spcBef>
                <a:spcPts val="533"/>
              </a:spcBef>
              <a:spcAft>
                <a:spcPts val="0"/>
              </a:spcAft>
              <a:buClr>
                <a:schemeClr val="dk1"/>
              </a:buClr>
              <a:buSzPts val="800"/>
              <a:buFont typeface="Arial"/>
              <a:buNone/>
              <a:defRPr sz="1067" b="0" i="0" u="none" strike="noStrike" cap="none">
                <a:solidFill>
                  <a:schemeClr val="dk1"/>
                </a:solidFill>
                <a:latin typeface="Calibri"/>
                <a:ea typeface="Calibri"/>
                <a:cs typeface="Calibri"/>
                <a:sym typeface="Calibri"/>
              </a:defRPr>
            </a:lvl8pPr>
            <a:lvl9pPr marL="5486263" marR="0" lvl="8" indent="-304792" algn="l" rtl="0">
              <a:lnSpc>
                <a:spcPct val="90000"/>
              </a:lnSpc>
              <a:spcBef>
                <a:spcPts val="533"/>
              </a:spcBef>
              <a:spcAft>
                <a:spcPts val="0"/>
              </a:spcAft>
              <a:buClr>
                <a:schemeClr val="dk1"/>
              </a:buClr>
              <a:buSzPts val="800"/>
              <a:buFont typeface="Arial"/>
              <a:buNone/>
              <a:defRPr sz="1067" b="0" i="0" u="none" strike="noStrike" cap="none">
                <a:solidFill>
                  <a:schemeClr val="dk1"/>
                </a:solidFill>
                <a:latin typeface="Calibri"/>
                <a:ea typeface="Calibri"/>
                <a:cs typeface="Calibri"/>
                <a:sym typeface="Calibri"/>
              </a:defRPr>
            </a:lvl9pPr>
          </a:lstStyle>
          <a:p>
            <a:endParaRPr dirty="0"/>
          </a:p>
        </p:txBody>
      </p:sp>
      <p:sp>
        <p:nvSpPr>
          <p:cNvPr id="118" name="Shape 118"/>
          <p:cNvSpPr txBox="1">
            <a:spLocks noGrp="1"/>
          </p:cNvSpPr>
          <p:nvPr>
            <p:ph type="ftr" idx="11"/>
          </p:nvPr>
        </p:nvSpPr>
        <p:spPr>
          <a:xfrm>
            <a:off x="4038600" y="6356352"/>
            <a:ext cx="4114800" cy="365125"/>
          </a:xfrm>
          <a:prstGeom prst="rect">
            <a:avLst/>
          </a:prstGeom>
          <a:noFill/>
          <a:ln>
            <a:noFill/>
          </a:ln>
        </p:spPr>
        <p:txBody>
          <a:bodyPr spcFirstLastPara="1" wrap="square" lIns="68575" tIns="68575" rIns="68575" bIns="68575" anchor="ctr" anchorCtr="0"/>
          <a:lstStyle>
            <a:lvl1pPr marR="0" lvl="0" algn="ctr" rtl="0">
              <a:spcBef>
                <a:spcPts val="0"/>
              </a:spcBef>
              <a:spcAft>
                <a:spcPts val="0"/>
              </a:spcAft>
              <a:buSzPts val="11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9pPr>
          </a:lstStyle>
          <a:p>
            <a:endParaRPr dirty="0"/>
          </a:p>
        </p:txBody>
      </p:sp>
      <p:sp>
        <p:nvSpPr>
          <p:cNvPr id="119" name="Shape 119"/>
          <p:cNvSpPr txBox="1">
            <a:spLocks noGrp="1"/>
          </p:cNvSpPr>
          <p:nvPr>
            <p:ph type="sldNum" idx="12"/>
          </p:nvPr>
        </p:nvSpPr>
        <p:spPr>
          <a:xfrm>
            <a:off x="8610600" y="6356352"/>
            <a:ext cx="2743200" cy="365125"/>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fld id="{00000000-1234-1234-1234-123412341234}" type="slidenum">
              <a:rPr lang="en"/>
              <a:pPr/>
              <a:t>‹#›</a:t>
            </a:fld>
            <a:endParaRPr dirty="0"/>
          </a:p>
        </p:txBody>
      </p:sp>
      <p:pic>
        <p:nvPicPr>
          <p:cNvPr id="120" name="Shape 120"/>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9563099" y="103911"/>
            <a:ext cx="2524991" cy="1087496"/>
          </a:xfrm>
          <a:prstGeom prst="rect">
            <a:avLst/>
          </a:prstGeom>
          <a:noFill/>
          <a:ln>
            <a:noFill/>
          </a:ln>
        </p:spPr>
      </p:pic>
      <p:pic>
        <p:nvPicPr>
          <p:cNvPr id="121" name="Shape 121"/>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0" y="6494265"/>
            <a:ext cx="3581400" cy="363735"/>
          </a:xfrm>
          <a:prstGeom prst="rect">
            <a:avLst/>
          </a:prstGeom>
          <a:noFill/>
          <a:ln>
            <a:noFill/>
          </a:ln>
        </p:spPr>
      </p:pic>
    </p:spTree>
    <p:extLst>
      <p:ext uri="{BB962C8B-B14F-4D97-AF65-F5344CB8AC3E}">
        <p14:creationId xmlns:p14="http://schemas.microsoft.com/office/powerpoint/2010/main" val="24729007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Date Placeholder 2"/>
          <p:cNvSpPr>
            <a:spLocks noGrp="1"/>
          </p:cNvSpPr>
          <p:nvPr>
            <p:ph type="dt" idx="10"/>
          </p:nvPr>
        </p:nvSpPr>
        <p:spPr/>
        <p:txBody>
          <a:bodyPr/>
          <a:lstStyle/>
          <a:p>
            <a:pPr>
              <a:buClr>
                <a:srgbClr val="000000"/>
              </a:buClr>
              <a:buFont typeface="Arial"/>
              <a:buNone/>
            </a:pPr>
            <a:endParaRPr lang="en-US" kern="0" dirty="0"/>
          </a:p>
        </p:txBody>
      </p:sp>
      <p:sp>
        <p:nvSpPr>
          <p:cNvPr id="4" name="Footer Placeholder 3"/>
          <p:cNvSpPr>
            <a:spLocks noGrp="1"/>
          </p:cNvSpPr>
          <p:nvPr>
            <p:ph type="ftr" idx="11"/>
          </p:nvPr>
        </p:nvSpPr>
        <p:spPr/>
        <p:txBody>
          <a:bodyPr/>
          <a:lstStyle/>
          <a:p>
            <a:pPr>
              <a:buClr>
                <a:srgbClr val="000000"/>
              </a:buClr>
              <a:buFont typeface="Arial"/>
              <a:buNone/>
            </a:pPr>
            <a:endParaRPr lang="en-US" kern="0" dirty="0"/>
          </a:p>
        </p:txBody>
      </p:sp>
      <p:sp>
        <p:nvSpPr>
          <p:cNvPr id="5" name="Slide Number Placeholder 4"/>
          <p:cNvSpPr>
            <a:spLocks noGrp="1"/>
          </p:cNvSpPr>
          <p:nvPr>
            <p:ph type="sldNum" idx="12"/>
          </p:nvPr>
        </p:nvSpPr>
        <p:spPr/>
        <p:txBody>
          <a:bodyPr/>
          <a:lstStyle/>
          <a:p>
            <a:pPr>
              <a:buClr>
                <a:srgbClr val="000000"/>
              </a:buClr>
              <a:buFont typeface="Arial"/>
              <a:buNone/>
            </a:pPr>
            <a:fld id="{00000000-1234-1234-1234-123412341234}" type="slidenum">
              <a:rPr lang="en" kern="0" smtClean="0"/>
              <a:pPr>
                <a:buClr>
                  <a:srgbClr val="000000"/>
                </a:buClr>
                <a:buFont typeface="Arial"/>
                <a:buNone/>
              </a:pPr>
              <a:t>‹#›</a:t>
            </a:fld>
            <a:endParaRPr lang="en" kern="0" dirty="0"/>
          </a:p>
        </p:txBody>
      </p:sp>
    </p:spTree>
    <p:extLst>
      <p:ext uri="{BB962C8B-B14F-4D97-AF65-F5344CB8AC3E}">
        <p14:creationId xmlns:p14="http://schemas.microsoft.com/office/powerpoint/2010/main" val="24313921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0"/>
        <p:cNvGrpSpPr/>
        <p:nvPr/>
      </p:nvGrpSpPr>
      <p:grpSpPr>
        <a:xfrm>
          <a:off x="0" y="0"/>
          <a:ext cx="0" cy="0"/>
          <a:chOff x="0" y="0"/>
          <a:chExt cx="0" cy="0"/>
        </a:xfrm>
      </p:grpSpPr>
      <p:pic>
        <p:nvPicPr>
          <p:cNvPr id="51" name="Shape 51"/>
          <p:cNvPicPr preferRelativeResize="0"/>
          <p:nvPr/>
        </p:nvPicPr>
        <p:blipFill rotWithShape="1">
          <a:blip r:embed="rId8" cstate="email">
            <a:alphaModFix/>
            <a:extLst>
              <a:ext uri="{28A0092B-C50C-407E-A947-70E740481C1C}">
                <a14:useLocalDpi xmlns:a14="http://schemas.microsoft.com/office/drawing/2010/main"/>
              </a:ext>
            </a:extLst>
          </a:blip>
          <a:srcRect/>
          <a:stretch/>
        </p:blipFill>
        <p:spPr>
          <a:xfrm>
            <a:off x="0" y="0"/>
            <a:ext cx="12192000" cy="6858000"/>
          </a:xfrm>
          <a:prstGeom prst="rect">
            <a:avLst/>
          </a:prstGeom>
          <a:noFill/>
          <a:ln>
            <a:noFill/>
          </a:ln>
        </p:spPr>
      </p:pic>
      <p:sp>
        <p:nvSpPr>
          <p:cNvPr id="52" name="Shape 52"/>
          <p:cNvSpPr txBox="1">
            <a:spLocks noGrp="1"/>
          </p:cNvSpPr>
          <p:nvPr>
            <p:ph type="title"/>
          </p:nvPr>
        </p:nvSpPr>
        <p:spPr>
          <a:xfrm>
            <a:off x="838200" y="227967"/>
            <a:ext cx="10515600" cy="1325563"/>
          </a:xfrm>
          <a:prstGeom prst="rect">
            <a:avLst/>
          </a:prstGeom>
          <a:noFill/>
          <a:ln>
            <a:noFill/>
          </a:ln>
        </p:spPr>
        <p:txBody>
          <a:bodyPr spcFirstLastPara="1" wrap="square" lIns="68575" tIns="68575" rIns="68575" bIns="68575" anchor="ctr" anchorCtr="0"/>
          <a:lstStyle>
            <a:lvl1pPr marR="0" lvl="0" algn="l" rtl="0">
              <a:lnSpc>
                <a:spcPct val="90000"/>
              </a:lnSpc>
              <a:spcBef>
                <a:spcPts val="0"/>
              </a:spcBef>
              <a:spcAft>
                <a:spcPts val="0"/>
              </a:spcAft>
              <a:buClr>
                <a:schemeClr val="dk1"/>
              </a:buClr>
              <a:buSzPts val="3300"/>
              <a:buFont typeface="Calibri"/>
              <a:buNone/>
              <a:defRPr sz="3300" b="0" i="0" u="none" strike="noStrike" cap="none">
                <a:solidFill>
                  <a:schemeClr val="dk1"/>
                </a:solidFill>
                <a:latin typeface="Calibri"/>
                <a:ea typeface="Calibri"/>
                <a:cs typeface="Calibri"/>
                <a:sym typeface="Calibri"/>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dirty="0"/>
          </a:p>
        </p:txBody>
      </p:sp>
      <p:sp>
        <p:nvSpPr>
          <p:cNvPr id="53" name="Shape 53"/>
          <p:cNvSpPr txBox="1">
            <a:spLocks noGrp="1"/>
          </p:cNvSpPr>
          <p:nvPr>
            <p:ph type="body" idx="1"/>
          </p:nvPr>
        </p:nvSpPr>
        <p:spPr>
          <a:xfrm>
            <a:off x="838200" y="1191407"/>
            <a:ext cx="10515600" cy="5164944"/>
          </a:xfrm>
          <a:prstGeom prst="rect">
            <a:avLst/>
          </a:prstGeom>
          <a:noFill/>
          <a:ln>
            <a:noFill/>
          </a:ln>
        </p:spPr>
        <p:txBody>
          <a:bodyPr spcFirstLastPara="1" wrap="square" lIns="68575" tIns="68575" rIns="68575" bIns="68575" anchor="t" anchorCtr="0"/>
          <a:lstStyle>
            <a:lvl1pPr marL="457200" marR="0" lvl="0" indent="-361950" algn="l" rtl="0">
              <a:lnSpc>
                <a:spcPct val="90000"/>
              </a:lnSpc>
              <a:spcBef>
                <a:spcPts val="80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L="1828800" marR="0" lvl="3"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L="2286000" marR="0" lvl="4"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dirty="0"/>
          </a:p>
        </p:txBody>
      </p:sp>
      <p:sp>
        <p:nvSpPr>
          <p:cNvPr id="54" name="Shape 54"/>
          <p:cNvSpPr txBox="1">
            <a:spLocks noGrp="1"/>
          </p:cNvSpPr>
          <p:nvPr>
            <p:ph type="dt" idx="10"/>
          </p:nvPr>
        </p:nvSpPr>
        <p:spPr>
          <a:xfrm>
            <a:off x="838200" y="6356352"/>
            <a:ext cx="2743200" cy="365125"/>
          </a:xfrm>
          <a:prstGeom prst="rect">
            <a:avLst/>
          </a:prstGeom>
          <a:noFill/>
          <a:ln>
            <a:noFill/>
          </a:ln>
        </p:spPr>
        <p:txBody>
          <a:bodyPr spcFirstLastPara="1" wrap="square" lIns="68575" tIns="68575" rIns="68575" bIns="68575" anchor="ctr" anchorCtr="0"/>
          <a:lstStyle>
            <a:lvl1pPr marR="0" lvl="0" algn="l" rtl="0">
              <a:spcBef>
                <a:spcPts val="0"/>
              </a:spcBef>
              <a:spcAft>
                <a:spcPts val="0"/>
              </a:spcAft>
              <a:buSzPts val="11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9pPr>
          </a:lstStyle>
          <a:p>
            <a:pPr>
              <a:buClr>
                <a:srgbClr val="000000"/>
              </a:buClr>
              <a:buFont typeface="Arial"/>
              <a:buNone/>
            </a:pPr>
            <a:endParaRPr kern="0" dirty="0"/>
          </a:p>
        </p:txBody>
      </p:sp>
      <p:sp>
        <p:nvSpPr>
          <p:cNvPr id="55" name="Shape 55"/>
          <p:cNvSpPr txBox="1">
            <a:spLocks noGrp="1"/>
          </p:cNvSpPr>
          <p:nvPr>
            <p:ph type="ftr" idx="11"/>
          </p:nvPr>
        </p:nvSpPr>
        <p:spPr>
          <a:xfrm>
            <a:off x="4038600" y="6356352"/>
            <a:ext cx="4114800" cy="365125"/>
          </a:xfrm>
          <a:prstGeom prst="rect">
            <a:avLst/>
          </a:prstGeom>
          <a:noFill/>
          <a:ln>
            <a:noFill/>
          </a:ln>
        </p:spPr>
        <p:txBody>
          <a:bodyPr spcFirstLastPara="1" wrap="square" lIns="68575" tIns="68575" rIns="68575" bIns="68575" anchor="ctr" anchorCtr="0"/>
          <a:lstStyle>
            <a:lvl1pPr marR="0" lvl="0" algn="ctr" rtl="0">
              <a:spcBef>
                <a:spcPts val="0"/>
              </a:spcBef>
              <a:spcAft>
                <a:spcPts val="0"/>
              </a:spcAft>
              <a:buSzPts val="11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9pPr>
          </a:lstStyle>
          <a:p>
            <a:pPr>
              <a:buClr>
                <a:srgbClr val="000000"/>
              </a:buClr>
              <a:buFont typeface="Arial"/>
              <a:buNone/>
            </a:pPr>
            <a:endParaRPr kern="0" dirty="0"/>
          </a:p>
        </p:txBody>
      </p:sp>
      <p:sp>
        <p:nvSpPr>
          <p:cNvPr id="56" name="Shape 56"/>
          <p:cNvSpPr txBox="1">
            <a:spLocks noGrp="1"/>
          </p:cNvSpPr>
          <p:nvPr>
            <p:ph type="sldNum" idx="12"/>
          </p:nvPr>
        </p:nvSpPr>
        <p:spPr>
          <a:xfrm>
            <a:off x="8610600" y="6356352"/>
            <a:ext cx="2743200" cy="365125"/>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a:buClr>
                <a:srgbClr val="000000"/>
              </a:buClr>
              <a:buFont typeface="Arial"/>
              <a:buNone/>
            </a:pPr>
            <a:fld id="{00000000-1234-1234-1234-123412341234}" type="slidenum">
              <a:rPr lang="en" kern="0"/>
              <a:pPr>
                <a:buClr>
                  <a:srgbClr val="000000"/>
                </a:buClr>
                <a:buFont typeface="Arial"/>
                <a:buNone/>
              </a:pPr>
              <a:t>‹#›</a:t>
            </a:fld>
            <a:endParaRPr kern="0" dirty="0"/>
          </a:p>
        </p:txBody>
      </p:sp>
    </p:spTree>
    <p:extLst>
      <p:ext uri="{BB962C8B-B14F-4D97-AF65-F5344CB8AC3E}">
        <p14:creationId xmlns:p14="http://schemas.microsoft.com/office/powerpoint/2010/main" val="2334486735"/>
      </p:ext>
    </p:extLst>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6" r:id="rId4"/>
    <p:sldLayoutId id="2147483672" r:id="rId5"/>
    <p:sldLayoutId id="2147483673" r:id="rId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6000" b="1" i="0" u="none" strike="noStrike" cap="none">
          <a:solidFill>
            <a:srgbClr val="176BE7"/>
          </a:solidFill>
          <a:effectLst>
            <a:outerShdw blurRad="38100" dist="38100" dir="2700000" algn="tl">
              <a:srgbClr val="000000">
                <a:alpha val="43137"/>
              </a:srgbClr>
            </a:outerShdw>
          </a:effectLst>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L="231642" marR="0" lvl="0" indent="-231642" algn="l" rtl="0">
        <a:lnSpc>
          <a:spcPct val="100000"/>
        </a:lnSpc>
        <a:spcBef>
          <a:spcPts val="0"/>
        </a:spcBef>
        <a:spcAft>
          <a:spcPts val="1067"/>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image" Target="../media/image13.jpeg"/></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4.xml"/><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5.xml"/><Relationship Id="rId4" Type="http://schemas.openxmlformats.org/officeDocument/2006/relationships/image" Target="../media/image17.jpeg"/></Relationships>
</file>

<file path=ppt/slides/_rels/slide1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5.xml"/><Relationship Id="rId1" Type="http://schemas.openxmlformats.org/officeDocument/2006/relationships/slideLayout" Target="../slideLayouts/slideLayout5.xml"/><Relationship Id="rId4" Type="http://schemas.openxmlformats.org/officeDocument/2006/relationships/image" Target="../media/image17.jpeg"/></Relationships>
</file>

<file path=ppt/slides/_rels/slide1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6.xml"/><Relationship Id="rId1" Type="http://schemas.openxmlformats.org/officeDocument/2006/relationships/slideLayout" Target="../slideLayouts/slideLayout5.xml"/><Relationship Id="rId4" Type="http://schemas.openxmlformats.org/officeDocument/2006/relationships/image" Target="../media/image17.jpeg"/></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7.xml"/><Relationship Id="rId1" Type="http://schemas.openxmlformats.org/officeDocument/2006/relationships/slideLayout" Target="../slideLayouts/slideLayout5.xml"/><Relationship Id="rId4" Type="http://schemas.openxmlformats.org/officeDocument/2006/relationships/image" Target="../media/image17.jpeg"/></Relationships>
</file>

<file path=ppt/slides/_rels/slide1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8.xml"/><Relationship Id="rId1" Type="http://schemas.openxmlformats.org/officeDocument/2006/relationships/slideLayout" Target="../slideLayouts/slideLayout5.xml"/><Relationship Id="rId4" Type="http://schemas.openxmlformats.org/officeDocument/2006/relationships/image" Target="../media/image17.jpeg"/></Relationships>
</file>

<file path=ppt/slides/_rels/slide1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9.xml"/><Relationship Id="rId1" Type="http://schemas.openxmlformats.org/officeDocument/2006/relationships/slideLayout" Target="../slideLayouts/slideLayout5.xml"/><Relationship Id="rId4" Type="http://schemas.openxmlformats.org/officeDocument/2006/relationships/image" Target="../media/image17.jpeg"/></Relationships>
</file>

<file path=ppt/slides/_rels/slide2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0.xml"/><Relationship Id="rId1" Type="http://schemas.openxmlformats.org/officeDocument/2006/relationships/slideLayout" Target="../slideLayouts/slideLayout5.xml"/><Relationship Id="rId4" Type="http://schemas.openxmlformats.org/officeDocument/2006/relationships/image" Target="../media/image17.jpeg"/></Relationships>
</file>

<file path=ppt/slides/_rels/slide2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1.xml"/><Relationship Id="rId1" Type="http://schemas.openxmlformats.org/officeDocument/2006/relationships/slideLayout" Target="../slideLayouts/slideLayout3.xml"/><Relationship Id="rId4" Type="http://schemas.openxmlformats.org/officeDocument/2006/relationships/image" Target="../media/image25.jpe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3.xml"/><Relationship Id="rId1" Type="http://schemas.openxmlformats.org/officeDocument/2006/relationships/slideLayout" Target="../slideLayouts/slideLayout3.xml"/><Relationship Id="rId4" Type="http://schemas.openxmlformats.org/officeDocument/2006/relationships/image" Target="../media/image27.png"/></Relationships>
</file>

<file path=ppt/slides/_rels/slide2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4.xml"/><Relationship Id="rId1" Type="http://schemas.openxmlformats.org/officeDocument/2006/relationships/slideLayout" Target="../slideLayouts/slideLayout4.xml"/><Relationship Id="rId4" Type="http://schemas.openxmlformats.org/officeDocument/2006/relationships/image" Target="../media/image29.jpe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6.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2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7.xml"/><Relationship Id="rId1" Type="http://schemas.openxmlformats.org/officeDocument/2006/relationships/slideLayout" Target="../slideLayouts/slideLayout4.xml"/><Relationship Id="rId5" Type="http://schemas.openxmlformats.org/officeDocument/2006/relationships/image" Target="../media/image33.png"/><Relationship Id="rId4" Type="http://schemas.openxmlformats.org/officeDocument/2006/relationships/image" Target="../media/image32.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9.xml"/><Relationship Id="rId1" Type="http://schemas.openxmlformats.org/officeDocument/2006/relationships/slideLayout" Target="../slideLayouts/slideLayout3.xml"/><Relationship Id="rId4" Type="http://schemas.openxmlformats.org/officeDocument/2006/relationships/hyperlink" Target="https://www.osha.gov/pls/imis/AccidentSearch.search?acc_keyword=%22Scaffold%22&amp;keyword_list=on" TargetMode="Externa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3.xml"/><Relationship Id="rId1" Type="http://schemas.openxmlformats.org/officeDocument/2006/relationships/slideLayout" Target="../slideLayouts/slideLayout3.xml"/><Relationship Id="rId4" Type="http://schemas.openxmlformats.org/officeDocument/2006/relationships/image" Target="../media/image35.png"/></Relationships>
</file>

<file path=ppt/slides/_rels/slide3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6.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7.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8.xm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9.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pic>
        <p:nvPicPr>
          <p:cNvPr id="141" name="Shape 141" descr="fall prevention" title="fall prevention"/>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786119" y="472737"/>
            <a:ext cx="8619763" cy="3712472"/>
          </a:xfrm>
          <a:prstGeom prst="rect">
            <a:avLst/>
          </a:prstGeom>
          <a:noFill/>
          <a:ln>
            <a:noFill/>
          </a:ln>
        </p:spPr>
      </p:pic>
      <p:sp>
        <p:nvSpPr>
          <p:cNvPr id="4" name="TextBox 3"/>
          <p:cNvSpPr txBox="1"/>
          <p:nvPr/>
        </p:nvSpPr>
        <p:spPr>
          <a:xfrm>
            <a:off x="160020" y="5543550"/>
            <a:ext cx="11841480" cy="1077218"/>
          </a:xfrm>
          <a:prstGeom prst="rect">
            <a:avLst/>
          </a:prstGeom>
          <a:noFill/>
        </p:spPr>
        <p:txBody>
          <a:bodyPr wrap="square" rtlCol="0">
            <a:spAutoFit/>
          </a:bodyPr>
          <a:lstStyle/>
          <a:p>
            <a:pPr algn="ctr">
              <a:spcBef>
                <a:spcPts val="1200"/>
              </a:spcBef>
              <a:spcAft>
                <a:spcPts val="1200"/>
              </a:spcAft>
            </a:pPr>
            <a:r>
              <a:rPr lang="es-ES" sz="1600" i="1" dirty="0"/>
              <a:t>Este material fue producido bajo la subvención </a:t>
            </a:r>
            <a:r>
              <a:rPr lang="es-ES" sz="1600" i="1"/>
              <a:t>número </a:t>
            </a:r>
            <a:r>
              <a:rPr lang="es-ES" sz="1600" i="1" smtClean="0"/>
              <a:t>SH-31199-SH7 </a:t>
            </a:r>
            <a:r>
              <a:rPr lang="es-ES" sz="1600" i="1" dirty="0"/>
              <a:t>de la Administración de Seguridad y Salud Ocupacional, Departamento de Trabajo de los Estados Unidos. No refleja necesariamente los puntos de vista o las políticas del Departamento de Trabajo de los EE. UU., ni la mención de marcas, productos comerciales u organizaciones implica el respaldo del Gobierno de los EE. UU.</a:t>
            </a:r>
            <a:endParaRPr lang="en-US" sz="1600" i="1" dirty="0"/>
          </a:p>
        </p:txBody>
      </p:sp>
      <p:sp>
        <p:nvSpPr>
          <p:cNvPr id="5" name="Title 4"/>
          <p:cNvSpPr>
            <a:spLocks noGrp="1"/>
          </p:cNvSpPr>
          <p:nvPr>
            <p:ph type="ctrTitle"/>
          </p:nvPr>
        </p:nvSpPr>
        <p:spPr>
          <a:xfrm>
            <a:off x="961901" y="3224295"/>
            <a:ext cx="10363200" cy="1929596"/>
          </a:xfrm>
        </p:spPr>
        <p:txBody>
          <a:bodyPr/>
          <a:lstStyle/>
          <a:p>
            <a:r>
              <a:rPr lang="es-ES" sz="4400" dirty="0">
                <a:solidFill>
                  <a:srgbClr val="176BE7"/>
                </a:solidFill>
              </a:rPr>
              <a:t>Prevención de Caídas en la Construcción</a:t>
            </a:r>
            <a:endParaRPr lang="en-US" sz="4400" dirty="0">
              <a:solidFill>
                <a:srgbClr val="176BE7"/>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sp>
        <p:nvSpPr>
          <p:cNvPr id="155" name="Shape 155"/>
          <p:cNvSpPr txBox="1">
            <a:spLocks noGrp="1"/>
          </p:cNvSpPr>
          <p:nvPr>
            <p:ph type="title"/>
          </p:nvPr>
        </p:nvSpPr>
        <p:spPr/>
        <p:txBody>
          <a:bodyPr/>
          <a:lstStyle/>
          <a:p>
            <a:pPr lvl="0"/>
            <a:r>
              <a:rPr lang="en-US" dirty="0">
                <a:sym typeface="Calibri"/>
              </a:rPr>
              <a:t>Objectivos</a:t>
            </a:r>
          </a:p>
        </p:txBody>
      </p:sp>
      <p:sp>
        <p:nvSpPr>
          <p:cNvPr id="156" name="Shape 156"/>
          <p:cNvSpPr txBox="1">
            <a:spLocks noGrp="1"/>
          </p:cNvSpPr>
          <p:nvPr>
            <p:ph type="body" idx="1"/>
          </p:nvPr>
        </p:nvSpPr>
        <p:spPr/>
        <p:txBody>
          <a:bodyPr/>
          <a:lstStyle/>
          <a:p>
            <a:pPr lvl="0"/>
            <a:r>
              <a:rPr lang="es-ES" dirty="0"/>
              <a:t>Después de completar la capacitación, los participantes podrán:</a:t>
            </a:r>
          </a:p>
          <a:p>
            <a:pPr lvl="0"/>
            <a:r>
              <a:rPr lang="es-ES" dirty="0"/>
              <a:t>Reconocer 4 peligros comunes en la obra</a:t>
            </a:r>
          </a:p>
          <a:p>
            <a:pPr lvl="0"/>
            <a:r>
              <a:rPr lang="es-ES" dirty="0"/>
              <a:t>Enumerar 4 hechos sobre caídas en la obra</a:t>
            </a:r>
          </a:p>
          <a:p>
            <a:pPr lvl="0"/>
            <a:r>
              <a:rPr lang="es-ES" dirty="0"/>
              <a:t>Identificar 5 derechos que los trabajadores de América tienen</a:t>
            </a:r>
          </a:p>
          <a:p>
            <a:pPr lvl="0"/>
            <a:r>
              <a:rPr lang="es-ES" dirty="0"/>
              <a:t>Describir 6 prácticas seguras de uso de escaleras</a:t>
            </a:r>
          </a:p>
          <a:p>
            <a:pPr lvl="0"/>
            <a:r>
              <a:rPr lang="es-ES" dirty="0"/>
              <a:t>Demostrar cómo inspeccionar y ponerse un SPDC*</a:t>
            </a:r>
          </a:p>
          <a:p>
            <a:pPr lvl="0"/>
            <a:r>
              <a:rPr lang="es-ES" dirty="0"/>
              <a:t>Elementos que contribuyen a que haya accidentes en andamios. </a:t>
            </a:r>
          </a:p>
          <a:p>
            <a:pPr lvl="0"/>
            <a:endParaRPr lang="es-ES" dirty="0"/>
          </a:p>
          <a:p>
            <a:pPr lvl="0"/>
            <a:r>
              <a:rPr lang="es-ES" dirty="0"/>
              <a:t>*PFAS=SPDC (en español)</a:t>
            </a:r>
          </a:p>
          <a:p>
            <a:pPr lvl="0"/>
            <a:endParaRPr lang="en-US" dirty="0"/>
          </a:p>
        </p:txBody>
      </p:sp>
      <p:pic>
        <p:nvPicPr>
          <p:cNvPr id="5" name="Shape 196" descr="Sam waving" title="Sam waving"/>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0035251" y="1553530"/>
            <a:ext cx="2071868" cy="4480560"/>
          </a:xfrm>
          <a:prstGeom prst="rect">
            <a:avLst/>
          </a:prstGeom>
          <a:noFill/>
          <a:ln>
            <a:noFill/>
          </a:ln>
        </p:spPr>
      </p:pic>
    </p:spTree>
    <p:extLst>
      <p:ext uri="{BB962C8B-B14F-4D97-AF65-F5344CB8AC3E}">
        <p14:creationId xmlns:p14="http://schemas.microsoft.com/office/powerpoint/2010/main" val="31185989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40"/>
        <p:cNvGrpSpPr/>
        <p:nvPr/>
      </p:nvGrpSpPr>
      <p:grpSpPr>
        <a:xfrm>
          <a:off x="0" y="0"/>
          <a:ext cx="0" cy="0"/>
          <a:chOff x="0" y="0"/>
          <a:chExt cx="0" cy="0"/>
        </a:xfrm>
      </p:grpSpPr>
      <p:pic>
        <p:nvPicPr>
          <p:cNvPr id="4" name="Picture 3" descr="2 construction workers wearing fall protection on a construction jobsite." title="Construction is Dangerous Work"/>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73151" y="287020"/>
            <a:ext cx="6882582" cy="45720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41" name="Shape 241"/>
          <p:cNvSpPr txBox="1">
            <a:spLocks noGrp="1"/>
          </p:cNvSpPr>
          <p:nvPr>
            <p:ph type="title"/>
          </p:nvPr>
        </p:nvSpPr>
        <p:spPr>
          <a:xfrm>
            <a:off x="1187451" y="3422428"/>
            <a:ext cx="10515600" cy="2852737"/>
          </a:xfrm>
        </p:spPr>
        <p:txBody>
          <a:bodyPr/>
          <a:lstStyle/>
          <a:p>
            <a:r>
              <a:rPr lang="es-ES" sz="3600" b="1" i="1" dirty="0">
                <a:solidFill>
                  <a:srgbClr val="176BE7"/>
                </a:solidFill>
              </a:rPr>
              <a:t>La Construcción es un Trabajo Peligroso</a:t>
            </a:r>
            <a:br>
              <a:rPr lang="es-ES" sz="3600" b="1" i="1" dirty="0">
                <a:solidFill>
                  <a:srgbClr val="176BE7"/>
                </a:solidFill>
              </a:rPr>
            </a:br>
            <a:r>
              <a:rPr lang="es-ES" sz="3600" b="1" i="1" dirty="0">
                <a:solidFill>
                  <a:srgbClr val="176BE7"/>
                </a:solidFill>
              </a:rPr>
              <a:t>Introducción</a:t>
            </a:r>
            <a:endParaRPr lang="en-US" sz="3600" b="1" i="1" dirty="0">
              <a:solidFill>
                <a:srgbClr val="176BE7"/>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47"/>
        <p:cNvGrpSpPr/>
        <p:nvPr/>
      </p:nvGrpSpPr>
      <p:grpSpPr>
        <a:xfrm>
          <a:off x="0" y="0"/>
          <a:ext cx="0" cy="0"/>
          <a:chOff x="0" y="0"/>
          <a:chExt cx="0" cy="0"/>
        </a:xfrm>
      </p:grpSpPr>
      <p:pic>
        <p:nvPicPr>
          <p:cNvPr id="248" name="Shape 248" descr="Fatal Four" title="Fatal Four"/>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066801" y="3984918"/>
            <a:ext cx="10058396" cy="2873084"/>
          </a:xfrm>
          <a:prstGeom prst="rect">
            <a:avLst/>
          </a:prstGeom>
          <a:noFill/>
          <a:ln>
            <a:noFill/>
          </a:ln>
        </p:spPr>
      </p:pic>
      <p:sp>
        <p:nvSpPr>
          <p:cNvPr id="249" name="Shape 249"/>
          <p:cNvSpPr txBox="1">
            <a:spLocks noGrp="1"/>
          </p:cNvSpPr>
          <p:nvPr>
            <p:ph type="title"/>
          </p:nvPr>
        </p:nvSpPr>
        <p:spPr/>
        <p:txBody>
          <a:bodyPr/>
          <a:lstStyle/>
          <a:p>
            <a:r>
              <a:rPr lang="es-ES" dirty="0"/>
              <a:t>Los Cuatro Peligros más Comunes</a:t>
            </a:r>
            <a:endParaRPr lang="en-US" dirty="0"/>
          </a:p>
        </p:txBody>
      </p:sp>
      <p:sp>
        <p:nvSpPr>
          <p:cNvPr id="250" name="Shape 250"/>
          <p:cNvSpPr txBox="1">
            <a:spLocks noGrp="1"/>
          </p:cNvSpPr>
          <p:nvPr>
            <p:ph type="body" idx="1"/>
          </p:nvPr>
        </p:nvSpPr>
        <p:spPr/>
        <p:txBody>
          <a:bodyPr/>
          <a:lstStyle/>
          <a:p>
            <a:r>
              <a:rPr lang="en-US" dirty="0"/>
              <a:t>Caídas</a:t>
            </a:r>
          </a:p>
          <a:p>
            <a:r>
              <a:rPr lang="en-US" dirty="0"/>
              <a:t>Golpeado por</a:t>
            </a:r>
          </a:p>
          <a:p>
            <a:r>
              <a:rPr lang="en-US" dirty="0"/>
              <a:t>Electrocución</a:t>
            </a:r>
          </a:p>
          <a:p>
            <a:r>
              <a:rPr lang="en-US" dirty="0"/>
              <a:t>Atrapado-en/entre</a:t>
            </a:r>
          </a:p>
          <a:p>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andaid clipart" title="Bandaid"/>
          <p:cNvPicPr>
            <a:picLocks noChangeAspect="1"/>
          </p:cNvPicPr>
          <p:nvPr/>
        </p:nvPicPr>
        <p:blipFill rotWithShape="1">
          <a:blip r:embed="rId3" cstate="email">
            <a:duotone>
              <a:prstClr val="black"/>
              <a:schemeClr val="accent1">
                <a:tint val="45000"/>
                <a:satMod val="400000"/>
              </a:schemeClr>
            </a:duotone>
            <a:extLst>
              <a:ext uri="{28A0092B-C50C-407E-A947-70E740481C1C}">
                <a14:useLocalDpi xmlns:a14="http://schemas.microsoft.com/office/drawing/2010/main"/>
              </a:ext>
            </a:extLst>
          </a:blip>
          <a:srcRect/>
          <a:stretch/>
        </p:blipFill>
        <p:spPr>
          <a:xfrm>
            <a:off x="2702409" y="1205075"/>
            <a:ext cx="5380372" cy="5046337"/>
          </a:xfrm>
          <a:prstGeom prst="rect">
            <a:avLst/>
          </a:prstGeom>
        </p:spPr>
      </p:pic>
      <p:sp>
        <p:nvSpPr>
          <p:cNvPr id="2" name="Title 1"/>
          <p:cNvSpPr>
            <a:spLocks noGrp="1"/>
          </p:cNvSpPr>
          <p:nvPr>
            <p:ph type="title"/>
          </p:nvPr>
        </p:nvSpPr>
        <p:spPr/>
        <p:txBody>
          <a:bodyPr/>
          <a:lstStyle/>
          <a:p>
            <a:r>
              <a:rPr lang="es-ES" dirty="0"/>
              <a:t>Datos de la sala de emergencias</a:t>
            </a:r>
            <a:r>
              <a:rPr lang="en-US" dirty="0"/>
              <a:t>…</a:t>
            </a:r>
          </a:p>
        </p:txBody>
      </p:sp>
      <p:sp>
        <p:nvSpPr>
          <p:cNvPr id="11" name="TextBox 10"/>
          <p:cNvSpPr txBox="1"/>
          <p:nvPr/>
        </p:nvSpPr>
        <p:spPr>
          <a:xfrm>
            <a:off x="630934" y="2001720"/>
            <a:ext cx="5356912" cy="830997"/>
          </a:xfrm>
          <a:prstGeom prst="rect">
            <a:avLst/>
          </a:prstGeom>
          <a:noFill/>
        </p:spPr>
        <p:txBody>
          <a:bodyPr wrap="square" rtlCol="0">
            <a:spAutoFit/>
          </a:bodyPr>
          <a:lstStyle/>
          <a:p>
            <a:pPr algn="ctr"/>
            <a:r>
              <a:rPr lang="es-ES" sz="2400" b="1" dirty="0">
                <a:solidFill>
                  <a:srgbClr val="275791"/>
                </a:solidFill>
              </a:rPr>
              <a:t>Tasa de lesiones relacionadas </a:t>
            </a:r>
          </a:p>
          <a:p>
            <a:pPr algn="ctr"/>
            <a:r>
              <a:rPr lang="es-ES" sz="2400" b="1" dirty="0">
                <a:solidFill>
                  <a:srgbClr val="275791"/>
                </a:solidFill>
              </a:rPr>
              <a:t>con el trabajo</a:t>
            </a:r>
            <a:endParaRPr lang="en-US" sz="2400" b="1" dirty="0">
              <a:solidFill>
                <a:srgbClr val="275791"/>
              </a:solidFill>
            </a:endParaRPr>
          </a:p>
        </p:txBody>
      </p:sp>
      <p:sp>
        <p:nvSpPr>
          <p:cNvPr id="12" name="TextBox 11"/>
          <p:cNvSpPr txBox="1"/>
          <p:nvPr/>
        </p:nvSpPr>
        <p:spPr>
          <a:xfrm>
            <a:off x="891251" y="2530638"/>
            <a:ext cx="4016135" cy="1446550"/>
          </a:xfrm>
          <a:prstGeom prst="rect">
            <a:avLst/>
          </a:prstGeom>
          <a:noFill/>
        </p:spPr>
        <p:txBody>
          <a:bodyPr wrap="square" rtlCol="0">
            <a:spAutoFit/>
          </a:bodyPr>
          <a:lstStyle/>
          <a:p>
            <a:pPr algn="ctr"/>
            <a:r>
              <a:rPr lang="en-US" sz="8800" b="1" dirty="0">
                <a:solidFill>
                  <a:srgbClr val="275791"/>
                </a:solidFill>
              </a:rPr>
              <a:t>&lt; 25</a:t>
            </a:r>
          </a:p>
        </p:txBody>
      </p:sp>
      <p:sp>
        <p:nvSpPr>
          <p:cNvPr id="13" name="TextBox 12"/>
          <p:cNvSpPr txBox="1"/>
          <p:nvPr/>
        </p:nvSpPr>
        <p:spPr>
          <a:xfrm>
            <a:off x="5215467" y="4134653"/>
            <a:ext cx="6366933" cy="1200329"/>
          </a:xfrm>
          <a:prstGeom prst="rect">
            <a:avLst/>
          </a:prstGeom>
          <a:noFill/>
        </p:spPr>
        <p:txBody>
          <a:bodyPr wrap="square" rtlCol="0">
            <a:spAutoFit/>
          </a:bodyPr>
          <a:lstStyle/>
          <a:p>
            <a:pPr algn="ctr"/>
            <a:r>
              <a:rPr lang="en-US" sz="7200" b="1" dirty="0">
                <a:solidFill>
                  <a:srgbClr val="275791"/>
                </a:solidFill>
              </a:rPr>
              <a:t>2X más altas</a:t>
            </a:r>
          </a:p>
        </p:txBody>
      </p:sp>
      <p:sp>
        <p:nvSpPr>
          <p:cNvPr id="14" name="TextBox 13"/>
          <p:cNvSpPr txBox="1"/>
          <p:nvPr/>
        </p:nvSpPr>
        <p:spPr>
          <a:xfrm>
            <a:off x="6333064" y="5062405"/>
            <a:ext cx="3996267" cy="1077218"/>
          </a:xfrm>
          <a:prstGeom prst="rect">
            <a:avLst/>
          </a:prstGeom>
          <a:noFill/>
        </p:spPr>
        <p:txBody>
          <a:bodyPr wrap="square" rtlCol="0">
            <a:spAutoFit/>
          </a:bodyPr>
          <a:lstStyle/>
          <a:p>
            <a:pPr algn="ctr"/>
            <a:r>
              <a:rPr lang="en-US" sz="3200" b="1" dirty="0">
                <a:solidFill>
                  <a:srgbClr val="275791"/>
                </a:solidFill>
              </a:rPr>
              <a:t>que trabajadores </a:t>
            </a:r>
          </a:p>
          <a:p>
            <a:pPr algn="ctr"/>
            <a:r>
              <a:rPr lang="en-US" sz="3200" b="1" dirty="0">
                <a:solidFill>
                  <a:srgbClr val="275791"/>
                </a:solidFill>
              </a:rPr>
              <a:t>&gt; 25</a:t>
            </a:r>
          </a:p>
        </p:txBody>
      </p:sp>
    </p:spTree>
    <p:extLst>
      <p:ext uri="{BB962C8B-B14F-4D97-AF65-F5344CB8AC3E}">
        <p14:creationId xmlns:p14="http://schemas.microsoft.com/office/powerpoint/2010/main" val="4873425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4800" dirty="0"/>
              <a:t>Tasas de Lesiones y Enfermedades</a:t>
            </a:r>
          </a:p>
        </p:txBody>
      </p:sp>
      <p:graphicFrame>
        <p:nvGraphicFramePr>
          <p:cNvPr id="6" name="Chart 5" descr="Chart showing rates for work-related nonfatal injuries and illnesses treated in emergency departments by age group in the United States for 2014. The highest rate is seen for workers 18 to 24 years of age, with a rate of 3.4 injuries and illnesses per 100 fulltime equivalents. The next highest rate is seen for workers 15 to 17 years of age, with a rate of 3.0 injuries and illnesses per 100 fulltime equivalents. Rates decline for older age groups from a rate of 2.4 injuries and illnesses per 100 fulltime equivalents for workers 25 to 34 years of age to a rate of 1.3 for workers 65 years and older.(Source: National Electronic Injury Surveillance System (NEISS)- NIOSH Work Supplement.)" title="Injury and Illness Rates Chart"/>
          <p:cNvGraphicFramePr>
            <a:graphicFrameLocks/>
          </p:cNvGraphicFramePr>
          <p:nvPr>
            <p:extLst>
              <p:ext uri="{D42A27DB-BD31-4B8C-83A1-F6EECF244321}">
                <p14:modId xmlns:p14="http://schemas.microsoft.com/office/powerpoint/2010/main" val="913939335"/>
              </p:ext>
            </p:extLst>
          </p:nvPr>
        </p:nvGraphicFramePr>
        <p:xfrm>
          <a:off x="1085219" y="1522607"/>
          <a:ext cx="10999597" cy="4790552"/>
        </p:xfrm>
        <a:graphic>
          <a:graphicData uri="http://schemas.openxmlformats.org/drawingml/2006/chart">
            <c:chart xmlns:c="http://schemas.openxmlformats.org/drawingml/2006/chart" xmlns:r="http://schemas.openxmlformats.org/officeDocument/2006/relationships" r:id="rId3"/>
          </a:graphicData>
        </a:graphic>
      </p:graphicFrame>
      <p:sp>
        <p:nvSpPr>
          <p:cNvPr id="9" name="TextBox 8"/>
          <p:cNvSpPr txBox="1"/>
          <p:nvPr/>
        </p:nvSpPr>
        <p:spPr>
          <a:xfrm>
            <a:off x="1862296" y="6066938"/>
            <a:ext cx="978040" cy="461665"/>
          </a:xfrm>
          <a:prstGeom prst="rect">
            <a:avLst/>
          </a:prstGeom>
          <a:noFill/>
        </p:spPr>
        <p:txBody>
          <a:bodyPr wrap="square" rtlCol="0">
            <a:spAutoFit/>
          </a:bodyPr>
          <a:lstStyle/>
          <a:p>
            <a:r>
              <a:rPr lang="en-US" sz="2400" b="1" dirty="0">
                <a:solidFill>
                  <a:srgbClr val="234E79"/>
                </a:solidFill>
              </a:rPr>
              <a:t>15-17</a:t>
            </a:r>
          </a:p>
        </p:txBody>
      </p:sp>
      <p:sp>
        <p:nvSpPr>
          <p:cNvPr id="10" name="TextBox 9"/>
          <p:cNvSpPr txBox="1"/>
          <p:nvPr/>
        </p:nvSpPr>
        <p:spPr>
          <a:xfrm>
            <a:off x="4624471" y="6086998"/>
            <a:ext cx="978040" cy="461665"/>
          </a:xfrm>
          <a:prstGeom prst="rect">
            <a:avLst/>
          </a:prstGeom>
          <a:noFill/>
        </p:spPr>
        <p:txBody>
          <a:bodyPr wrap="square" rtlCol="0">
            <a:spAutoFit/>
          </a:bodyPr>
          <a:lstStyle/>
          <a:p>
            <a:r>
              <a:rPr lang="en-US" sz="2400" b="1" dirty="0">
                <a:solidFill>
                  <a:srgbClr val="234E79"/>
                </a:solidFill>
              </a:rPr>
              <a:t>25-34</a:t>
            </a:r>
          </a:p>
        </p:txBody>
      </p:sp>
      <p:sp>
        <p:nvSpPr>
          <p:cNvPr id="11" name="TextBox 10"/>
          <p:cNvSpPr txBox="1"/>
          <p:nvPr/>
        </p:nvSpPr>
        <p:spPr>
          <a:xfrm>
            <a:off x="3256785" y="6086998"/>
            <a:ext cx="978040" cy="461665"/>
          </a:xfrm>
          <a:prstGeom prst="rect">
            <a:avLst/>
          </a:prstGeom>
          <a:noFill/>
        </p:spPr>
        <p:txBody>
          <a:bodyPr wrap="square" rtlCol="0">
            <a:spAutoFit/>
          </a:bodyPr>
          <a:lstStyle/>
          <a:p>
            <a:r>
              <a:rPr lang="en-US" sz="2400" b="1" dirty="0">
                <a:solidFill>
                  <a:srgbClr val="234E79"/>
                </a:solidFill>
              </a:rPr>
              <a:t>18-24</a:t>
            </a:r>
          </a:p>
        </p:txBody>
      </p:sp>
      <p:sp>
        <p:nvSpPr>
          <p:cNvPr id="12" name="TextBox 11"/>
          <p:cNvSpPr txBox="1"/>
          <p:nvPr/>
        </p:nvSpPr>
        <p:spPr>
          <a:xfrm>
            <a:off x="5992156" y="6086998"/>
            <a:ext cx="978040" cy="461665"/>
          </a:xfrm>
          <a:prstGeom prst="rect">
            <a:avLst/>
          </a:prstGeom>
          <a:noFill/>
        </p:spPr>
        <p:txBody>
          <a:bodyPr wrap="square" rtlCol="0">
            <a:spAutoFit/>
          </a:bodyPr>
          <a:lstStyle/>
          <a:p>
            <a:r>
              <a:rPr lang="en-US" sz="2400" b="1" dirty="0">
                <a:solidFill>
                  <a:srgbClr val="234E79"/>
                </a:solidFill>
              </a:rPr>
              <a:t>35-44</a:t>
            </a:r>
          </a:p>
        </p:txBody>
      </p:sp>
      <p:sp>
        <p:nvSpPr>
          <p:cNvPr id="13" name="TextBox 12"/>
          <p:cNvSpPr txBox="1"/>
          <p:nvPr/>
        </p:nvSpPr>
        <p:spPr>
          <a:xfrm>
            <a:off x="7359841" y="6093626"/>
            <a:ext cx="978040" cy="461665"/>
          </a:xfrm>
          <a:prstGeom prst="rect">
            <a:avLst/>
          </a:prstGeom>
          <a:noFill/>
        </p:spPr>
        <p:txBody>
          <a:bodyPr wrap="square" rtlCol="0">
            <a:spAutoFit/>
          </a:bodyPr>
          <a:lstStyle/>
          <a:p>
            <a:r>
              <a:rPr lang="en-US" sz="2400" b="1" dirty="0">
                <a:solidFill>
                  <a:srgbClr val="234E79"/>
                </a:solidFill>
              </a:rPr>
              <a:t>45-54</a:t>
            </a:r>
          </a:p>
        </p:txBody>
      </p:sp>
      <p:sp>
        <p:nvSpPr>
          <p:cNvPr id="14" name="TextBox 13"/>
          <p:cNvSpPr txBox="1"/>
          <p:nvPr/>
        </p:nvSpPr>
        <p:spPr>
          <a:xfrm>
            <a:off x="8744288" y="6063726"/>
            <a:ext cx="978040" cy="461665"/>
          </a:xfrm>
          <a:prstGeom prst="rect">
            <a:avLst/>
          </a:prstGeom>
          <a:noFill/>
        </p:spPr>
        <p:txBody>
          <a:bodyPr wrap="square" rtlCol="0">
            <a:spAutoFit/>
          </a:bodyPr>
          <a:lstStyle/>
          <a:p>
            <a:r>
              <a:rPr lang="en-US" sz="2400" b="1" dirty="0">
                <a:solidFill>
                  <a:srgbClr val="234E79"/>
                </a:solidFill>
              </a:rPr>
              <a:t>55-64</a:t>
            </a:r>
          </a:p>
        </p:txBody>
      </p:sp>
      <p:sp>
        <p:nvSpPr>
          <p:cNvPr id="15" name="TextBox 14"/>
          <p:cNvSpPr txBox="1"/>
          <p:nvPr/>
        </p:nvSpPr>
        <p:spPr>
          <a:xfrm>
            <a:off x="10143237" y="6066938"/>
            <a:ext cx="978040" cy="461665"/>
          </a:xfrm>
          <a:prstGeom prst="rect">
            <a:avLst/>
          </a:prstGeom>
          <a:noFill/>
        </p:spPr>
        <p:txBody>
          <a:bodyPr wrap="square" rtlCol="0">
            <a:spAutoFit/>
          </a:bodyPr>
          <a:lstStyle/>
          <a:p>
            <a:pPr algn="ctr"/>
            <a:r>
              <a:rPr lang="en-US" sz="2400" b="1" dirty="0">
                <a:solidFill>
                  <a:srgbClr val="234E79"/>
                </a:solidFill>
              </a:rPr>
              <a:t>65+</a:t>
            </a:r>
          </a:p>
        </p:txBody>
      </p:sp>
      <p:sp>
        <p:nvSpPr>
          <p:cNvPr id="16" name="TextBox 15"/>
          <p:cNvSpPr txBox="1"/>
          <p:nvPr/>
        </p:nvSpPr>
        <p:spPr>
          <a:xfrm>
            <a:off x="2867133" y="1016317"/>
            <a:ext cx="1914764" cy="1077218"/>
          </a:xfrm>
          <a:prstGeom prst="rect">
            <a:avLst/>
          </a:prstGeom>
          <a:noFill/>
        </p:spPr>
        <p:txBody>
          <a:bodyPr wrap="square" rtlCol="0">
            <a:spAutoFit/>
            <a:scene3d>
              <a:camera prst="orthographicFront"/>
              <a:lightRig rig="threePt" dir="t"/>
            </a:scene3d>
            <a:sp3d extrusionH="57150">
              <a:bevelT w="38100" h="38100"/>
            </a:sp3d>
          </a:bodyPr>
          <a:lstStyle/>
          <a:p>
            <a:pPr algn="ctr"/>
            <a:r>
              <a:rPr lang="en-US" sz="6400" b="1" dirty="0">
                <a:solidFill>
                  <a:srgbClr val="C00000"/>
                </a:solidFill>
                <a:effectLst>
                  <a:outerShdw blurRad="38100" dist="38100" dir="2700000" algn="tl">
                    <a:srgbClr val="000000">
                      <a:alpha val="43137"/>
                    </a:srgbClr>
                  </a:outerShdw>
                </a:effectLst>
              </a:rPr>
              <a:t>3.4</a:t>
            </a:r>
          </a:p>
        </p:txBody>
      </p:sp>
      <p:sp>
        <p:nvSpPr>
          <p:cNvPr id="17" name="TextBox 16"/>
          <p:cNvSpPr txBox="1"/>
          <p:nvPr/>
        </p:nvSpPr>
        <p:spPr>
          <a:xfrm>
            <a:off x="9071485" y="2645147"/>
            <a:ext cx="1914764" cy="1077218"/>
          </a:xfrm>
          <a:prstGeom prst="rect">
            <a:avLst/>
          </a:prstGeom>
          <a:noFill/>
        </p:spPr>
        <p:txBody>
          <a:bodyPr wrap="square" rtlCol="0">
            <a:spAutoFit/>
            <a:scene3d>
              <a:camera prst="orthographicFront"/>
              <a:lightRig rig="threePt" dir="t"/>
            </a:scene3d>
            <a:sp3d extrusionH="57150">
              <a:bevelT w="38100" h="38100" prst="angle"/>
            </a:sp3d>
          </a:bodyPr>
          <a:lstStyle/>
          <a:p>
            <a:pPr algn="ctr"/>
            <a:r>
              <a:rPr lang="en-US" sz="6400" b="1" dirty="0">
                <a:solidFill>
                  <a:srgbClr val="C00000"/>
                </a:solidFill>
                <a:effectLst>
                  <a:outerShdw blurRad="38100" dist="38100" dir="2700000" algn="tl">
                    <a:srgbClr val="000000">
                      <a:alpha val="43137"/>
                    </a:srgbClr>
                  </a:outerShdw>
                </a:effectLst>
              </a:rPr>
              <a:t>1.3</a:t>
            </a:r>
          </a:p>
        </p:txBody>
      </p:sp>
      <p:sp>
        <p:nvSpPr>
          <p:cNvPr id="18" name="Left-Up Arrow 17" descr="Arrows pointing to the 2 age groups with the lowest injury and illness rates (ages 55-64 and 65+)." title="Arrows"/>
          <p:cNvSpPr/>
          <p:nvPr/>
        </p:nvSpPr>
        <p:spPr>
          <a:xfrm rot="13688165">
            <a:off x="9619691" y="3627301"/>
            <a:ext cx="897653" cy="959936"/>
          </a:xfrm>
          <a:prstGeom prst="leftUpArrow">
            <a:avLst/>
          </a:prstGeom>
          <a:solidFill>
            <a:schemeClr val="accent2"/>
          </a:solidFill>
          <a:ln>
            <a:solidFill>
              <a:srgbClr val="C00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Tree>
    <p:extLst>
      <p:ext uri="{BB962C8B-B14F-4D97-AF65-F5344CB8AC3E}">
        <p14:creationId xmlns:p14="http://schemas.microsoft.com/office/powerpoint/2010/main" val="37595767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par>
                                <p:cTn id="11" presetID="22" presetClass="entr" presetSubtype="1" fill="hold" grpId="0" nodeType="with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wipe(up)">
                                      <p:cBhvr>
                                        <p:cTn id="13" dur="2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09"/>
        <p:cNvGrpSpPr/>
        <p:nvPr/>
      </p:nvGrpSpPr>
      <p:grpSpPr>
        <a:xfrm>
          <a:off x="0" y="0"/>
          <a:ext cx="0" cy="0"/>
          <a:chOff x="0" y="0"/>
          <a:chExt cx="0" cy="0"/>
        </a:xfrm>
      </p:grpSpPr>
      <p:sp>
        <p:nvSpPr>
          <p:cNvPr id="3" name="Title 2"/>
          <p:cNvSpPr>
            <a:spLocks noGrp="1"/>
          </p:cNvSpPr>
          <p:nvPr>
            <p:ph type="title"/>
          </p:nvPr>
        </p:nvSpPr>
        <p:spPr>
          <a:xfrm>
            <a:off x="1187451" y="3030541"/>
            <a:ext cx="10515600" cy="2852737"/>
          </a:xfrm>
        </p:spPr>
        <p:txBody>
          <a:bodyPr/>
          <a:lstStyle/>
          <a:p>
            <a:r>
              <a:rPr lang="es-ES" sz="4400" b="1" dirty="0">
                <a:solidFill>
                  <a:srgbClr val="176BE7"/>
                </a:solidFill>
              </a:rPr>
              <a:t>El 20% de los trabajadores estadounidenses que mueren en el trabajo son trabajadores de la construcción.</a:t>
            </a:r>
            <a:endParaRPr lang="en-US" sz="4400" b="1" dirty="0">
              <a:solidFill>
                <a:srgbClr val="176BE7"/>
              </a:solidFill>
            </a:endParaRPr>
          </a:p>
        </p:txBody>
      </p:sp>
      <p:pic>
        <p:nvPicPr>
          <p:cNvPr id="212" name="Shape 212" descr="Sam falling" title="Sam falling"/>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344709" y="992435"/>
            <a:ext cx="7917478" cy="3071149"/>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01"/>
        <p:cNvGrpSpPr/>
        <p:nvPr/>
      </p:nvGrpSpPr>
      <p:grpSpPr>
        <a:xfrm>
          <a:off x="0" y="0"/>
          <a:ext cx="0" cy="0"/>
          <a:chOff x="0" y="0"/>
          <a:chExt cx="0" cy="0"/>
        </a:xfrm>
      </p:grpSpPr>
      <p:sp>
        <p:nvSpPr>
          <p:cNvPr id="202" name="Shape 202"/>
          <p:cNvSpPr txBox="1">
            <a:spLocks noGrp="1"/>
          </p:cNvSpPr>
          <p:nvPr>
            <p:ph type="title"/>
          </p:nvPr>
        </p:nvSpPr>
        <p:spPr/>
        <p:txBody>
          <a:bodyPr/>
          <a:lstStyle/>
          <a:p>
            <a:pPr lvl="0"/>
            <a:r>
              <a:rPr lang="en-US" dirty="0">
                <a:sym typeface="Calibri"/>
              </a:rPr>
              <a:t>Datos sobre Caídas</a:t>
            </a:r>
          </a:p>
        </p:txBody>
      </p:sp>
      <p:sp>
        <p:nvSpPr>
          <p:cNvPr id="203" name="Shape 203"/>
          <p:cNvSpPr txBox="1">
            <a:spLocks noGrp="1"/>
          </p:cNvSpPr>
          <p:nvPr>
            <p:ph type="body" idx="1"/>
          </p:nvPr>
        </p:nvSpPr>
        <p:spPr/>
        <p:txBody>
          <a:bodyPr/>
          <a:lstStyle/>
          <a:p>
            <a:r>
              <a:rPr lang="es-ES" sz="3200" b="1" dirty="0"/>
              <a:t>Causa #1 de muerte de los trabajadores de la </a:t>
            </a:r>
          </a:p>
          <a:p>
            <a:pPr marL="0" indent="0">
              <a:buNone/>
            </a:pPr>
            <a:r>
              <a:rPr lang="es-ES" sz="3200" b="1" dirty="0"/>
              <a:t>   construcción</a:t>
            </a:r>
          </a:p>
          <a:p>
            <a:pPr marL="0" indent="0">
              <a:buNone/>
            </a:pPr>
            <a:endParaRPr lang="en-US" sz="3200" b="1" dirty="0"/>
          </a:p>
          <a:p>
            <a:r>
              <a:rPr lang="es-ES" sz="3200" b="1" dirty="0"/>
              <a:t>1 de cada 4 caídas involucra escaleras.</a:t>
            </a:r>
          </a:p>
          <a:p>
            <a:endParaRPr lang="es-ES" sz="3200" b="1" dirty="0"/>
          </a:p>
          <a:p>
            <a:r>
              <a:rPr lang="en-US" sz="3200" b="1" dirty="0"/>
              <a:t>La altura no importa.</a:t>
            </a:r>
          </a:p>
          <a:p>
            <a:pPr marL="0" indent="0">
              <a:buNone/>
            </a:pPr>
            <a:endParaRPr lang="en-US" sz="3200" b="1" dirty="0"/>
          </a:p>
        </p:txBody>
      </p:sp>
      <p:pic>
        <p:nvPicPr>
          <p:cNvPr id="6" name="Shape 228" descr="Sam falling" title="Sam falling"/>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6793032" y="1499468"/>
            <a:ext cx="5166245" cy="5358532"/>
          </a:xfrm>
          <a:prstGeom prst="rect">
            <a:avLst/>
          </a:prstGeom>
          <a:noFill/>
          <a:ln>
            <a:noFill/>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054" y="12815"/>
            <a:ext cx="10515600" cy="1325563"/>
          </a:xfrm>
        </p:spPr>
        <p:txBody>
          <a:bodyPr/>
          <a:lstStyle/>
          <a:p>
            <a:r>
              <a:rPr lang="es-ES" sz="4400" dirty="0"/>
              <a:t>Vídeo:  El Trabajo de la Construcción es Peligroso</a:t>
            </a:r>
            <a:endParaRPr lang="en-US" sz="4400" dirty="0"/>
          </a:p>
        </p:txBody>
      </p:sp>
      <p:sp>
        <p:nvSpPr>
          <p:cNvPr id="3" name="TextBox 2"/>
          <p:cNvSpPr txBox="1"/>
          <p:nvPr/>
        </p:nvSpPr>
        <p:spPr>
          <a:xfrm>
            <a:off x="2106386" y="3233057"/>
            <a:ext cx="8572500" cy="1200329"/>
          </a:xfrm>
          <a:prstGeom prst="rect">
            <a:avLst/>
          </a:prstGeom>
          <a:noFill/>
        </p:spPr>
        <p:txBody>
          <a:bodyPr wrap="square" rtlCol="0">
            <a:spAutoFit/>
          </a:bodyPr>
          <a:lstStyle/>
          <a:p>
            <a:r>
              <a:rPr lang="en-US" b="1"/>
              <a:t>Nota del Instructor :  </a:t>
            </a:r>
            <a:r>
              <a:rPr lang="es-ES" i="1"/>
              <a:t>Este video (1 minuto, 11 segundos) resume los puntos clave de las diapositivas 4-8. Para activarlo, haga "clic" en el botón de reproducción (triángulo) en la esquina inferior izquierda de la pantalla. El video también se encuentra en: </a:t>
            </a:r>
            <a:r>
              <a:rPr lang="en-US" i="1"/>
              <a:t>https://www.youtube.com/watch?v=SZ_S197ERDc</a:t>
            </a:r>
            <a:endParaRPr lang="en-US" i="1" dirty="0"/>
          </a:p>
        </p:txBody>
      </p:sp>
    </p:spTree>
    <p:extLst>
      <p:ext uri="{BB962C8B-B14F-4D97-AF65-F5344CB8AC3E}">
        <p14:creationId xmlns:p14="http://schemas.microsoft.com/office/powerpoint/2010/main" val="297166220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2" descr="OSHA's &quot;It's the Law&quot; poster that lists worker rights under the OSHA Act." title="OSHA Poste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a:xfrm rot="647455">
            <a:off x="6812160" y="1572971"/>
            <a:ext cx="2962420" cy="4887992"/>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4" name="Title 3"/>
          <p:cNvSpPr>
            <a:spLocks noGrp="1"/>
          </p:cNvSpPr>
          <p:nvPr>
            <p:ph type="title"/>
          </p:nvPr>
        </p:nvSpPr>
        <p:spPr/>
        <p:txBody>
          <a:bodyPr/>
          <a:lstStyle/>
          <a:p>
            <a:r>
              <a:rPr lang="en-US" dirty="0"/>
              <a:t>Tus Derechos como Empleado</a:t>
            </a:r>
          </a:p>
        </p:txBody>
      </p:sp>
      <p:sp>
        <p:nvSpPr>
          <p:cNvPr id="6" name="Content Placeholder 5"/>
          <p:cNvSpPr>
            <a:spLocks noGrp="1"/>
          </p:cNvSpPr>
          <p:nvPr>
            <p:ph type="body" idx="1"/>
          </p:nvPr>
        </p:nvSpPr>
        <p:spPr/>
        <p:txBody>
          <a:bodyPr/>
          <a:lstStyle/>
          <a:p>
            <a:r>
              <a:rPr lang="en-US" altLang="en-US" dirty="0"/>
              <a:t>Área de trabajo segura</a:t>
            </a:r>
          </a:p>
          <a:p>
            <a:r>
              <a:rPr lang="en-US" altLang="en-US" dirty="0"/>
              <a:t>Información de químicos peligrosos</a:t>
            </a:r>
          </a:p>
          <a:p>
            <a:r>
              <a:rPr lang="en-US" altLang="en-US" dirty="0"/>
              <a:t>Información de lesiones y enfermedades</a:t>
            </a:r>
          </a:p>
          <a:p>
            <a:r>
              <a:rPr lang="en-US" altLang="en-US" dirty="0"/>
              <a:t>Queja</a:t>
            </a:r>
          </a:p>
          <a:p>
            <a:r>
              <a:rPr lang="en-US" altLang="en-US" dirty="0"/>
              <a:t>Entrenamiento</a:t>
            </a:r>
          </a:p>
          <a:p>
            <a:r>
              <a:rPr lang="en-US" altLang="en-US" dirty="0"/>
              <a:t>Exposición e informes médicos</a:t>
            </a:r>
          </a:p>
          <a:p>
            <a:r>
              <a:rPr lang="en-US" altLang="en-US" dirty="0"/>
              <a:t>Presentar queja a OSHA</a:t>
            </a:r>
          </a:p>
          <a:p>
            <a:r>
              <a:rPr lang="en-US" altLang="en-US" dirty="0"/>
              <a:t>Participar en inspecciones</a:t>
            </a:r>
          </a:p>
          <a:p>
            <a:r>
              <a:rPr lang="en-US" altLang="en-US" dirty="0"/>
              <a:t>Exento de represalias</a:t>
            </a:r>
            <a:endParaRPr lang="en-US" dirty="0"/>
          </a:p>
        </p:txBody>
      </p:sp>
    </p:spTree>
    <p:extLst>
      <p:ext uri="{BB962C8B-B14F-4D97-AF65-F5344CB8AC3E}">
        <p14:creationId xmlns:p14="http://schemas.microsoft.com/office/powerpoint/2010/main" val="2378147955"/>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Temas clave</a:t>
            </a:r>
          </a:p>
        </p:txBody>
      </p:sp>
      <p:pic>
        <p:nvPicPr>
          <p:cNvPr id="5" name="Picture 4" descr="3 key topics covered in this training module:  ladders, PFAS and Scaffolds." title="Topic Icon"/>
          <p:cNvPicPr>
            <a:picLocks noChangeAspect="1"/>
          </p:cNvPicPr>
          <p:nvPr/>
        </p:nvPicPr>
        <p:blipFill>
          <a:blip r:embed="rId3"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993156" y="1528805"/>
            <a:ext cx="10299192" cy="4413939"/>
          </a:xfrm>
          <a:prstGeom prst="rect">
            <a:avLst/>
          </a:prstGeom>
        </p:spPr>
      </p:pic>
    </p:spTree>
    <p:extLst>
      <p:ext uri="{BB962C8B-B14F-4D97-AF65-F5344CB8AC3E}">
        <p14:creationId xmlns:p14="http://schemas.microsoft.com/office/powerpoint/2010/main" val="81376354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63"/>
        <p:cNvGrpSpPr/>
        <p:nvPr/>
      </p:nvGrpSpPr>
      <p:grpSpPr>
        <a:xfrm>
          <a:off x="0" y="0"/>
          <a:ext cx="0" cy="0"/>
          <a:chOff x="0" y="0"/>
          <a:chExt cx="0" cy="0"/>
        </a:xfrm>
      </p:grpSpPr>
      <p:sp>
        <p:nvSpPr>
          <p:cNvPr id="2" name="Title 1"/>
          <p:cNvSpPr>
            <a:spLocks noGrp="1"/>
          </p:cNvSpPr>
          <p:nvPr>
            <p:ph type="title"/>
          </p:nvPr>
        </p:nvSpPr>
        <p:spPr>
          <a:xfrm>
            <a:off x="4213969" y="3030541"/>
            <a:ext cx="7489081" cy="2852737"/>
          </a:xfrm>
        </p:spPr>
        <p:txBody>
          <a:bodyPr/>
          <a:lstStyle/>
          <a:p>
            <a:r>
              <a:rPr lang="en-US" sz="5400" b="1" dirty="0">
                <a:solidFill>
                  <a:srgbClr val="176BE7"/>
                </a:solidFill>
                <a:effectLst>
                  <a:outerShdw blurRad="38100" dist="38100" dir="2700000" algn="tl">
                    <a:srgbClr val="000000">
                      <a:alpha val="43137"/>
                    </a:srgbClr>
                  </a:outerShdw>
                </a:effectLst>
              </a:rPr>
              <a:t>Uso Seguro de Escaleras</a:t>
            </a:r>
          </a:p>
        </p:txBody>
      </p:sp>
      <p:pic>
        <p:nvPicPr>
          <p:cNvPr id="366" name="Shape 366" descr="Fall Prevention" title="Fall Prevention"/>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651208" y="597200"/>
            <a:ext cx="8619763" cy="3712472"/>
          </a:xfrm>
          <a:prstGeom prst="rect">
            <a:avLst/>
          </a:prstGeom>
          <a:noFill/>
          <a:ln>
            <a:noFill/>
          </a:ln>
        </p:spPr>
      </p:pic>
      <p:pic>
        <p:nvPicPr>
          <p:cNvPr id="4" name="Picture 3" descr="Icon depicting a worker using a ladder" title="Ladder Icon">
            <a:hlinkClick r:id="" action="ppaction://noaction"/>
          </p:cNvPr>
          <p:cNvPicPr>
            <a:picLocks noChangeAspect="1"/>
          </p:cNvPicPr>
          <p:nvPr/>
        </p:nvPicPr>
        <p:blipFill>
          <a:blip r:embed="rId4"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2222500" y="4403673"/>
            <a:ext cx="1991470" cy="1991470"/>
          </a:xfrm>
          <a:prstGeom prst="rect">
            <a:avLst/>
          </a:prstGeom>
        </p:spPr>
      </p:pic>
    </p:spTree>
    <p:extLst>
      <p:ext uri="{BB962C8B-B14F-4D97-AF65-F5344CB8AC3E}">
        <p14:creationId xmlns:p14="http://schemas.microsoft.com/office/powerpoint/2010/main" val="3302279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72420" y="1278266"/>
            <a:ext cx="5152571" cy="1754326"/>
          </a:xfrm>
          <a:prstGeom prst="rect">
            <a:avLst/>
          </a:prstGeom>
          <a:noFill/>
        </p:spPr>
        <p:txBody>
          <a:bodyPr wrap="square" rtlCol="0">
            <a:spAutoFit/>
          </a:bodyPr>
          <a:lstStyle/>
          <a:p>
            <a:pPr algn="ctr"/>
            <a:r>
              <a:rPr lang="en-US" sz="3600" b="1" dirty="0">
                <a:solidFill>
                  <a:srgbClr val="176BE7"/>
                </a:solidFill>
              </a:rPr>
              <a:t>Reglas de Seguridad con las Escaleras Portátiles</a:t>
            </a:r>
          </a:p>
        </p:txBody>
      </p:sp>
      <p:sp>
        <p:nvSpPr>
          <p:cNvPr id="4" name="TextBox 3"/>
          <p:cNvSpPr txBox="1"/>
          <p:nvPr/>
        </p:nvSpPr>
        <p:spPr>
          <a:xfrm>
            <a:off x="125638" y="3980926"/>
            <a:ext cx="10013877" cy="1323439"/>
          </a:xfrm>
          <a:prstGeom prst="rect">
            <a:avLst/>
          </a:prstGeom>
          <a:noFill/>
        </p:spPr>
        <p:txBody>
          <a:bodyPr wrap="square" rtlCol="0">
            <a:spAutoFit/>
          </a:bodyPr>
          <a:lstStyle/>
          <a:p>
            <a:r>
              <a:rPr lang="en-US" sz="2400" i="1" dirty="0">
                <a:solidFill>
                  <a:srgbClr val="000000"/>
                </a:solidFill>
              </a:rPr>
              <a:t>Busca</a:t>
            </a:r>
            <a:r>
              <a:rPr lang="en-US" sz="2000" dirty="0">
                <a:solidFill>
                  <a:srgbClr val="000000"/>
                </a:solidFill>
              </a:rPr>
              <a:t>:  </a:t>
            </a:r>
          </a:p>
          <a:p>
            <a:r>
              <a:rPr lang="en-US" sz="2800" b="1" dirty="0">
                <a:solidFill>
                  <a:srgbClr val="176BE7"/>
                </a:solidFill>
              </a:rPr>
              <a:t>“http://www.osha.gov/Publications/OSHA3247.pdf”</a:t>
            </a:r>
            <a:endParaRPr lang="en-US" sz="2800" b="1" dirty="0">
              <a:solidFill>
                <a:srgbClr val="000000"/>
              </a:solidFill>
            </a:endParaRPr>
          </a:p>
          <a:p>
            <a:r>
              <a:rPr lang="en-US" sz="2800" b="1" i="1" dirty="0">
                <a:solidFill>
                  <a:srgbClr val="000000"/>
                </a:solidFill>
              </a:rPr>
              <a:t>Revisa la Información.</a:t>
            </a:r>
          </a:p>
        </p:txBody>
      </p:sp>
      <p:grpSp>
        <p:nvGrpSpPr>
          <p:cNvPr id="5" name="Group 4" descr="Phone icon displaying HMU or &quot;ut me Up!&quot; " title="HMU Phone"/>
          <p:cNvGrpSpPr/>
          <p:nvPr/>
        </p:nvGrpSpPr>
        <p:grpSpPr>
          <a:xfrm>
            <a:off x="309994" y="353116"/>
            <a:ext cx="2911311" cy="3502661"/>
            <a:chOff x="112108" y="612139"/>
            <a:chExt cx="3781250" cy="4142985"/>
          </a:xfrm>
        </p:grpSpPr>
        <p:pic>
          <p:nvPicPr>
            <p:cNvPr id="8" name="Picture 7" descr="Phone icon displaying HMU or &quot;Hit me Up&quot; " title="HMU Phone"/>
            <p:cNvPicPr>
              <a:picLocks noChangeAspect="1"/>
            </p:cNvPicPr>
            <p:nvPr/>
          </p:nvPicPr>
          <p:blipFill rotWithShape="1">
            <a:blip r:embed="rId3"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112108" y="612139"/>
              <a:ext cx="3781250" cy="4142985"/>
            </a:xfrm>
            <a:prstGeom prst="rect">
              <a:avLst/>
            </a:prstGeom>
          </p:spPr>
        </p:pic>
        <p:sp>
          <p:nvSpPr>
            <p:cNvPr id="7" name="TextBox 6"/>
            <p:cNvSpPr txBox="1"/>
            <p:nvPr/>
          </p:nvSpPr>
          <p:spPr>
            <a:xfrm rot="180000">
              <a:off x="1711818" y="1003521"/>
              <a:ext cx="1965453" cy="837295"/>
            </a:xfrm>
            <a:prstGeom prst="rect">
              <a:avLst/>
            </a:prstGeom>
            <a:noFill/>
          </p:spPr>
          <p:txBody>
            <a:bodyPr wrap="square" rtlCol="0">
              <a:spAutoFit/>
            </a:bodyPr>
            <a:lstStyle/>
            <a:p>
              <a:pPr algn="ctr"/>
              <a:r>
                <a:rPr lang="en-US" sz="4000" b="1" dirty="0">
                  <a:solidFill>
                    <a:srgbClr val="000000"/>
                  </a:solidFill>
                </a:rPr>
                <a:t>HMU!</a:t>
              </a:r>
            </a:p>
          </p:txBody>
        </p:sp>
      </p:grpSp>
      <p:pic>
        <p:nvPicPr>
          <p:cNvPr id="11" name="Picture 10" descr="Cell phone displaying the OSHA Portable Ladder Safety Quick Card on the screen." title="Cell Phone with Screen Display"/>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8970694" y="1278265"/>
            <a:ext cx="4120273" cy="5534095"/>
          </a:xfrm>
          <a:prstGeom prst="rect">
            <a:avLst/>
          </a:prstGeom>
        </p:spPr>
      </p:pic>
      <p:sp>
        <p:nvSpPr>
          <p:cNvPr id="6" name="Title 5"/>
          <p:cNvSpPr>
            <a:spLocks noGrp="1"/>
          </p:cNvSpPr>
          <p:nvPr>
            <p:ph type="title"/>
          </p:nvPr>
        </p:nvSpPr>
        <p:spPr>
          <a:xfrm>
            <a:off x="309994" y="227967"/>
            <a:ext cx="9645167" cy="1325563"/>
          </a:xfrm>
        </p:spPr>
        <p:txBody>
          <a:bodyPr/>
          <a:lstStyle/>
          <a:p>
            <a:pPr algn="ctr"/>
            <a:r>
              <a:rPr lang="en-US" dirty="0">
                <a:solidFill>
                  <a:schemeClr val="tx1"/>
                </a:solidFill>
              </a:rPr>
              <a:t>¡</a:t>
            </a:r>
            <a:r>
              <a:rPr lang="en-US" dirty="0" err="1">
                <a:solidFill>
                  <a:schemeClr val="tx1"/>
                </a:solidFill>
              </a:rPr>
              <a:t>Llámame</a:t>
            </a:r>
            <a:r>
              <a:rPr lang="en-US" dirty="0">
                <a:solidFill>
                  <a:schemeClr val="tx1"/>
                </a:solidFill>
              </a:rPr>
              <a:t>!</a:t>
            </a:r>
            <a:endParaRPr lang="en-US" b="1" dirty="0">
              <a:solidFill>
                <a:schemeClr val="tx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7258602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adder propped against and surrounded by electrical lines." title="Ladder and Electrical Hazard"/>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376518" y="109950"/>
            <a:ext cx="6267720" cy="6172863"/>
          </a:xfrm>
          <a:prstGeom prst="rect">
            <a:avLst/>
          </a:prstGeom>
        </p:spPr>
      </p:pic>
      <p:sp>
        <p:nvSpPr>
          <p:cNvPr id="3" name="TextBox 2"/>
          <p:cNvSpPr txBox="1"/>
          <p:nvPr/>
        </p:nvSpPr>
        <p:spPr>
          <a:xfrm>
            <a:off x="6933154" y="4526429"/>
            <a:ext cx="4582160" cy="954107"/>
          </a:xfrm>
          <a:prstGeom prst="rect">
            <a:avLst/>
          </a:prstGeom>
          <a:noFill/>
        </p:spPr>
        <p:txBody>
          <a:bodyPr wrap="square" rtlCol="0">
            <a:spAutoFit/>
          </a:bodyPr>
          <a:lstStyle/>
          <a:p>
            <a:pPr marL="457200" indent="-457200">
              <a:buFont typeface="Arial" panose="020B0604020202020204" pitchFamily="34" charset="0"/>
              <a:buChar char="•"/>
            </a:pPr>
            <a:r>
              <a:rPr lang="en-US" sz="2800" b="1" dirty="0">
                <a:solidFill>
                  <a:srgbClr val="000000"/>
                </a:solidFill>
              </a:rPr>
              <a:t>Evitar peligros eléctricos</a:t>
            </a:r>
          </a:p>
        </p:txBody>
      </p:sp>
      <p:pic>
        <p:nvPicPr>
          <p:cNvPr id="4" name="Picture 3" descr="Phone icon displaying HMU or &quot;Hit Me Up&quot; " title="HMU Phone "/>
          <p:cNvPicPr>
            <a:picLocks noChangeAspect="1"/>
          </p:cNvPicPr>
          <p:nvPr/>
        </p:nvPicPr>
        <p:blipFill>
          <a:blip r:embed="rId4"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6793454" y="2527994"/>
            <a:ext cx="1623041" cy="1777492"/>
          </a:xfrm>
          <a:prstGeom prst="rect">
            <a:avLst/>
          </a:prstGeom>
        </p:spPr>
      </p:pic>
      <p:sp>
        <p:nvSpPr>
          <p:cNvPr id="5" name="Title 4"/>
          <p:cNvSpPr>
            <a:spLocks noGrp="1"/>
          </p:cNvSpPr>
          <p:nvPr>
            <p:ph type="title"/>
          </p:nvPr>
        </p:nvSpPr>
        <p:spPr>
          <a:xfrm>
            <a:off x="8416495" y="2527994"/>
            <a:ext cx="3534205" cy="1342069"/>
          </a:xfrm>
        </p:spPr>
        <p:txBody>
          <a:bodyPr/>
          <a:lstStyle/>
          <a:p>
            <a:r>
              <a:rPr lang="en-US" sz="4000" b="1" dirty="0"/>
              <a:t>¡</a:t>
            </a:r>
            <a:r>
              <a:rPr lang="en-US" sz="4000" b="1" dirty="0" err="1"/>
              <a:t>Llámame</a:t>
            </a:r>
            <a:r>
              <a:rPr lang="en-US" sz="4000" b="1" dirty="0"/>
              <a:t>! #1</a:t>
            </a:r>
          </a:p>
        </p:txBody>
      </p:sp>
    </p:spTree>
    <p:extLst>
      <p:ext uri="{BB962C8B-B14F-4D97-AF65-F5344CB8AC3E}">
        <p14:creationId xmlns:p14="http://schemas.microsoft.com/office/powerpoint/2010/main" val="42378473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roken ladder rung" title="Broken Ladder Rung"/>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flipH="1">
            <a:off x="410528" y="628782"/>
            <a:ext cx="6228080" cy="5553088"/>
          </a:xfrm>
          <a:prstGeom prst="rect">
            <a:avLst/>
          </a:prstGeom>
          <a:ln>
            <a:solidFill>
              <a:schemeClr val="tx1">
                <a:lumMod val="95000"/>
                <a:lumOff val="5000"/>
              </a:schemeClr>
            </a:solidFill>
          </a:ln>
        </p:spPr>
      </p:pic>
      <p:sp>
        <p:nvSpPr>
          <p:cNvPr id="3" name="TextBox 2"/>
          <p:cNvSpPr txBox="1"/>
          <p:nvPr/>
        </p:nvSpPr>
        <p:spPr>
          <a:xfrm>
            <a:off x="7450127" y="3540926"/>
            <a:ext cx="4460221" cy="982000"/>
          </a:xfrm>
          <a:prstGeom prst="rect">
            <a:avLst/>
          </a:prstGeom>
          <a:noFill/>
        </p:spPr>
        <p:txBody>
          <a:bodyPr wrap="square" rtlCol="0">
            <a:spAutoFit/>
          </a:bodyPr>
          <a:lstStyle/>
          <a:p>
            <a:pPr marL="285750" indent="-285750">
              <a:lnSpc>
                <a:spcPct val="250000"/>
              </a:lnSpc>
              <a:buFont typeface="Arial" panose="020B0604020202020204" pitchFamily="34" charset="0"/>
              <a:buChar char="•"/>
            </a:pPr>
            <a:r>
              <a:rPr lang="en-US" sz="2800" b="1" dirty="0">
                <a:solidFill>
                  <a:srgbClr val="000000"/>
                </a:solidFill>
              </a:rPr>
              <a:t>Inspeccionar peldaños</a:t>
            </a:r>
          </a:p>
        </p:txBody>
      </p:sp>
      <p:sp>
        <p:nvSpPr>
          <p:cNvPr id="4" name="Oval 3" descr="Yellow circle highlighting the broken ladder rung" title="Yellow Circle"/>
          <p:cNvSpPr/>
          <p:nvPr/>
        </p:nvSpPr>
        <p:spPr>
          <a:xfrm flipH="1">
            <a:off x="4107865" y="2302474"/>
            <a:ext cx="1991360" cy="2048300"/>
          </a:xfrm>
          <a:prstGeom prst="ellipse">
            <a:avLst/>
          </a:prstGeom>
          <a:solidFill>
            <a:srgbClr val="FFFF00">
              <a:alpha val="19000"/>
            </a:srgb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pic>
        <p:nvPicPr>
          <p:cNvPr id="5" name="Picture 4" descr="Phone icon displaying HMU or &quot;Hit me Up&quot; " title="HMU Phone"/>
          <p:cNvPicPr>
            <a:picLocks noChangeAspect="1"/>
          </p:cNvPicPr>
          <p:nvPr/>
        </p:nvPicPr>
        <p:blipFill>
          <a:blip r:embed="rId4"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6638608" y="1627834"/>
            <a:ext cx="1623041" cy="1777492"/>
          </a:xfrm>
          <a:prstGeom prst="rect">
            <a:avLst/>
          </a:prstGeom>
        </p:spPr>
      </p:pic>
      <p:sp>
        <p:nvSpPr>
          <p:cNvPr id="6" name="Title 5"/>
          <p:cNvSpPr>
            <a:spLocks noGrp="1"/>
          </p:cNvSpPr>
          <p:nvPr>
            <p:ph type="title"/>
          </p:nvPr>
        </p:nvSpPr>
        <p:spPr>
          <a:xfrm>
            <a:off x="8129588" y="1627834"/>
            <a:ext cx="3932237" cy="1342069"/>
          </a:xfrm>
        </p:spPr>
        <p:txBody>
          <a:bodyPr/>
          <a:lstStyle/>
          <a:p>
            <a:r>
              <a:rPr lang="en-US" sz="4000" b="1" dirty="0"/>
              <a:t>¡</a:t>
            </a:r>
            <a:r>
              <a:rPr lang="en-US" sz="4000" b="1" dirty="0" err="1"/>
              <a:t>Llámame</a:t>
            </a:r>
            <a:r>
              <a:rPr lang="en-US" sz="4000" b="1" dirty="0"/>
              <a:t>! #2</a:t>
            </a:r>
          </a:p>
        </p:txBody>
      </p:sp>
    </p:spTree>
    <p:extLst>
      <p:ext uri="{BB962C8B-B14F-4D97-AF65-F5344CB8AC3E}">
        <p14:creationId xmlns:p14="http://schemas.microsoft.com/office/powerpoint/2010/main" val="9978015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roken ladder cleat" title="Broken Ladder Cleat"/>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284480" y="835817"/>
            <a:ext cx="6288184" cy="5278593"/>
          </a:xfrm>
          <a:prstGeom prst="rect">
            <a:avLst/>
          </a:prstGeom>
          <a:ln>
            <a:solidFill>
              <a:schemeClr val="tx1">
                <a:lumMod val="95000"/>
                <a:lumOff val="5000"/>
              </a:schemeClr>
            </a:solidFill>
          </a:ln>
        </p:spPr>
      </p:pic>
      <p:sp>
        <p:nvSpPr>
          <p:cNvPr id="3" name="TextBox 2"/>
          <p:cNvSpPr txBox="1"/>
          <p:nvPr/>
        </p:nvSpPr>
        <p:spPr>
          <a:xfrm>
            <a:off x="7045960" y="3623716"/>
            <a:ext cx="4582160" cy="982000"/>
          </a:xfrm>
          <a:prstGeom prst="rect">
            <a:avLst/>
          </a:prstGeom>
          <a:noFill/>
        </p:spPr>
        <p:txBody>
          <a:bodyPr wrap="square" rtlCol="0">
            <a:spAutoFit/>
          </a:bodyPr>
          <a:lstStyle/>
          <a:p>
            <a:pPr marL="285750" indent="-285750">
              <a:lnSpc>
                <a:spcPct val="250000"/>
              </a:lnSpc>
              <a:buFont typeface="Arial" panose="020B0604020202020204" pitchFamily="34" charset="0"/>
              <a:buChar char="•"/>
            </a:pPr>
            <a:r>
              <a:rPr lang="en-US" sz="2800" b="1" dirty="0">
                <a:solidFill>
                  <a:srgbClr val="000000"/>
                </a:solidFill>
              </a:rPr>
              <a:t>Inspeccione las zapatas</a:t>
            </a:r>
          </a:p>
        </p:txBody>
      </p:sp>
      <p:sp>
        <p:nvSpPr>
          <p:cNvPr id="5" name="Oval 4" descr="Yellow circle highlighting the broken ladder cleat." title="Yellow Circle"/>
          <p:cNvSpPr/>
          <p:nvPr/>
        </p:nvSpPr>
        <p:spPr>
          <a:xfrm>
            <a:off x="2064573" y="3623716"/>
            <a:ext cx="1991360" cy="1660978"/>
          </a:xfrm>
          <a:prstGeom prst="ellipse">
            <a:avLst/>
          </a:prstGeom>
          <a:solidFill>
            <a:srgbClr val="FFFF00">
              <a:alpha val="19000"/>
            </a:srgb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6" name="Oval 5" descr="Green cirlce highlighting an appropriate ladder cleat" title="Green Circle"/>
          <p:cNvSpPr/>
          <p:nvPr/>
        </p:nvSpPr>
        <p:spPr>
          <a:xfrm>
            <a:off x="3889058" y="1133022"/>
            <a:ext cx="1991360" cy="1660978"/>
          </a:xfrm>
          <a:prstGeom prst="ellipse">
            <a:avLst/>
          </a:prstGeom>
          <a:solidFill>
            <a:schemeClr val="accent6">
              <a:lumMod val="40000"/>
              <a:lumOff val="60000"/>
              <a:alpha val="19000"/>
            </a:schemeClr>
          </a:solidFill>
          <a:ln w="381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pic>
        <p:nvPicPr>
          <p:cNvPr id="7" name="Picture 6" descr="Phone icon displaying HMU or &quot;Hit me Up&quot; " title="HMU Phone"/>
          <p:cNvPicPr>
            <a:picLocks noChangeAspect="1"/>
          </p:cNvPicPr>
          <p:nvPr/>
        </p:nvPicPr>
        <p:blipFill>
          <a:blip r:embed="rId4"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6638608" y="1627834"/>
            <a:ext cx="1623041" cy="1777492"/>
          </a:xfrm>
          <a:prstGeom prst="rect">
            <a:avLst/>
          </a:prstGeom>
        </p:spPr>
      </p:pic>
      <p:sp>
        <p:nvSpPr>
          <p:cNvPr id="4" name="Title 3"/>
          <p:cNvSpPr>
            <a:spLocks noGrp="1"/>
          </p:cNvSpPr>
          <p:nvPr>
            <p:ph type="title"/>
          </p:nvPr>
        </p:nvSpPr>
        <p:spPr>
          <a:xfrm>
            <a:off x="8154989" y="1625044"/>
            <a:ext cx="3592512" cy="1342069"/>
          </a:xfrm>
        </p:spPr>
        <p:txBody>
          <a:bodyPr/>
          <a:lstStyle/>
          <a:p>
            <a:r>
              <a:rPr lang="en-US" sz="4000" b="1" dirty="0"/>
              <a:t>¡</a:t>
            </a:r>
            <a:r>
              <a:rPr lang="en-US" sz="4000" b="1" dirty="0" err="1"/>
              <a:t>Llámame</a:t>
            </a:r>
            <a:r>
              <a:rPr lang="en-US" sz="4000" b="1" dirty="0"/>
              <a:t>! #3</a:t>
            </a:r>
          </a:p>
        </p:txBody>
      </p:sp>
    </p:spTree>
    <p:extLst>
      <p:ext uri="{BB962C8B-B14F-4D97-AF65-F5344CB8AC3E}">
        <p14:creationId xmlns:p14="http://schemas.microsoft.com/office/powerpoint/2010/main" val="23514605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animBg="1"/>
      <p:bldP spid="6"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Worker on stepladder, facing the wrong direction" title="Stepladde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5509549" y="336175"/>
            <a:ext cx="2696902" cy="6212541"/>
          </a:xfrm>
          <a:prstGeom prst="rect">
            <a:avLst/>
          </a:prstGeom>
        </p:spPr>
      </p:pic>
      <p:sp>
        <p:nvSpPr>
          <p:cNvPr id="3" name="TextBox 2"/>
          <p:cNvSpPr txBox="1"/>
          <p:nvPr/>
        </p:nvSpPr>
        <p:spPr>
          <a:xfrm>
            <a:off x="1398196" y="2675964"/>
            <a:ext cx="4582160" cy="1508105"/>
          </a:xfrm>
          <a:prstGeom prst="rect">
            <a:avLst/>
          </a:prstGeom>
          <a:noFill/>
        </p:spPr>
        <p:txBody>
          <a:bodyPr wrap="square" rtlCol="0">
            <a:spAutoFit/>
          </a:bodyPr>
          <a:lstStyle/>
          <a:p>
            <a:pPr marL="285750" indent="-285750">
              <a:buFont typeface="Arial" panose="020B0604020202020204" pitchFamily="34" charset="0"/>
              <a:buChar char="•"/>
            </a:pPr>
            <a:r>
              <a:rPr lang="es-ES" sz="3200" b="1" dirty="0">
                <a:solidFill>
                  <a:srgbClr val="000000"/>
                </a:solidFill>
              </a:rPr>
              <a:t>Dar la cara a la escalera</a:t>
            </a:r>
          </a:p>
          <a:p>
            <a:pPr marL="285750" indent="-285750">
              <a:buFont typeface="Arial" panose="020B0604020202020204" pitchFamily="34" charset="0"/>
              <a:buChar char="•"/>
            </a:pPr>
            <a:endParaRPr lang="en-US" sz="2800" b="1" dirty="0">
              <a:solidFill>
                <a:srgbClr val="000000"/>
              </a:solidFill>
            </a:endParaRPr>
          </a:p>
        </p:txBody>
      </p:sp>
      <p:pic>
        <p:nvPicPr>
          <p:cNvPr id="4" name="Picture 3" descr="Phone icon displaying HMU or &quot;Hit me Up&quot; " title="HMU Phone"/>
          <p:cNvPicPr>
            <a:picLocks noChangeAspect="1"/>
          </p:cNvPicPr>
          <p:nvPr/>
        </p:nvPicPr>
        <p:blipFill>
          <a:blip r:embed="rId4"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415608" y="617324"/>
            <a:ext cx="1623041" cy="1777492"/>
          </a:xfrm>
          <a:prstGeom prst="rect">
            <a:avLst/>
          </a:prstGeom>
        </p:spPr>
      </p:pic>
      <p:sp>
        <p:nvSpPr>
          <p:cNvPr id="2" name="Title 1"/>
          <p:cNvSpPr>
            <a:spLocks noGrp="1"/>
          </p:cNvSpPr>
          <p:nvPr>
            <p:ph type="title"/>
          </p:nvPr>
        </p:nvSpPr>
        <p:spPr>
          <a:xfrm>
            <a:off x="1944688" y="617324"/>
            <a:ext cx="3932237" cy="1342069"/>
          </a:xfrm>
        </p:spPr>
        <p:txBody>
          <a:bodyPr/>
          <a:lstStyle/>
          <a:p>
            <a:r>
              <a:rPr lang="en-US" sz="4000" b="1" dirty="0"/>
              <a:t>¡</a:t>
            </a:r>
            <a:r>
              <a:rPr lang="en-US" sz="4000" b="1" dirty="0" err="1"/>
              <a:t>Llámame</a:t>
            </a:r>
            <a:r>
              <a:rPr lang="en-US" sz="4000" b="1" dirty="0"/>
              <a:t>! #4</a:t>
            </a:r>
          </a:p>
        </p:txBody>
      </p:sp>
    </p:spTree>
    <p:extLst>
      <p:ext uri="{BB962C8B-B14F-4D97-AF65-F5344CB8AC3E}">
        <p14:creationId xmlns:p14="http://schemas.microsoft.com/office/powerpoint/2010/main" val="10718901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wo selfsupporting ladders propped against the wall to be used as single ladders." title="Self Supporting Ladders"/>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543125" y="316171"/>
            <a:ext cx="4632960" cy="5889356"/>
          </a:xfrm>
          <a:prstGeom prst="rect">
            <a:avLst/>
          </a:prstGeom>
          <a:ln>
            <a:solidFill>
              <a:schemeClr val="tx1"/>
            </a:solidFill>
          </a:ln>
        </p:spPr>
      </p:pic>
      <p:sp>
        <p:nvSpPr>
          <p:cNvPr id="4" name="TextBox 3"/>
          <p:cNvSpPr txBox="1"/>
          <p:nvPr/>
        </p:nvSpPr>
        <p:spPr>
          <a:xfrm>
            <a:off x="6638607" y="3976594"/>
            <a:ext cx="5423217" cy="1384995"/>
          </a:xfrm>
          <a:prstGeom prst="rect">
            <a:avLst/>
          </a:prstGeom>
          <a:noFill/>
        </p:spPr>
        <p:txBody>
          <a:bodyPr wrap="square" rtlCol="0">
            <a:spAutoFit/>
          </a:bodyPr>
          <a:lstStyle/>
          <a:p>
            <a:pPr marL="285750" indent="-285750">
              <a:buFont typeface="Arial" panose="020B0604020202020204" pitchFamily="34" charset="0"/>
              <a:buChar char="•"/>
            </a:pPr>
            <a:r>
              <a:rPr lang="es-ES" sz="2800" b="1" dirty="0">
                <a:solidFill>
                  <a:srgbClr val="000000"/>
                </a:solidFill>
              </a:rPr>
              <a:t>La escalera de tijera no debe utilizarse como escalera simple</a:t>
            </a:r>
            <a:endParaRPr lang="en-US" sz="2800" b="1" dirty="0">
              <a:solidFill>
                <a:srgbClr val="000000"/>
              </a:solidFill>
            </a:endParaRPr>
          </a:p>
        </p:txBody>
      </p:sp>
      <p:pic>
        <p:nvPicPr>
          <p:cNvPr id="5" name="Picture 4" descr="Phone icon displaying HMU or &quot;Hit me Up&quot; " title="HMU Phone"/>
          <p:cNvPicPr>
            <a:picLocks noChangeAspect="1"/>
          </p:cNvPicPr>
          <p:nvPr/>
        </p:nvPicPr>
        <p:blipFill>
          <a:blip r:embed="rId4"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6638608" y="1627834"/>
            <a:ext cx="1623041" cy="1777492"/>
          </a:xfrm>
          <a:prstGeom prst="rect">
            <a:avLst/>
          </a:prstGeom>
        </p:spPr>
      </p:pic>
      <p:sp>
        <p:nvSpPr>
          <p:cNvPr id="2" name="Title 1"/>
          <p:cNvSpPr>
            <a:spLocks noGrp="1"/>
          </p:cNvSpPr>
          <p:nvPr>
            <p:ph type="title"/>
          </p:nvPr>
        </p:nvSpPr>
        <p:spPr>
          <a:xfrm>
            <a:off x="8129588" y="1677857"/>
            <a:ext cx="3932237" cy="1342069"/>
          </a:xfrm>
        </p:spPr>
        <p:txBody>
          <a:bodyPr/>
          <a:lstStyle/>
          <a:p>
            <a:r>
              <a:rPr lang="en-US" sz="4000" b="1" dirty="0"/>
              <a:t>¡</a:t>
            </a:r>
            <a:r>
              <a:rPr lang="en-US" sz="4000" b="1" dirty="0" err="1"/>
              <a:t>Llámame</a:t>
            </a:r>
            <a:r>
              <a:rPr lang="en-US" sz="4000" b="1" dirty="0"/>
              <a:t>! #5</a:t>
            </a:r>
          </a:p>
        </p:txBody>
      </p:sp>
    </p:spTree>
    <p:extLst>
      <p:ext uri="{BB962C8B-B14F-4D97-AF65-F5344CB8AC3E}">
        <p14:creationId xmlns:p14="http://schemas.microsoft.com/office/powerpoint/2010/main" val="381490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Worker standing on the top step of a stepladder." title="Standing on Top Step"/>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239390" y="137160"/>
            <a:ext cx="4602664" cy="6111240"/>
          </a:xfrm>
          <a:prstGeom prst="rect">
            <a:avLst/>
          </a:prstGeom>
          <a:ln>
            <a:solidFill>
              <a:schemeClr val="tx1">
                <a:lumMod val="95000"/>
                <a:lumOff val="5000"/>
              </a:schemeClr>
            </a:solidFill>
          </a:ln>
        </p:spPr>
      </p:pic>
      <p:sp>
        <p:nvSpPr>
          <p:cNvPr id="5" name="TextBox 4"/>
          <p:cNvSpPr txBox="1"/>
          <p:nvPr/>
        </p:nvSpPr>
        <p:spPr>
          <a:xfrm>
            <a:off x="6095999" y="3405326"/>
            <a:ext cx="6346785" cy="2059218"/>
          </a:xfrm>
          <a:prstGeom prst="rect">
            <a:avLst/>
          </a:prstGeom>
          <a:noFill/>
        </p:spPr>
        <p:txBody>
          <a:bodyPr wrap="square" rtlCol="0">
            <a:spAutoFit/>
          </a:bodyPr>
          <a:lstStyle/>
          <a:p>
            <a:pPr marL="285750" indent="-285750">
              <a:lnSpc>
                <a:spcPct val="250000"/>
              </a:lnSpc>
              <a:buFont typeface="Arial" panose="020B0604020202020204" pitchFamily="34" charset="0"/>
              <a:buChar char="•"/>
            </a:pPr>
            <a:r>
              <a:rPr lang="es-ES" sz="2800" b="1" dirty="0">
                <a:solidFill>
                  <a:srgbClr val="000000"/>
                </a:solidFill>
              </a:rPr>
              <a:t>No se pare en el escalón más alto</a:t>
            </a:r>
          </a:p>
          <a:p>
            <a:pPr marL="285750" indent="-285750">
              <a:lnSpc>
                <a:spcPct val="250000"/>
              </a:lnSpc>
              <a:buFont typeface="Arial" panose="020B0604020202020204" pitchFamily="34" charset="0"/>
              <a:buChar char="•"/>
            </a:pPr>
            <a:endParaRPr lang="en-US" sz="2800" b="1" dirty="0">
              <a:solidFill>
                <a:srgbClr val="000000"/>
              </a:solidFill>
            </a:endParaRPr>
          </a:p>
        </p:txBody>
      </p:sp>
      <p:pic>
        <p:nvPicPr>
          <p:cNvPr id="7" name="Picture 6" descr="Phone icon displaying HMU or &quot;Hit me Up&quot; " title="HMU Phone"/>
          <p:cNvPicPr>
            <a:picLocks noChangeAspect="1"/>
          </p:cNvPicPr>
          <p:nvPr/>
        </p:nvPicPr>
        <p:blipFill>
          <a:blip r:embed="rId4"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6638608" y="1627834"/>
            <a:ext cx="1623041" cy="1777492"/>
          </a:xfrm>
          <a:prstGeom prst="rect">
            <a:avLst/>
          </a:prstGeom>
        </p:spPr>
      </p:pic>
      <p:sp>
        <p:nvSpPr>
          <p:cNvPr id="9" name="Title 8"/>
          <p:cNvSpPr>
            <a:spLocks noGrp="1"/>
          </p:cNvSpPr>
          <p:nvPr>
            <p:ph type="title"/>
          </p:nvPr>
        </p:nvSpPr>
        <p:spPr>
          <a:xfrm>
            <a:off x="8089497" y="1717797"/>
            <a:ext cx="3932237" cy="1342069"/>
          </a:xfrm>
        </p:spPr>
        <p:txBody>
          <a:bodyPr/>
          <a:lstStyle/>
          <a:p>
            <a:r>
              <a:rPr lang="en-US" sz="4000" b="1" dirty="0"/>
              <a:t>¡</a:t>
            </a:r>
            <a:r>
              <a:rPr lang="en-US" sz="4000" b="1" dirty="0" err="1"/>
              <a:t>Llámame</a:t>
            </a:r>
            <a:r>
              <a:rPr lang="en-US" sz="4000" b="1" dirty="0"/>
              <a:t>! #6</a:t>
            </a:r>
          </a:p>
        </p:txBody>
      </p:sp>
    </p:spTree>
    <p:extLst>
      <p:ext uri="{BB962C8B-B14F-4D97-AF65-F5344CB8AC3E}">
        <p14:creationId xmlns:p14="http://schemas.microsoft.com/office/powerpoint/2010/main" val="40891599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5" descr="Stright ladder propped against roof line with  poor angle of lean, improper extension and unlevel foundation." title="Straight ladder"/>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589280" y="121919"/>
            <a:ext cx="4622800" cy="6318965"/>
          </a:xfrm>
          <a:prstGeom prst="rect">
            <a:avLst/>
          </a:prstGeom>
          <a:noFill/>
          <a:ln>
            <a:solidFill>
              <a:schemeClr val="tx1">
                <a:lumMod val="95000"/>
                <a:lumOff val="5000"/>
              </a:schemeClr>
            </a:solidFill>
          </a:ln>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5713412" y="2670413"/>
            <a:ext cx="6478588" cy="4213654"/>
          </a:xfrm>
          <a:prstGeom prst="rect">
            <a:avLst/>
          </a:prstGeom>
          <a:noFill/>
        </p:spPr>
        <p:txBody>
          <a:bodyPr wrap="square" rtlCol="0">
            <a:spAutoFit/>
          </a:bodyPr>
          <a:lstStyle/>
          <a:p>
            <a:pPr marL="285750" indent="-285750">
              <a:lnSpc>
                <a:spcPct val="250000"/>
              </a:lnSpc>
              <a:buFont typeface="Arial" panose="020B0604020202020204" pitchFamily="34" charset="0"/>
              <a:buChar char="•"/>
            </a:pPr>
            <a:r>
              <a:rPr lang="es-ES" sz="2800" b="1" dirty="0">
                <a:solidFill>
                  <a:srgbClr val="000000"/>
                </a:solidFill>
              </a:rPr>
              <a:t>La superficie debe estar nivelada.</a:t>
            </a:r>
          </a:p>
          <a:p>
            <a:pPr marL="285750" indent="-285750">
              <a:lnSpc>
                <a:spcPct val="250000"/>
              </a:lnSpc>
              <a:buFont typeface="Arial" panose="020B0604020202020204" pitchFamily="34" charset="0"/>
              <a:buChar char="•"/>
            </a:pPr>
            <a:r>
              <a:rPr lang="es-ES" sz="2800" b="1" dirty="0">
                <a:solidFill>
                  <a:srgbClr val="000000"/>
                </a:solidFill>
              </a:rPr>
              <a:t>Los 3 peldaños superiores deben estar "en el aire“</a:t>
            </a:r>
          </a:p>
          <a:p>
            <a:pPr marL="285750" indent="-285750">
              <a:lnSpc>
                <a:spcPct val="250000"/>
              </a:lnSpc>
              <a:buFont typeface="Arial" panose="020B0604020202020204" pitchFamily="34" charset="0"/>
              <a:buChar char="•"/>
            </a:pPr>
            <a:r>
              <a:rPr lang="es-ES" sz="2800" b="1" dirty="0">
                <a:solidFill>
                  <a:srgbClr val="000000"/>
                </a:solidFill>
              </a:rPr>
              <a:t>El ángulo de inclinación es 1:4</a:t>
            </a:r>
            <a:endParaRPr lang="en-US" sz="2800" b="1" dirty="0">
              <a:solidFill>
                <a:srgbClr val="000000"/>
              </a:solidFill>
            </a:endParaRPr>
          </a:p>
        </p:txBody>
      </p:sp>
      <p:pic>
        <p:nvPicPr>
          <p:cNvPr id="6" name="Picture 5" descr="Phone icon displaying HMU or &quot;Hit me Up&quot; " title="HMU Phone"/>
          <p:cNvPicPr>
            <a:picLocks noChangeAspect="1"/>
          </p:cNvPicPr>
          <p:nvPr/>
        </p:nvPicPr>
        <p:blipFill>
          <a:blip r:embed="rId4"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5212080" y="892921"/>
            <a:ext cx="1623041" cy="1777492"/>
          </a:xfrm>
          <a:prstGeom prst="rect">
            <a:avLst/>
          </a:prstGeom>
        </p:spPr>
      </p:pic>
      <p:sp>
        <p:nvSpPr>
          <p:cNvPr id="4" name="Title 3"/>
          <p:cNvSpPr>
            <a:spLocks noGrp="1"/>
          </p:cNvSpPr>
          <p:nvPr>
            <p:ph type="title"/>
          </p:nvPr>
        </p:nvSpPr>
        <p:spPr>
          <a:xfrm>
            <a:off x="6884988" y="878534"/>
            <a:ext cx="3932237" cy="1342069"/>
          </a:xfrm>
        </p:spPr>
        <p:txBody>
          <a:bodyPr/>
          <a:lstStyle/>
          <a:p>
            <a:r>
              <a:rPr lang="en-US" sz="4000" b="1" dirty="0"/>
              <a:t>¡</a:t>
            </a:r>
            <a:r>
              <a:rPr lang="en-US" sz="4000" b="1" dirty="0" err="1"/>
              <a:t>Llámame</a:t>
            </a:r>
            <a:r>
              <a:rPr lang="en-US" sz="4000" b="1" dirty="0"/>
              <a:t>! #7</a:t>
            </a:r>
          </a:p>
        </p:txBody>
      </p:sp>
    </p:spTree>
    <p:extLst>
      <p:ext uri="{BB962C8B-B14F-4D97-AF65-F5344CB8AC3E}">
        <p14:creationId xmlns:p14="http://schemas.microsoft.com/office/powerpoint/2010/main" val="34214865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Cell phone displaying the NIOSH Ladder Safety App on the screen." title="Cell Phone with Screen Display"/>
          <p:cNvPicPr>
            <a:picLocks noChangeAspect="1"/>
          </p:cNvPicPr>
          <p:nvPr/>
        </p:nvPicPr>
        <p:blipFill>
          <a:blip r:embed="rId3"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9046464" y="1828800"/>
            <a:ext cx="3145536" cy="5029200"/>
          </a:xfrm>
          <a:prstGeom prst="rect">
            <a:avLst/>
          </a:prstGeom>
        </p:spPr>
      </p:pic>
      <p:sp>
        <p:nvSpPr>
          <p:cNvPr id="2" name="TextBox 1"/>
          <p:cNvSpPr txBox="1"/>
          <p:nvPr/>
        </p:nvSpPr>
        <p:spPr>
          <a:xfrm>
            <a:off x="3058370" y="2628559"/>
            <a:ext cx="6620298" cy="2800767"/>
          </a:xfrm>
          <a:prstGeom prst="rect">
            <a:avLst/>
          </a:prstGeom>
          <a:noFill/>
        </p:spPr>
        <p:txBody>
          <a:bodyPr wrap="square" rtlCol="0">
            <a:spAutoFit/>
          </a:bodyPr>
          <a:lstStyle/>
          <a:p>
            <a:pPr algn="ctr"/>
            <a:r>
              <a:rPr lang="en-US" sz="3600" b="1" dirty="0">
                <a:solidFill>
                  <a:srgbClr val="176BE7"/>
                </a:solidFill>
              </a:rPr>
              <a:t>“NIOSH Ladder Safety App”</a:t>
            </a:r>
          </a:p>
          <a:p>
            <a:pPr algn="ctr"/>
            <a:r>
              <a:rPr lang="es-ES" sz="3200" b="1" dirty="0">
                <a:solidFill>
                  <a:srgbClr val="176BE7"/>
                </a:solidFill>
              </a:rPr>
              <a:t>(Aplicación NIOSH sobre el uso Seguro de Escaleras)</a:t>
            </a:r>
            <a:r>
              <a:rPr lang="es-ES" sz="3600" b="1" dirty="0">
                <a:solidFill>
                  <a:srgbClr val="176BE7"/>
                </a:solidFill>
              </a:rPr>
              <a:t> </a:t>
            </a:r>
          </a:p>
          <a:p>
            <a:pPr algn="ctr"/>
            <a:endParaRPr lang="es-ES" sz="3600" b="1" dirty="0">
              <a:solidFill>
                <a:srgbClr val="176BE7"/>
              </a:solidFill>
            </a:endParaRPr>
          </a:p>
          <a:p>
            <a:pPr algn="ctr"/>
            <a:endParaRPr lang="en-US" sz="3600" b="1" dirty="0">
              <a:solidFill>
                <a:srgbClr val="176BE7"/>
              </a:solidFill>
            </a:endParaRPr>
          </a:p>
        </p:txBody>
      </p:sp>
      <p:sp>
        <p:nvSpPr>
          <p:cNvPr id="3" name="Title 2"/>
          <p:cNvSpPr>
            <a:spLocks noGrp="1"/>
          </p:cNvSpPr>
          <p:nvPr>
            <p:ph type="title"/>
          </p:nvPr>
        </p:nvSpPr>
        <p:spPr>
          <a:xfrm>
            <a:off x="978490" y="1347944"/>
            <a:ext cx="10515600" cy="1199518"/>
          </a:xfrm>
        </p:spPr>
        <p:txBody>
          <a:bodyPr/>
          <a:lstStyle/>
          <a:p>
            <a:pPr algn="ctr"/>
            <a:r>
              <a:rPr lang="en-US" sz="5400" b="1" dirty="0">
                <a:solidFill>
                  <a:srgbClr val="176BE7"/>
                </a:solidFill>
                <a:effectLst>
                  <a:outerShdw blurRad="38100" dist="38100" dir="2700000" algn="tl">
                    <a:srgbClr val="000000">
                      <a:alpha val="43137"/>
                    </a:srgbClr>
                  </a:outerShdw>
                </a:effectLst>
                <a:latin typeface="+mj-lt"/>
              </a:rPr>
              <a:t>¡A por el Regalo!</a:t>
            </a:r>
          </a:p>
        </p:txBody>
      </p:sp>
      <p:pic>
        <p:nvPicPr>
          <p:cNvPr id="11" name="Picture 10" descr="Phone icon displaying FTW! or &quot;For teh Win!&quot; " title="FTW Phone"/>
          <p:cNvPicPr>
            <a:picLocks noChangeAspect="1"/>
          </p:cNvPicPr>
          <p:nvPr/>
        </p:nvPicPr>
        <p:blipFill>
          <a:blip r:embed="rId4"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383137" y="361278"/>
            <a:ext cx="3145536" cy="4145280"/>
          </a:xfrm>
          <a:prstGeom prst="rect">
            <a:avLst/>
          </a:prstGeom>
        </p:spPr>
      </p:pic>
    </p:spTree>
    <p:extLst>
      <p:ext uri="{BB962C8B-B14F-4D97-AF65-F5344CB8AC3E}">
        <p14:creationId xmlns:p14="http://schemas.microsoft.com/office/powerpoint/2010/main" val="25323362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4800" b="1" dirty="0">
                <a:solidFill>
                  <a:srgbClr val="176BE7"/>
                </a:solidFill>
              </a:rPr>
              <a:t>Vídeo: Uso Seguro de Escaleras</a:t>
            </a:r>
          </a:p>
        </p:txBody>
      </p:sp>
      <p:sp>
        <p:nvSpPr>
          <p:cNvPr id="2" name="TextBox 1"/>
          <p:cNvSpPr txBox="1"/>
          <p:nvPr/>
        </p:nvSpPr>
        <p:spPr>
          <a:xfrm>
            <a:off x="1615440" y="2468880"/>
            <a:ext cx="9372600" cy="923330"/>
          </a:xfrm>
          <a:prstGeom prst="rect">
            <a:avLst/>
          </a:prstGeom>
          <a:noFill/>
        </p:spPr>
        <p:txBody>
          <a:bodyPr wrap="square" rtlCol="0">
            <a:spAutoFit/>
          </a:bodyPr>
          <a:lstStyle/>
          <a:p>
            <a:pPr lvl="0">
              <a:defRPr/>
            </a:pPr>
            <a:r>
              <a:rPr lang="en-US" b="1"/>
              <a:t>Nota del Instructor : </a:t>
            </a:r>
            <a:r>
              <a:rPr lang="es-ES" i="1"/>
              <a:t>Este video (1 min, 50 sec.) resume algunos puntos clave relacionados con el uso seguro de escaleras. Se encuentra en:  https://www.youtube.com/watch?v=-MSaVKc7HAc</a:t>
            </a:r>
            <a:endParaRPr lang="en-US" i="1" dirty="0"/>
          </a:p>
        </p:txBody>
      </p:sp>
    </p:spTree>
    <p:extLst>
      <p:ext uri="{BB962C8B-B14F-4D97-AF65-F5344CB8AC3E}">
        <p14:creationId xmlns:p14="http://schemas.microsoft.com/office/powerpoint/2010/main" val="424729912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63"/>
        <p:cNvGrpSpPr/>
        <p:nvPr/>
      </p:nvGrpSpPr>
      <p:grpSpPr>
        <a:xfrm>
          <a:off x="0" y="0"/>
          <a:ext cx="0" cy="0"/>
          <a:chOff x="0" y="0"/>
          <a:chExt cx="0" cy="0"/>
        </a:xfrm>
      </p:grpSpPr>
      <p:sp>
        <p:nvSpPr>
          <p:cNvPr id="2" name="Title 1"/>
          <p:cNvSpPr>
            <a:spLocks noGrp="1"/>
          </p:cNvSpPr>
          <p:nvPr>
            <p:ph type="title"/>
          </p:nvPr>
        </p:nvSpPr>
        <p:spPr>
          <a:xfrm>
            <a:off x="4213969" y="3030541"/>
            <a:ext cx="7489081" cy="2852737"/>
          </a:xfrm>
        </p:spPr>
        <p:txBody>
          <a:bodyPr/>
          <a:lstStyle/>
          <a:p>
            <a:r>
              <a:rPr lang="es-ES" sz="6600" b="1" dirty="0">
                <a:solidFill>
                  <a:srgbClr val="FF8510"/>
                </a:solidFill>
              </a:rPr>
              <a:t>Detención Personal de Caída</a:t>
            </a:r>
            <a:endParaRPr lang="en-US" sz="6600" b="1" dirty="0">
              <a:solidFill>
                <a:srgbClr val="FF8510"/>
              </a:solidFill>
              <a:effectLst>
                <a:outerShdw blurRad="38100" dist="38100" dir="2700000" algn="tl">
                  <a:srgbClr val="000000">
                    <a:alpha val="43137"/>
                  </a:srgbClr>
                </a:outerShdw>
              </a:effectLst>
            </a:endParaRPr>
          </a:p>
        </p:txBody>
      </p:sp>
      <p:pic>
        <p:nvPicPr>
          <p:cNvPr id="366" name="Shape 366" descr="Fall Prevention" title="Fall Prevention"/>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651208" y="597200"/>
            <a:ext cx="8619763" cy="3511813"/>
          </a:xfrm>
          <a:prstGeom prst="rect">
            <a:avLst/>
          </a:prstGeom>
          <a:noFill/>
          <a:ln>
            <a:noFill/>
          </a:ln>
        </p:spPr>
      </p:pic>
      <p:pic>
        <p:nvPicPr>
          <p:cNvPr id="5" name="Picture 4" descr="Icon depicting a worker using a Personal Fall Arrest System (PFAS)" title="PFAS Icon">
            <a:hlinkClick r:id="" action="ppaction://noaction"/>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251444" y="4351538"/>
            <a:ext cx="2011680" cy="2011680"/>
          </a:xfrm>
          <a:prstGeom prst="rect">
            <a:avLst/>
          </a:prstGeom>
        </p:spPr>
      </p:pic>
    </p:spTree>
    <p:extLst>
      <p:ext uri="{BB962C8B-B14F-4D97-AF65-F5344CB8AC3E}">
        <p14:creationId xmlns:p14="http://schemas.microsoft.com/office/powerpoint/2010/main" val="366816212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Phone icon displaying IRL or &quot;In Real Life&quot; " title="IRL Phone"/>
          <p:cNvPicPr>
            <a:picLocks noChangeAspect="1"/>
          </p:cNvPicPr>
          <p:nvPr/>
        </p:nvPicPr>
        <p:blipFill rotWithShape="1">
          <a:blip r:embed="rId3"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117075" y="180957"/>
            <a:ext cx="4089843" cy="4142232"/>
          </a:xfrm>
          <a:prstGeom prst="rect">
            <a:avLst/>
          </a:prstGeom>
        </p:spPr>
      </p:pic>
      <p:sp>
        <p:nvSpPr>
          <p:cNvPr id="7" name="TextBox 6"/>
          <p:cNvSpPr txBox="1"/>
          <p:nvPr/>
        </p:nvSpPr>
        <p:spPr>
          <a:xfrm rot="180000">
            <a:off x="2018918" y="592885"/>
            <a:ext cx="2113545" cy="830997"/>
          </a:xfrm>
          <a:prstGeom prst="rect">
            <a:avLst/>
          </a:prstGeom>
          <a:noFill/>
        </p:spPr>
        <p:txBody>
          <a:bodyPr wrap="square" rtlCol="0">
            <a:spAutoFit/>
          </a:bodyPr>
          <a:lstStyle/>
          <a:p>
            <a:pPr algn="ctr" defTabSz="914377"/>
            <a:r>
              <a:rPr lang="en-US" sz="4800" b="1" dirty="0">
                <a:solidFill>
                  <a:srgbClr val="000000"/>
                </a:solidFill>
                <a:latin typeface="Arial"/>
              </a:rPr>
              <a:t>¡LVR!</a:t>
            </a:r>
          </a:p>
        </p:txBody>
      </p:sp>
      <p:sp>
        <p:nvSpPr>
          <p:cNvPr id="2" name="TextBox 1"/>
          <p:cNvSpPr txBox="1"/>
          <p:nvPr/>
        </p:nvSpPr>
        <p:spPr>
          <a:xfrm>
            <a:off x="4126708" y="1520646"/>
            <a:ext cx="5152571" cy="1200329"/>
          </a:xfrm>
          <a:prstGeom prst="rect">
            <a:avLst/>
          </a:prstGeom>
          <a:noFill/>
        </p:spPr>
        <p:txBody>
          <a:bodyPr wrap="square" rtlCol="0">
            <a:spAutoFit/>
          </a:bodyPr>
          <a:lstStyle/>
          <a:p>
            <a:pPr algn="ctr" defTabSz="914377"/>
            <a:r>
              <a:rPr lang="en-US" sz="3600" b="1" dirty="0">
                <a:solidFill>
                  <a:srgbClr val="FF8510"/>
                </a:solidFill>
              </a:rPr>
              <a:t>Detención Personal</a:t>
            </a:r>
          </a:p>
          <a:p>
            <a:pPr algn="ctr" defTabSz="914377"/>
            <a:r>
              <a:rPr lang="en-US" sz="3600" b="1" dirty="0">
                <a:solidFill>
                  <a:srgbClr val="FF8510"/>
                </a:solidFill>
              </a:rPr>
              <a:t>de Caída</a:t>
            </a:r>
            <a:endParaRPr lang="en-US" sz="3600" b="1" dirty="0">
              <a:solidFill>
                <a:srgbClr val="FF8510"/>
              </a:solidFill>
              <a:latin typeface="Arial"/>
            </a:endParaRPr>
          </a:p>
        </p:txBody>
      </p:sp>
      <p:sp>
        <p:nvSpPr>
          <p:cNvPr id="12" name="TextBox 11"/>
          <p:cNvSpPr txBox="1"/>
          <p:nvPr/>
        </p:nvSpPr>
        <p:spPr>
          <a:xfrm>
            <a:off x="159791" y="4541048"/>
            <a:ext cx="9119488" cy="1631216"/>
          </a:xfrm>
          <a:prstGeom prst="rect">
            <a:avLst/>
          </a:prstGeom>
          <a:noFill/>
          <a:ln>
            <a:noFill/>
          </a:ln>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sz="2400" i="1" dirty="0">
                <a:solidFill>
                  <a:srgbClr val="000000"/>
                </a:solidFill>
              </a:rPr>
              <a:t>Busque </a:t>
            </a:r>
            <a:r>
              <a:rPr lang="en-US" sz="2000" dirty="0">
                <a:solidFill>
                  <a:srgbClr val="000000"/>
                </a:solidFill>
              </a:rPr>
              <a:t>:  </a:t>
            </a:r>
          </a:p>
          <a:p>
            <a:r>
              <a:rPr lang="en-US" sz="2800" b="1" dirty="0">
                <a:solidFill>
                  <a:srgbClr val="176BE7"/>
                </a:solidFill>
              </a:rPr>
              <a:t>“Fall Protection Tips: How To Put On Your Harness”</a:t>
            </a:r>
          </a:p>
          <a:p>
            <a:r>
              <a:rPr lang="en-US" sz="2400" b="1" i="1" dirty="0"/>
              <a:t>Publicado por International Safety</a:t>
            </a:r>
            <a:br>
              <a:rPr lang="en-US" sz="2400" b="1" i="1" dirty="0"/>
            </a:br>
            <a:endParaRPr lang="en-US" sz="2400" b="1" i="1" dirty="0">
              <a:solidFill>
                <a:srgbClr val="000000"/>
              </a:solidFill>
              <a:latin typeface="Arial"/>
            </a:endParaRPr>
          </a:p>
        </p:txBody>
      </p:sp>
      <p:pic>
        <p:nvPicPr>
          <p:cNvPr id="11" name="Picture 10" descr="Phone displaying an image of the PFAS YouTube video " title="PFAS VIdeo"/>
          <p:cNvPicPr>
            <a:picLocks noChangeAspect="1"/>
          </p:cNvPicPr>
          <p:nvPr/>
        </p:nvPicPr>
        <p:blipFill>
          <a:blip r:embed="rId4"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7865444" y="1954429"/>
            <a:ext cx="5059680" cy="4895088"/>
          </a:xfrm>
          <a:prstGeom prst="rect">
            <a:avLst/>
          </a:prstGeom>
        </p:spPr>
      </p:pic>
      <p:sp>
        <p:nvSpPr>
          <p:cNvPr id="3" name="Title 2"/>
          <p:cNvSpPr>
            <a:spLocks noGrp="1"/>
          </p:cNvSpPr>
          <p:nvPr>
            <p:ph type="title"/>
          </p:nvPr>
        </p:nvSpPr>
        <p:spPr>
          <a:xfrm>
            <a:off x="4560426" y="517259"/>
            <a:ext cx="5152572" cy="1325563"/>
          </a:xfrm>
        </p:spPr>
        <p:txBody>
          <a:bodyPr/>
          <a:lstStyle/>
          <a:p>
            <a:r>
              <a:rPr lang="en-US" dirty="0"/>
              <a:t>¡La Vida Real!</a:t>
            </a:r>
          </a:p>
        </p:txBody>
      </p:sp>
    </p:spTree>
    <p:extLst>
      <p:ext uri="{BB962C8B-B14F-4D97-AF65-F5344CB8AC3E}">
        <p14:creationId xmlns:p14="http://schemas.microsoft.com/office/powerpoint/2010/main" val="87573872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dirty="0"/>
              <a:t>Pasos para ponerse un SPDC</a:t>
            </a:r>
            <a:endParaRPr lang="en-US" dirty="0"/>
          </a:p>
        </p:txBody>
      </p:sp>
      <p:sp>
        <p:nvSpPr>
          <p:cNvPr id="3" name="TextBox 2"/>
          <p:cNvSpPr txBox="1"/>
          <p:nvPr/>
        </p:nvSpPr>
        <p:spPr>
          <a:xfrm>
            <a:off x="1112520" y="2240280"/>
            <a:ext cx="10408920" cy="1477328"/>
          </a:xfrm>
          <a:prstGeom prst="rect">
            <a:avLst/>
          </a:prstGeom>
          <a:noFill/>
        </p:spPr>
        <p:txBody>
          <a:bodyPr wrap="square" rtlCol="0">
            <a:spAutoFit/>
          </a:bodyPr>
          <a:lstStyle/>
          <a:p>
            <a:r>
              <a:rPr lang="en-US" b="1"/>
              <a:t>Nota del Instructor :   </a:t>
            </a:r>
            <a:r>
              <a:rPr lang="es-ES" i="1"/>
              <a:t>Esta diapositiva está diseñada para escribir las respuestas de los participantes. Haga clic dentro del cuadro y escriba sus respuestas (de la misma manera que podría escribir sus respuestas en un rotafolio). Cuando haya terminado, simplemente haga clic fuera del cuadro para avanzar a la siguiente diapositiva. Si no puede utilizar el cuadro de texto de la diapositiva activa, puede escribir las respuestas en un rotafolio o pizarra.</a:t>
            </a:r>
            <a:endParaRPr lang="es-ES" i="1" dirty="0"/>
          </a:p>
        </p:txBody>
      </p:sp>
    </p:spTree>
    <p:extLst>
      <p:ext uri="{BB962C8B-B14F-4D97-AF65-F5344CB8AC3E}">
        <p14:creationId xmlns:p14="http://schemas.microsoft.com/office/powerpoint/2010/main" val="396254446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63"/>
        <p:cNvGrpSpPr/>
        <p:nvPr/>
      </p:nvGrpSpPr>
      <p:grpSpPr>
        <a:xfrm>
          <a:off x="0" y="0"/>
          <a:ext cx="0" cy="0"/>
          <a:chOff x="0" y="0"/>
          <a:chExt cx="0" cy="0"/>
        </a:xfrm>
      </p:grpSpPr>
      <p:pic>
        <p:nvPicPr>
          <p:cNvPr id="6" name="Picture 5" descr="Scaffold icon" title="Scaffold Icon">
            <a:hlinkClick r:id="" action="ppaction://noaction"/>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230669" y="4390147"/>
            <a:ext cx="2011680" cy="2011680"/>
          </a:xfrm>
          <a:prstGeom prst="rect">
            <a:avLst/>
          </a:prstGeom>
        </p:spPr>
      </p:pic>
      <p:sp>
        <p:nvSpPr>
          <p:cNvPr id="2" name="Title 1"/>
          <p:cNvSpPr>
            <a:spLocks noGrp="1"/>
          </p:cNvSpPr>
          <p:nvPr>
            <p:ph type="title"/>
          </p:nvPr>
        </p:nvSpPr>
        <p:spPr>
          <a:xfrm>
            <a:off x="4213969" y="3030541"/>
            <a:ext cx="7489081" cy="2852737"/>
          </a:xfrm>
        </p:spPr>
        <p:txBody>
          <a:bodyPr/>
          <a:lstStyle/>
          <a:p>
            <a:r>
              <a:rPr lang="en-US" sz="6000" b="1" dirty="0">
                <a:solidFill>
                  <a:srgbClr val="C00000"/>
                </a:solidFill>
              </a:rPr>
              <a:t>Seguridad en el Andamio</a:t>
            </a:r>
          </a:p>
        </p:txBody>
      </p:sp>
      <p:pic>
        <p:nvPicPr>
          <p:cNvPr id="366" name="Shape 366" descr="Fall Prevention" title="Fall Prevention"/>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1651208" y="597200"/>
            <a:ext cx="8619763" cy="3712472"/>
          </a:xfrm>
          <a:prstGeom prst="rect">
            <a:avLst/>
          </a:prstGeom>
          <a:noFill/>
          <a:ln>
            <a:noFill/>
          </a:ln>
        </p:spPr>
      </p:pic>
    </p:spTree>
    <p:extLst>
      <p:ext uri="{BB962C8B-B14F-4D97-AF65-F5344CB8AC3E}">
        <p14:creationId xmlns:p14="http://schemas.microsoft.com/office/powerpoint/2010/main" val="303108142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Mobile scaffolding with wheels." title="Mobile Scaffold"/>
          <p:cNvPicPr>
            <a:picLocks noChangeAspect="1"/>
          </p:cNvPicPr>
          <p:nvPr/>
        </p:nvPicPr>
        <p:blipFill>
          <a:blip r:embed="rId3">
            <a:clrChange>
              <a:clrFrom>
                <a:srgbClr val="FFFFFF"/>
              </a:clrFrom>
              <a:clrTo>
                <a:srgbClr val="FFFFFF">
                  <a:alpha val="0"/>
                </a:srgbClr>
              </a:clrTo>
            </a:clrChange>
          </a:blip>
          <a:stretch>
            <a:fillRect/>
          </a:stretch>
        </p:blipFill>
        <p:spPr>
          <a:xfrm>
            <a:off x="4159042" y="2145377"/>
            <a:ext cx="5465233" cy="4206477"/>
          </a:xfrm>
          <a:prstGeom prst="rect">
            <a:avLst/>
          </a:prstGeom>
        </p:spPr>
      </p:pic>
      <p:sp>
        <p:nvSpPr>
          <p:cNvPr id="8" name="Title 7"/>
          <p:cNvSpPr>
            <a:spLocks noGrp="1"/>
          </p:cNvSpPr>
          <p:nvPr>
            <p:ph type="title"/>
          </p:nvPr>
        </p:nvSpPr>
        <p:spPr/>
        <p:txBody>
          <a:bodyPr/>
          <a:lstStyle/>
          <a:p>
            <a:r>
              <a:rPr lang="en-US" dirty="0"/>
              <a:t>Andamios</a:t>
            </a:r>
          </a:p>
        </p:txBody>
      </p:sp>
      <p:pic>
        <p:nvPicPr>
          <p:cNvPr id="5" name="Picture 4" descr="Platform scaffold with planing, guardrails adnd access" title="Platform Scaffold"/>
          <p:cNvPicPr>
            <a:picLocks noChangeAspect="1"/>
          </p:cNvPicPr>
          <p:nvPr/>
        </p:nvPicPr>
        <p:blipFill>
          <a:blip r:embed="rId4">
            <a:clrChange>
              <a:clrFrom>
                <a:srgbClr val="FFFFFF"/>
              </a:clrFrom>
              <a:clrTo>
                <a:srgbClr val="FFFFFF">
                  <a:alpha val="0"/>
                </a:srgbClr>
              </a:clrTo>
            </a:clrChange>
          </a:blip>
          <a:stretch>
            <a:fillRect/>
          </a:stretch>
        </p:blipFill>
        <p:spPr>
          <a:xfrm>
            <a:off x="134555" y="2035276"/>
            <a:ext cx="4650489" cy="4572000"/>
          </a:xfrm>
          <a:prstGeom prst="rect">
            <a:avLst/>
          </a:prstGeom>
        </p:spPr>
      </p:pic>
      <p:pic>
        <p:nvPicPr>
          <p:cNvPr id="7" name="Picture 6" descr="Scissor lift used for lifting workers for work at heights." title="Scissor Lift"/>
          <p:cNvPicPr>
            <a:picLocks noChangeAspect="1"/>
          </p:cNvPicPr>
          <p:nvPr/>
        </p:nvPicPr>
        <p:blipFill rotWithShape="1">
          <a:blip r:embed="rId5" cstate="email">
            <a:clrChange>
              <a:clrFrom>
                <a:srgbClr val="FFFFFF"/>
              </a:clrFrom>
              <a:clrTo>
                <a:srgbClr val="FFFFFF">
                  <a:alpha val="0"/>
                </a:srgbClr>
              </a:clrTo>
            </a:clrChange>
            <a:extLst>
              <a:ext uri="{28A0092B-C50C-407E-A947-70E740481C1C}">
                <a14:useLocalDpi xmlns:a14="http://schemas.microsoft.com/office/drawing/2010/main"/>
              </a:ext>
            </a:extLst>
          </a:blip>
          <a:srcRect r="4400"/>
          <a:stretch/>
        </p:blipFill>
        <p:spPr>
          <a:xfrm>
            <a:off x="8460022" y="1307982"/>
            <a:ext cx="3161708" cy="5358291"/>
          </a:xfrm>
          <a:prstGeom prst="rect">
            <a:avLst/>
          </a:prstGeom>
        </p:spPr>
      </p:pic>
    </p:spTree>
    <p:extLst>
      <p:ext uri="{BB962C8B-B14F-4D97-AF65-F5344CB8AC3E}">
        <p14:creationId xmlns:p14="http://schemas.microsoft.com/office/powerpoint/2010/main" val="119045489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4800" dirty="0"/>
              <a:t>Vídeo:  Seguridad en Andamios</a:t>
            </a:r>
          </a:p>
        </p:txBody>
      </p:sp>
      <p:sp>
        <p:nvSpPr>
          <p:cNvPr id="2" name="TextBox 1"/>
          <p:cNvSpPr txBox="1"/>
          <p:nvPr/>
        </p:nvSpPr>
        <p:spPr>
          <a:xfrm>
            <a:off x="1097280" y="2849880"/>
            <a:ext cx="8366760" cy="923330"/>
          </a:xfrm>
          <a:prstGeom prst="rect">
            <a:avLst/>
          </a:prstGeom>
          <a:noFill/>
        </p:spPr>
        <p:txBody>
          <a:bodyPr wrap="square" rtlCol="0">
            <a:spAutoFit/>
          </a:bodyPr>
          <a:lstStyle/>
          <a:p>
            <a:pPr lvl="0">
              <a:defRPr/>
            </a:pPr>
            <a:r>
              <a:rPr lang="en-US" b="1"/>
              <a:t>Nota del Instructor:  </a:t>
            </a:r>
            <a:r>
              <a:rPr lang="es-ES" i="1"/>
              <a:t>Este video (aproximadamente 2 minutos) resume algunos puntos clave de la seguridad en los andamios. Se encuentra en: https://www.youtube.com/watch?v=adCS7uhbXEw </a:t>
            </a:r>
            <a:endParaRPr lang="en-US" dirty="0"/>
          </a:p>
        </p:txBody>
      </p:sp>
    </p:spTree>
    <p:extLst>
      <p:ext uri="{BB962C8B-B14F-4D97-AF65-F5344CB8AC3E}">
        <p14:creationId xmlns:p14="http://schemas.microsoft.com/office/powerpoint/2010/main" val="64918411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Phone icon displaying IRL or &quot;In Real Life&quot; " title="IRL Phone"/>
          <p:cNvPicPr>
            <a:picLocks noChangeAspect="1"/>
          </p:cNvPicPr>
          <p:nvPr/>
        </p:nvPicPr>
        <p:blipFill rotWithShape="1">
          <a:blip r:embed="rId3"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85214" y="540775"/>
            <a:ext cx="3781250" cy="4142985"/>
          </a:xfrm>
          <a:prstGeom prst="rect">
            <a:avLst/>
          </a:prstGeom>
        </p:spPr>
      </p:pic>
      <p:sp>
        <p:nvSpPr>
          <p:cNvPr id="7" name="TextBox 6"/>
          <p:cNvSpPr txBox="1"/>
          <p:nvPr/>
        </p:nvSpPr>
        <p:spPr>
          <a:xfrm rot="180000">
            <a:off x="1423853" y="823389"/>
            <a:ext cx="2496457" cy="1015663"/>
          </a:xfrm>
          <a:prstGeom prst="rect">
            <a:avLst/>
          </a:prstGeom>
          <a:noFill/>
        </p:spPr>
        <p:txBody>
          <a:bodyPr wrap="square" rtlCol="0">
            <a:spAutoFit/>
          </a:bodyPr>
          <a:lstStyle/>
          <a:p>
            <a:pPr algn="ctr"/>
            <a:r>
              <a:rPr lang="en-US" sz="6000" b="1" dirty="0"/>
              <a:t>LVR!</a:t>
            </a:r>
          </a:p>
        </p:txBody>
      </p:sp>
      <p:sp>
        <p:nvSpPr>
          <p:cNvPr id="2" name="TextBox 1"/>
          <p:cNvSpPr txBox="1"/>
          <p:nvPr/>
        </p:nvSpPr>
        <p:spPr>
          <a:xfrm>
            <a:off x="3200400" y="2171363"/>
            <a:ext cx="8757920" cy="4154984"/>
          </a:xfrm>
          <a:prstGeom prst="rect">
            <a:avLst/>
          </a:prstGeom>
          <a:noFill/>
        </p:spPr>
        <p:txBody>
          <a:bodyPr wrap="square" rtlCol="0">
            <a:spAutoFit/>
          </a:bodyPr>
          <a:lstStyle/>
          <a:p>
            <a:pPr>
              <a:lnSpc>
                <a:spcPct val="150000"/>
              </a:lnSpc>
            </a:pPr>
            <a:r>
              <a:rPr lang="en-US" sz="3600" b="1" dirty="0">
                <a:solidFill>
                  <a:srgbClr val="176BE7"/>
                </a:solidFill>
              </a:rPr>
              <a:t>OSHA.gov</a:t>
            </a:r>
          </a:p>
          <a:p>
            <a:pPr marL="342900" indent="-342900">
              <a:lnSpc>
                <a:spcPct val="150000"/>
              </a:lnSpc>
              <a:buFont typeface="+mj-lt"/>
              <a:buAutoNum type="arabicPeriod"/>
            </a:pPr>
            <a:r>
              <a:rPr lang="en-US" sz="2800" b="1" dirty="0"/>
              <a:t>Haga click sobre “</a:t>
            </a:r>
            <a:r>
              <a:rPr lang="en-US" sz="2800" b="1" dirty="0">
                <a:solidFill>
                  <a:srgbClr val="176BE7"/>
                </a:solidFill>
              </a:rPr>
              <a:t>MENU</a:t>
            </a:r>
            <a:r>
              <a:rPr lang="en-US" sz="2800" b="1" dirty="0"/>
              <a:t>” </a:t>
            </a:r>
          </a:p>
          <a:p>
            <a:pPr marL="342900" indent="-342900">
              <a:lnSpc>
                <a:spcPct val="150000"/>
              </a:lnSpc>
              <a:buFont typeface="+mj-lt"/>
              <a:buAutoNum type="arabicPeriod"/>
            </a:pPr>
            <a:r>
              <a:rPr lang="en-US" sz="2800" b="1" dirty="0"/>
              <a:t>Vaya a “</a:t>
            </a:r>
            <a:r>
              <a:rPr lang="en-US" sz="2800" b="1" dirty="0">
                <a:solidFill>
                  <a:srgbClr val="176BE7"/>
                </a:solidFill>
              </a:rPr>
              <a:t>Data and Statistics</a:t>
            </a:r>
            <a:r>
              <a:rPr lang="en-US" sz="2800" b="1" dirty="0"/>
              <a:t>”</a:t>
            </a:r>
          </a:p>
          <a:p>
            <a:pPr marL="342900" indent="-342900">
              <a:lnSpc>
                <a:spcPct val="150000"/>
              </a:lnSpc>
              <a:buFont typeface="+mj-lt"/>
              <a:buAutoNum type="arabicPeriod"/>
            </a:pPr>
            <a:r>
              <a:rPr lang="en-US" sz="2800" b="1" dirty="0"/>
              <a:t>“</a:t>
            </a:r>
            <a:r>
              <a:rPr lang="en-US" sz="2800" b="1" dirty="0">
                <a:solidFill>
                  <a:srgbClr val="176BE7"/>
                </a:solidFill>
              </a:rPr>
              <a:t>Fatality and Catastrophe </a:t>
            </a:r>
            <a:r>
              <a:rPr lang="en-US" sz="2800" b="1" dirty="0"/>
              <a:t>Investigation Search”</a:t>
            </a:r>
          </a:p>
          <a:p>
            <a:pPr marL="342900" indent="-342900">
              <a:lnSpc>
                <a:spcPct val="150000"/>
              </a:lnSpc>
              <a:buFont typeface="+mj-lt"/>
              <a:buAutoNum type="arabicPeriod"/>
            </a:pPr>
            <a:r>
              <a:rPr lang="en-US" sz="2800" b="1" dirty="0"/>
              <a:t>Vaya a “</a:t>
            </a:r>
            <a:r>
              <a:rPr lang="en-US" sz="2800" b="1" dirty="0">
                <a:solidFill>
                  <a:srgbClr val="176BE7"/>
                </a:solidFill>
              </a:rPr>
              <a:t>Keyword List</a:t>
            </a:r>
            <a:r>
              <a:rPr lang="en-US" sz="2800" b="1" dirty="0"/>
              <a:t>;” seleccione “</a:t>
            </a:r>
            <a:r>
              <a:rPr lang="en-US" sz="2800" b="1" dirty="0">
                <a:solidFill>
                  <a:srgbClr val="176BE7"/>
                </a:solidFill>
              </a:rPr>
              <a:t>S</a:t>
            </a:r>
            <a:r>
              <a:rPr lang="en-US" sz="2800" b="1" dirty="0"/>
              <a:t>”</a:t>
            </a:r>
          </a:p>
          <a:p>
            <a:pPr marL="342900" indent="-342900">
              <a:lnSpc>
                <a:spcPct val="150000"/>
              </a:lnSpc>
              <a:buFont typeface="+mj-lt"/>
              <a:buAutoNum type="arabicPeriod"/>
            </a:pPr>
            <a:r>
              <a:rPr lang="en-US" sz="2800" b="1" dirty="0"/>
              <a:t>Seleccione “</a:t>
            </a:r>
            <a:r>
              <a:rPr lang="en-US" sz="2800" b="1" dirty="0">
                <a:solidFill>
                  <a:srgbClr val="176BE7"/>
                </a:solidFill>
              </a:rPr>
              <a:t>Scaffold</a:t>
            </a:r>
            <a:r>
              <a:rPr lang="en-US" sz="2800" b="1" dirty="0"/>
              <a:t>”</a:t>
            </a:r>
            <a:endParaRPr lang="en-US" sz="2000" dirty="0"/>
          </a:p>
        </p:txBody>
      </p:sp>
      <p:sp>
        <p:nvSpPr>
          <p:cNvPr id="3" name="Action Button: Information 2" descr="Button is linked to OSHA's website where Fatalities and Catastrophies related to falls can be reviewed.  The url is:  https://www.osha.gov/pls/imis/AccidentSearch.search?acc_keyword=&quot;Fall&quot;&amp;keyword_list=on&#10;" title="Information Button">
            <a:hlinkClick r:id="rId4" highlightClick="1"/>
          </p:cNvPr>
          <p:cNvSpPr/>
          <p:nvPr/>
        </p:nvSpPr>
        <p:spPr>
          <a:xfrm>
            <a:off x="11366091" y="6128687"/>
            <a:ext cx="570271" cy="521109"/>
          </a:xfrm>
          <a:prstGeom prst="actionButtonInformati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p:cNvSpPr>
            <a:spLocks noGrp="1"/>
          </p:cNvSpPr>
          <p:nvPr>
            <p:ph type="title"/>
          </p:nvPr>
        </p:nvSpPr>
        <p:spPr>
          <a:xfrm>
            <a:off x="1676400" y="758757"/>
            <a:ext cx="10515600" cy="1002169"/>
          </a:xfrm>
        </p:spPr>
        <p:txBody>
          <a:bodyPr/>
          <a:lstStyle/>
          <a:p>
            <a:pPr algn="ctr"/>
            <a:r>
              <a:rPr lang="en-US" b="1" dirty="0">
                <a:solidFill>
                  <a:srgbClr val="176BE7"/>
                </a:solidFill>
              </a:rPr>
              <a:t>¡La Vida Real</a:t>
            </a:r>
            <a:r>
              <a:rPr lang="en-US" b="1" dirty="0">
                <a:solidFill>
                  <a:srgbClr val="176BE7"/>
                </a:solidFill>
                <a:effectLst>
                  <a:outerShdw blurRad="38100" dist="38100" dir="2700000" algn="tl">
                    <a:srgbClr val="000000">
                      <a:alpha val="43137"/>
                    </a:srgbClr>
                  </a:outerShdw>
                </a:effectLst>
              </a:rPr>
              <a:t> !</a:t>
            </a:r>
            <a:br>
              <a:rPr lang="en-US" b="1" dirty="0">
                <a:solidFill>
                  <a:srgbClr val="176BE7"/>
                </a:solidFill>
                <a:effectLst>
                  <a:outerShdw blurRad="38100" dist="38100" dir="2700000" algn="tl">
                    <a:srgbClr val="000000">
                      <a:alpha val="43137"/>
                    </a:srgbClr>
                  </a:outerShdw>
                </a:effectLst>
              </a:rPr>
            </a:br>
            <a:r>
              <a:rPr lang="en-US" sz="3600" b="1" i="1" dirty="0">
                <a:solidFill>
                  <a:srgbClr val="C00000"/>
                </a:solidFill>
              </a:rPr>
              <a:t>Andamios y Muertes</a:t>
            </a:r>
            <a:endParaRPr lang="en-US" sz="3600" b="1" i="1" dirty="0">
              <a:solidFill>
                <a:srgbClr val="C0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62952724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¿Cómo Ocurre?</a:t>
            </a:r>
          </a:p>
        </p:txBody>
      </p:sp>
      <p:sp>
        <p:nvSpPr>
          <p:cNvPr id="2" name="TextBox 1"/>
          <p:cNvSpPr txBox="1"/>
          <p:nvPr/>
        </p:nvSpPr>
        <p:spPr>
          <a:xfrm>
            <a:off x="1127760" y="3246120"/>
            <a:ext cx="9174480" cy="1477328"/>
          </a:xfrm>
          <a:prstGeom prst="rect">
            <a:avLst/>
          </a:prstGeom>
          <a:noFill/>
        </p:spPr>
        <p:txBody>
          <a:bodyPr wrap="square" rtlCol="0">
            <a:spAutoFit/>
          </a:bodyPr>
          <a:lstStyle/>
          <a:p>
            <a:r>
              <a:rPr lang="en-US" b="1"/>
              <a:t>Nota del Instructor: </a:t>
            </a:r>
            <a:r>
              <a:rPr lang="es-ES" i="1"/>
              <a:t>Este video (aproximadamente 3 minutos) revisa los detalles que fueron factores determinantes en un accidente de andamio en particular. Éste se encuentra en: https://www.osha.gov/dts/vtools/construction/scaffolding_fnl_eng_web.html y está disponible en inglés y español.</a:t>
            </a:r>
            <a:endParaRPr lang="en-US" dirty="0"/>
          </a:p>
        </p:txBody>
      </p:sp>
    </p:spTree>
    <p:extLst>
      <p:ext uri="{BB962C8B-B14F-4D97-AF65-F5344CB8AC3E}">
        <p14:creationId xmlns:p14="http://schemas.microsoft.com/office/powerpoint/2010/main" val="244628980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descr="Phone icon displaying HMU or &quot;ut me Up!&quot; " title="HMU Phone"/>
          <p:cNvGrpSpPr/>
          <p:nvPr/>
        </p:nvGrpSpPr>
        <p:grpSpPr>
          <a:xfrm>
            <a:off x="112108" y="612139"/>
            <a:ext cx="3781250" cy="4142985"/>
            <a:chOff x="112108" y="612139"/>
            <a:chExt cx="3781250" cy="4142985"/>
          </a:xfrm>
        </p:grpSpPr>
        <p:pic>
          <p:nvPicPr>
            <p:cNvPr id="8" name="Picture 7" descr="Phone icon displaying HMU or &quot;Hit me Up&quot; " title="HMU Phone"/>
            <p:cNvPicPr>
              <a:picLocks noChangeAspect="1"/>
            </p:cNvPicPr>
            <p:nvPr/>
          </p:nvPicPr>
          <p:blipFill rotWithShape="1">
            <a:blip r:embed="rId3"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112108" y="612139"/>
              <a:ext cx="3781250" cy="4142985"/>
            </a:xfrm>
            <a:prstGeom prst="rect">
              <a:avLst/>
            </a:prstGeom>
          </p:spPr>
        </p:pic>
        <p:sp>
          <p:nvSpPr>
            <p:cNvPr id="7" name="TextBox 6"/>
            <p:cNvSpPr txBox="1"/>
            <p:nvPr/>
          </p:nvSpPr>
          <p:spPr>
            <a:xfrm rot="180000">
              <a:off x="1711817" y="1006669"/>
              <a:ext cx="1965453" cy="830997"/>
            </a:xfrm>
            <a:prstGeom prst="rect">
              <a:avLst/>
            </a:prstGeom>
            <a:noFill/>
          </p:spPr>
          <p:txBody>
            <a:bodyPr wrap="square" rtlCol="0">
              <a:spAutoFit/>
            </a:bodyPr>
            <a:lstStyle/>
            <a:p>
              <a:pPr algn="ctr"/>
              <a:r>
                <a:rPr lang="en-US" sz="4800" b="1" dirty="0">
                  <a:solidFill>
                    <a:srgbClr val="000000"/>
                  </a:solidFill>
                </a:rPr>
                <a:t>HMU!</a:t>
              </a:r>
            </a:p>
          </p:txBody>
        </p:sp>
      </p:grpSp>
      <p:sp>
        <p:nvSpPr>
          <p:cNvPr id="6" name="Title 5"/>
          <p:cNvSpPr>
            <a:spLocks noGrp="1"/>
          </p:cNvSpPr>
          <p:nvPr>
            <p:ph type="title"/>
          </p:nvPr>
        </p:nvSpPr>
        <p:spPr>
          <a:xfrm>
            <a:off x="1255838" y="535657"/>
            <a:ext cx="10515600" cy="1352872"/>
          </a:xfrm>
        </p:spPr>
        <p:txBody>
          <a:bodyPr/>
          <a:lstStyle/>
          <a:p>
            <a:pPr algn="ctr"/>
            <a:r>
              <a:rPr lang="en-US" b="1" dirty="0">
                <a:solidFill>
                  <a:srgbClr val="176BE7"/>
                </a:solidFill>
              </a:rPr>
              <a:t>¡</a:t>
            </a:r>
            <a:r>
              <a:rPr lang="en-US" b="1" dirty="0" err="1">
                <a:solidFill>
                  <a:srgbClr val="176BE7"/>
                </a:solidFill>
              </a:rPr>
              <a:t>Llámame</a:t>
            </a:r>
            <a:r>
              <a:rPr lang="en-US" b="1" dirty="0">
                <a:solidFill>
                  <a:srgbClr val="176BE7"/>
                </a:solidFill>
              </a:rPr>
              <a:t>! </a:t>
            </a:r>
            <a:r>
              <a:rPr lang="en-US" b="1" dirty="0">
                <a:solidFill>
                  <a:srgbClr val="176BE7"/>
                </a:solidFill>
                <a:effectLst>
                  <a:outerShdw blurRad="38100" dist="38100" dir="2700000" algn="tl">
                    <a:srgbClr val="000000">
                      <a:alpha val="43137"/>
                    </a:srgbClr>
                  </a:outerShdw>
                </a:effectLst>
              </a:rPr>
              <a:t/>
            </a:r>
            <a:br>
              <a:rPr lang="en-US" b="1" dirty="0">
                <a:solidFill>
                  <a:srgbClr val="176BE7"/>
                </a:solidFill>
                <a:effectLst>
                  <a:outerShdw blurRad="38100" dist="38100" dir="2700000" algn="tl">
                    <a:srgbClr val="000000">
                      <a:alpha val="43137"/>
                    </a:srgbClr>
                  </a:outerShdw>
                </a:effectLst>
              </a:rPr>
            </a:br>
            <a:r>
              <a:rPr lang="en-US" sz="3600" b="1" i="1" dirty="0">
                <a:solidFill>
                  <a:srgbClr val="C00000"/>
                </a:solidFill>
              </a:rPr>
              <a:t>Seguridad en Andamios</a:t>
            </a:r>
            <a:endParaRPr lang="en-US" sz="3600" b="1" i="1" dirty="0">
              <a:solidFill>
                <a:srgbClr val="C00000"/>
              </a:solidFill>
              <a:effectLst>
                <a:outerShdw blurRad="38100" dist="38100" dir="2700000" algn="tl">
                  <a:srgbClr val="000000">
                    <a:alpha val="43137"/>
                  </a:srgbClr>
                </a:outerShdw>
              </a:effectLst>
            </a:endParaRPr>
          </a:p>
        </p:txBody>
      </p:sp>
      <p:sp>
        <p:nvSpPr>
          <p:cNvPr id="9" name="TextBox 8"/>
          <p:cNvSpPr txBox="1"/>
          <p:nvPr/>
        </p:nvSpPr>
        <p:spPr>
          <a:xfrm>
            <a:off x="3200400" y="2171363"/>
            <a:ext cx="8757920" cy="4324261"/>
          </a:xfrm>
          <a:prstGeom prst="rect">
            <a:avLst/>
          </a:prstGeom>
          <a:noFill/>
        </p:spPr>
        <p:txBody>
          <a:bodyPr wrap="square" rtlCol="0">
            <a:spAutoFit/>
          </a:bodyPr>
          <a:lstStyle/>
          <a:p>
            <a:r>
              <a:rPr lang="es-ES" sz="2400" b="1" i="1" dirty="0"/>
              <a:t>Seleccionen un evento de la lista de accidentes y consideren estas preguntas mientras escriben una historia describiendo lo que pudo haber ocurrido</a:t>
            </a:r>
            <a:r>
              <a:rPr lang="en-US" sz="2400" b="1" i="1" dirty="0"/>
              <a:t>:</a:t>
            </a:r>
          </a:p>
          <a:p>
            <a:endParaRPr lang="en-US" sz="2800" b="1" dirty="0"/>
          </a:p>
          <a:p>
            <a:pPr marL="514350" indent="-514350">
              <a:spcBef>
                <a:spcPts val="600"/>
              </a:spcBef>
              <a:spcAft>
                <a:spcPts val="600"/>
              </a:spcAft>
              <a:buFont typeface="+mj-lt"/>
              <a:buAutoNum type="arabicPeriod"/>
            </a:pPr>
            <a:r>
              <a:rPr lang="es-ES" sz="2800" b="1" dirty="0"/>
              <a:t>¿En qué tipo de lugar de trabajo sucedió?</a:t>
            </a:r>
          </a:p>
          <a:p>
            <a:pPr marL="514350" indent="-514350">
              <a:spcBef>
                <a:spcPts val="600"/>
              </a:spcBef>
              <a:spcAft>
                <a:spcPts val="600"/>
              </a:spcAft>
              <a:buFont typeface="+mj-lt"/>
              <a:buAutoNum type="arabicPeriod"/>
            </a:pPr>
            <a:r>
              <a:rPr lang="es-ES" sz="2800" b="1" dirty="0"/>
              <a:t>¿Qué tipo de andamio estaba siendo utilizado?</a:t>
            </a:r>
          </a:p>
          <a:p>
            <a:pPr marL="514350" indent="-514350">
              <a:spcBef>
                <a:spcPts val="600"/>
              </a:spcBef>
              <a:spcAft>
                <a:spcPts val="600"/>
              </a:spcAft>
              <a:buFont typeface="+mj-lt"/>
              <a:buAutoNum type="arabicPeriod"/>
            </a:pPr>
            <a:r>
              <a:rPr lang="es-ES" sz="2800" b="1" dirty="0"/>
              <a:t>¿Qué acciones o condiciones contribuyeron al accidente?</a:t>
            </a:r>
          </a:p>
          <a:p>
            <a:pPr marL="514350" indent="-514350">
              <a:spcBef>
                <a:spcPts val="600"/>
              </a:spcBef>
              <a:spcAft>
                <a:spcPts val="600"/>
              </a:spcAft>
              <a:buFont typeface="+mj-lt"/>
              <a:buAutoNum type="arabicPeriod"/>
            </a:pPr>
            <a:r>
              <a:rPr lang="es-ES" sz="2800" b="1" dirty="0"/>
              <a:t>¿Cómo pudo haberse prevenido el accidente?</a:t>
            </a:r>
            <a:endParaRPr lang="en-US" sz="2800" b="1" dirty="0"/>
          </a:p>
        </p:txBody>
      </p:sp>
    </p:spTree>
    <p:extLst>
      <p:ext uri="{BB962C8B-B14F-4D97-AF65-F5344CB8AC3E}">
        <p14:creationId xmlns:p14="http://schemas.microsoft.com/office/powerpoint/2010/main" val="354411603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40"/>
        <p:cNvGrpSpPr/>
        <p:nvPr/>
      </p:nvGrpSpPr>
      <p:grpSpPr>
        <a:xfrm>
          <a:off x="0" y="0"/>
          <a:ext cx="0" cy="0"/>
          <a:chOff x="0" y="0"/>
          <a:chExt cx="0" cy="0"/>
        </a:xfrm>
      </p:grpSpPr>
      <p:pic>
        <p:nvPicPr>
          <p:cNvPr id="4" name="Picture 3" descr="2 construction workers wearing fall protection on a construction jobsite." title="Construction is Dangerous Work"/>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73151" y="287020"/>
            <a:ext cx="6882582" cy="45720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41" name="Shape 241"/>
          <p:cNvSpPr txBox="1">
            <a:spLocks noGrp="1"/>
          </p:cNvSpPr>
          <p:nvPr>
            <p:ph type="title"/>
          </p:nvPr>
        </p:nvSpPr>
        <p:spPr>
          <a:xfrm>
            <a:off x="1187451" y="3448554"/>
            <a:ext cx="10515600" cy="2852737"/>
          </a:xfrm>
        </p:spPr>
        <p:txBody>
          <a:bodyPr/>
          <a:lstStyle/>
          <a:p>
            <a:r>
              <a:rPr lang="es-ES" b="1" dirty="0">
                <a:solidFill>
                  <a:srgbClr val="176BE7"/>
                </a:solidFill>
              </a:rPr>
              <a:t>La Construcción es un Trabajo Peligroso</a:t>
            </a:r>
            <a:r>
              <a:rPr lang="en-US" b="1" dirty="0">
                <a:solidFill>
                  <a:srgbClr val="176BE7"/>
                </a:solidFill>
              </a:rPr>
              <a:t/>
            </a:r>
            <a:br>
              <a:rPr lang="en-US" b="1" dirty="0">
                <a:solidFill>
                  <a:srgbClr val="176BE7"/>
                </a:solidFill>
              </a:rPr>
            </a:br>
            <a:r>
              <a:rPr lang="en-US" sz="3600" b="1" i="1" dirty="0">
                <a:solidFill>
                  <a:srgbClr val="176BE7"/>
                </a:solidFill>
              </a:rPr>
              <a:t>Resumen</a:t>
            </a:r>
            <a:endParaRPr lang="en-US" b="1" i="1" dirty="0">
              <a:solidFill>
                <a:srgbClr val="176BE7"/>
              </a:solidFill>
            </a:endParaRPr>
          </a:p>
        </p:txBody>
      </p:sp>
    </p:spTree>
    <p:extLst>
      <p:ext uri="{BB962C8B-B14F-4D97-AF65-F5344CB8AC3E}">
        <p14:creationId xmlns:p14="http://schemas.microsoft.com/office/powerpoint/2010/main" val="321886737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63"/>
        <p:cNvGrpSpPr/>
        <p:nvPr/>
      </p:nvGrpSpPr>
      <p:grpSpPr>
        <a:xfrm>
          <a:off x="0" y="0"/>
          <a:ext cx="0" cy="0"/>
          <a:chOff x="0" y="0"/>
          <a:chExt cx="0" cy="0"/>
        </a:xfrm>
      </p:grpSpPr>
      <p:sp>
        <p:nvSpPr>
          <p:cNvPr id="2" name="Title 1"/>
          <p:cNvSpPr>
            <a:spLocks noGrp="1"/>
          </p:cNvSpPr>
          <p:nvPr>
            <p:ph type="title"/>
          </p:nvPr>
        </p:nvSpPr>
        <p:spPr>
          <a:xfrm>
            <a:off x="4112370" y="4429073"/>
            <a:ext cx="7093325" cy="1472643"/>
          </a:xfrm>
        </p:spPr>
        <p:txBody>
          <a:bodyPr/>
          <a:lstStyle/>
          <a:p>
            <a:r>
              <a:rPr lang="en-US" sz="6600" b="1" dirty="0">
                <a:solidFill>
                  <a:srgbClr val="FF0000"/>
                </a:solidFill>
                <a:effectLst>
                  <a:outerShdw blurRad="38100" dist="38100" dir="2700000" algn="tl">
                    <a:srgbClr val="000000">
                      <a:alpha val="43137"/>
                    </a:srgbClr>
                  </a:outerShdw>
                </a:effectLst>
              </a:rPr>
              <a:t>Repaso</a:t>
            </a:r>
          </a:p>
        </p:txBody>
      </p:sp>
      <p:pic>
        <p:nvPicPr>
          <p:cNvPr id="366" name="Shape 366" descr="Fall Prevention" title="Fall Prevention"/>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651208" y="597200"/>
            <a:ext cx="8619763" cy="3712472"/>
          </a:xfrm>
          <a:prstGeom prst="rect">
            <a:avLst/>
          </a:prstGeom>
          <a:noFill/>
          <a:ln>
            <a:noFill/>
          </a:ln>
        </p:spPr>
      </p:pic>
      <p:pic>
        <p:nvPicPr>
          <p:cNvPr id="5" name="Picture 4" descr="Red check mark in box" title="Checkbox"/>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904498" y="3352800"/>
            <a:ext cx="2828424" cy="3232484"/>
          </a:xfrm>
          <a:prstGeom prst="rect">
            <a:avLst/>
          </a:prstGeom>
        </p:spPr>
      </p:pic>
    </p:spTree>
    <p:extLst>
      <p:ext uri="{BB962C8B-B14F-4D97-AF65-F5344CB8AC3E}">
        <p14:creationId xmlns:p14="http://schemas.microsoft.com/office/powerpoint/2010/main" val="248865177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descr="Box that reveals the answer to question #1" title="Answer #1"/>
          <p:cNvGrpSpPr/>
          <p:nvPr/>
        </p:nvGrpSpPr>
        <p:grpSpPr>
          <a:xfrm>
            <a:off x="2017678" y="2676304"/>
            <a:ext cx="8977133" cy="3741649"/>
            <a:chOff x="2017678" y="2676304"/>
            <a:chExt cx="8977133" cy="3741649"/>
          </a:xfrm>
        </p:grpSpPr>
        <p:pic>
          <p:nvPicPr>
            <p:cNvPr id="37" name="Picture 36" title="Answer box"/>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318666" y="2676304"/>
              <a:ext cx="7676145" cy="3741649"/>
            </a:xfrm>
            <a:prstGeom prst="rect">
              <a:avLst/>
            </a:prstGeom>
          </p:spPr>
        </p:pic>
        <p:grpSp>
          <p:nvGrpSpPr>
            <p:cNvPr id="39" name="Group 38" descr="Locaion for instructor to click and display review question answer" title="Answer"/>
            <p:cNvGrpSpPr/>
            <p:nvPr/>
          </p:nvGrpSpPr>
          <p:grpSpPr>
            <a:xfrm>
              <a:off x="2622326" y="2957520"/>
              <a:ext cx="3394339" cy="3030634"/>
              <a:chOff x="5219477" y="995322"/>
              <a:chExt cx="6261323" cy="1514980"/>
            </a:xfrm>
          </p:grpSpPr>
          <p:sp>
            <p:nvSpPr>
              <p:cNvPr id="40" name="Freeform: Shape 39"/>
              <p:cNvSpPr/>
              <p:nvPr/>
            </p:nvSpPr>
            <p:spPr>
              <a:xfrm>
                <a:off x="10891520" y="995322"/>
                <a:ext cx="589280" cy="1514980"/>
              </a:xfrm>
              <a:custGeom>
                <a:avLst/>
                <a:gdLst>
                  <a:gd name="connsiteX0" fmla="*/ 0 w 589280"/>
                  <a:gd name="connsiteY0" fmla="*/ 0 h 1514980"/>
                  <a:gd name="connsiteX1" fmla="*/ 336778 w 589280"/>
                  <a:gd name="connsiteY1" fmla="*/ 0 h 1514980"/>
                  <a:gd name="connsiteX2" fmla="*/ 589280 w 589280"/>
                  <a:gd name="connsiteY2" fmla="*/ 252502 h 1514980"/>
                  <a:gd name="connsiteX3" fmla="*/ 589280 w 589280"/>
                  <a:gd name="connsiteY3" fmla="*/ 1262478 h 1514980"/>
                  <a:gd name="connsiteX4" fmla="*/ 336778 w 589280"/>
                  <a:gd name="connsiteY4" fmla="*/ 1514980 h 1514980"/>
                  <a:gd name="connsiteX5" fmla="*/ 0 w 589280"/>
                  <a:gd name="connsiteY5" fmla="*/ 1514980 h 1514980"/>
                  <a:gd name="connsiteX6" fmla="*/ 0 w 589280"/>
                  <a:gd name="connsiteY6" fmla="*/ 0 h 1514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9280" h="1514980">
                    <a:moveTo>
                      <a:pt x="0" y="0"/>
                    </a:moveTo>
                    <a:lnTo>
                      <a:pt x="336778" y="0"/>
                    </a:lnTo>
                    <a:cubicBezTo>
                      <a:pt x="476231" y="0"/>
                      <a:pt x="589280" y="113049"/>
                      <a:pt x="589280" y="252502"/>
                    </a:cubicBezTo>
                    <a:lnTo>
                      <a:pt x="589280" y="1262478"/>
                    </a:lnTo>
                    <a:cubicBezTo>
                      <a:pt x="589280" y="1401931"/>
                      <a:pt x="476231" y="1514980"/>
                      <a:pt x="336778" y="1514980"/>
                    </a:cubicBezTo>
                    <a:lnTo>
                      <a:pt x="0" y="1514980"/>
                    </a:lnTo>
                    <a:lnTo>
                      <a:pt x="0" y="0"/>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41" name="Freeform: Shape 40"/>
              <p:cNvSpPr/>
              <p:nvPr/>
            </p:nvSpPr>
            <p:spPr>
              <a:xfrm>
                <a:off x="5219477" y="995322"/>
                <a:ext cx="5672043" cy="1514980"/>
              </a:xfrm>
              <a:custGeom>
                <a:avLst/>
                <a:gdLst>
                  <a:gd name="connsiteX0" fmla="*/ 0 w 5672043"/>
                  <a:gd name="connsiteY0" fmla="*/ 0 h 1514980"/>
                  <a:gd name="connsiteX1" fmla="*/ 5672043 w 5672043"/>
                  <a:gd name="connsiteY1" fmla="*/ 0 h 1514980"/>
                  <a:gd name="connsiteX2" fmla="*/ 5672043 w 5672043"/>
                  <a:gd name="connsiteY2" fmla="*/ 1514980 h 1514980"/>
                  <a:gd name="connsiteX3" fmla="*/ 0 w 5672043"/>
                  <a:gd name="connsiteY3" fmla="*/ 1514980 h 1514980"/>
                  <a:gd name="connsiteX4" fmla="*/ 0 w 5672043"/>
                  <a:gd name="connsiteY4" fmla="*/ 0 h 15149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72043" h="1514980">
                    <a:moveTo>
                      <a:pt x="0" y="0"/>
                    </a:moveTo>
                    <a:lnTo>
                      <a:pt x="5672043" y="0"/>
                    </a:lnTo>
                    <a:lnTo>
                      <a:pt x="5672043" y="1514980"/>
                    </a:lnTo>
                    <a:lnTo>
                      <a:pt x="0" y="1514980"/>
                    </a:lnTo>
                    <a:lnTo>
                      <a:pt x="0" y="0"/>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grpSp>
        <p:grpSp>
          <p:nvGrpSpPr>
            <p:cNvPr id="43" name="Group 42" descr="Box where answewr to review question is dispayed." title="Answer Box"/>
            <p:cNvGrpSpPr/>
            <p:nvPr/>
          </p:nvGrpSpPr>
          <p:grpSpPr>
            <a:xfrm>
              <a:off x="5069276" y="2949536"/>
              <a:ext cx="5338807" cy="3030637"/>
              <a:chOff x="5058491" y="977136"/>
              <a:chExt cx="6545247" cy="3503988"/>
            </a:xfrm>
          </p:grpSpPr>
          <p:grpSp>
            <p:nvGrpSpPr>
              <p:cNvPr id="33" name="Group 32"/>
              <p:cNvGrpSpPr/>
              <p:nvPr/>
            </p:nvGrpSpPr>
            <p:grpSpPr>
              <a:xfrm>
                <a:off x="5342415" y="977136"/>
                <a:ext cx="6261323" cy="3503988"/>
                <a:chOff x="5219477" y="995321"/>
                <a:chExt cx="6261323" cy="3503988"/>
              </a:xfrm>
            </p:grpSpPr>
            <p:sp>
              <p:nvSpPr>
                <p:cNvPr id="21" name="Freeform: Shape 20"/>
                <p:cNvSpPr/>
                <p:nvPr/>
              </p:nvSpPr>
              <p:spPr>
                <a:xfrm>
                  <a:off x="10891520" y="995322"/>
                  <a:ext cx="589280" cy="3503987"/>
                </a:xfrm>
                <a:custGeom>
                  <a:avLst/>
                  <a:gdLst>
                    <a:gd name="connsiteX0" fmla="*/ 0 w 589280"/>
                    <a:gd name="connsiteY0" fmla="*/ 0 h 1514980"/>
                    <a:gd name="connsiteX1" fmla="*/ 336778 w 589280"/>
                    <a:gd name="connsiteY1" fmla="*/ 0 h 1514980"/>
                    <a:gd name="connsiteX2" fmla="*/ 589280 w 589280"/>
                    <a:gd name="connsiteY2" fmla="*/ 252502 h 1514980"/>
                    <a:gd name="connsiteX3" fmla="*/ 589280 w 589280"/>
                    <a:gd name="connsiteY3" fmla="*/ 1262478 h 1514980"/>
                    <a:gd name="connsiteX4" fmla="*/ 336778 w 589280"/>
                    <a:gd name="connsiteY4" fmla="*/ 1514980 h 1514980"/>
                    <a:gd name="connsiteX5" fmla="*/ 0 w 589280"/>
                    <a:gd name="connsiteY5" fmla="*/ 1514980 h 1514980"/>
                    <a:gd name="connsiteX6" fmla="*/ 0 w 589280"/>
                    <a:gd name="connsiteY6" fmla="*/ 0 h 1514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9280" h="1514980">
                      <a:moveTo>
                        <a:pt x="0" y="0"/>
                      </a:moveTo>
                      <a:lnTo>
                        <a:pt x="336778" y="0"/>
                      </a:lnTo>
                      <a:cubicBezTo>
                        <a:pt x="476231" y="0"/>
                        <a:pt x="589280" y="113049"/>
                        <a:pt x="589280" y="252502"/>
                      </a:cubicBezTo>
                      <a:lnTo>
                        <a:pt x="589280" y="1262478"/>
                      </a:lnTo>
                      <a:cubicBezTo>
                        <a:pt x="589280" y="1401931"/>
                        <a:pt x="476231" y="1514980"/>
                        <a:pt x="336778" y="1514980"/>
                      </a:cubicBezTo>
                      <a:lnTo>
                        <a:pt x="0" y="1514980"/>
                      </a:lnTo>
                      <a:lnTo>
                        <a:pt x="0" y="0"/>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28" name="Freeform: Shape 27"/>
                <p:cNvSpPr/>
                <p:nvPr/>
              </p:nvSpPr>
              <p:spPr>
                <a:xfrm>
                  <a:off x="5219477" y="995321"/>
                  <a:ext cx="5672043" cy="3503988"/>
                </a:xfrm>
                <a:custGeom>
                  <a:avLst/>
                  <a:gdLst>
                    <a:gd name="connsiteX0" fmla="*/ 0 w 5672043"/>
                    <a:gd name="connsiteY0" fmla="*/ 0 h 1514980"/>
                    <a:gd name="connsiteX1" fmla="*/ 5672043 w 5672043"/>
                    <a:gd name="connsiteY1" fmla="*/ 0 h 1514980"/>
                    <a:gd name="connsiteX2" fmla="*/ 5672043 w 5672043"/>
                    <a:gd name="connsiteY2" fmla="*/ 1514980 h 1514980"/>
                    <a:gd name="connsiteX3" fmla="*/ 0 w 5672043"/>
                    <a:gd name="connsiteY3" fmla="*/ 1514980 h 1514980"/>
                    <a:gd name="connsiteX4" fmla="*/ 0 w 5672043"/>
                    <a:gd name="connsiteY4" fmla="*/ 0 h 15149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72043" h="1514980">
                      <a:moveTo>
                        <a:pt x="0" y="0"/>
                      </a:moveTo>
                      <a:lnTo>
                        <a:pt x="5672043" y="0"/>
                      </a:lnTo>
                      <a:lnTo>
                        <a:pt x="5672043" y="1514980"/>
                      </a:lnTo>
                      <a:lnTo>
                        <a:pt x="0" y="1514980"/>
                      </a:lnTo>
                      <a:lnTo>
                        <a:pt x="0" y="0"/>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grpSp>
          <p:sp>
            <p:nvSpPr>
              <p:cNvPr id="42" name="TextBox 41" descr="Answer:  Falls, Struck-by, ELectrocution ad Caught in/Between" title="Answer to Review Question 1"/>
              <p:cNvSpPr txBox="1"/>
              <p:nvPr/>
            </p:nvSpPr>
            <p:spPr>
              <a:xfrm>
                <a:off x="5058491" y="1276099"/>
                <a:ext cx="6479780" cy="2668858"/>
              </a:xfrm>
              <a:prstGeom prst="rect">
                <a:avLst/>
              </a:prstGeom>
              <a:noFill/>
            </p:spPr>
            <p:txBody>
              <a:bodyPr wrap="square" rtlCol="0">
                <a:spAutoFit/>
              </a:bodyPr>
              <a:lstStyle/>
              <a:p>
                <a:pPr algn="ctr"/>
                <a:r>
                  <a:rPr lang="en-US" sz="3600" b="1" dirty="0"/>
                  <a:t>Caídas</a:t>
                </a:r>
              </a:p>
              <a:p>
                <a:pPr algn="ctr"/>
                <a:r>
                  <a:rPr lang="en-US" sz="3600" b="1" dirty="0"/>
                  <a:t>Golpeado por</a:t>
                </a:r>
              </a:p>
              <a:p>
                <a:pPr algn="ctr"/>
                <a:r>
                  <a:rPr lang="en-US" sz="3600" b="1" dirty="0"/>
                  <a:t>Electrocución</a:t>
                </a:r>
              </a:p>
              <a:p>
                <a:pPr algn="ctr"/>
                <a:r>
                  <a:rPr lang="en-US" sz="3600" b="1" dirty="0"/>
                  <a:t>Atrapado-en/entre</a:t>
                </a:r>
              </a:p>
            </p:txBody>
          </p:sp>
        </p:grpSp>
        <p:grpSp>
          <p:nvGrpSpPr>
            <p:cNvPr id="12" name="Group 11" descr="Red display box where instructor clicks to display the review question answer" title="Red Box"/>
            <p:cNvGrpSpPr/>
            <p:nvPr/>
          </p:nvGrpSpPr>
          <p:grpSpPr>
            <a:xfrm>
              <a:off x="2017678" y="2957520"/>
              <a:ext cx="3592570" cy="3030634"/>
              <a:chOff x="1690777" y="2053087"/>
              <a:chExt cx="3700733" cy="1449238"/>
            </a:xfrm>
            <a:solidFill>
              <a:srgbClr val="C00000"/>
            </a:solidFill>
            <a:effectLst/>
          </p:grpSpPr>
          <p:sp>
            <p:nvSpPr>
              <p:cNvPr id="9" name="Freeform: Shape 8"/>
              <p:cNvSpPr/>
              <p:nvPr/>
            </p:nvSpPr>
            <p:spPr>
              <a:xfrm>
                <a:off x="1690777" y="2053087"/>
                <a:ext cx="3700733" cy="1449238"/>
              </a:xfrm>
              <a:custGeom>
                <a:avLst/>
                <a:gdLst>
                  <a:gd name="connsiteX0" fmla="*/ 241544 w 3700733"/>
                  <a:gd name="connsiteY0" fmla="*/ 0 h 1449238"/>
                  <a:gd name="connsiteX1" fmla="*/ 3700733 w 3700733"/>
                  <a:gd name="connsiteY1" fmla="*/ 0 h 1449238"/>
                  <a:gd name="connsiteX2" fmla="*/ 3700733 w 3700733"/>
                  <a:gd name="connsiteY2" fmla="*/ 255819 h 1449238"/>
                  <a:gd name="connsiteX3" fmla="*/ 3614578 w 3700733"/>
                  <a:gd name="connsiteY3" fmla="*/ 302582 h 1449238"/>
                  <a:gd name="connsiteX4" fmla="*/ 3390182 w 3700733"/>
                  <a:gd name="connsiteY4" fmla="*/ 724619 h 1449238"/>
                  <a:gd name="connsiteX5" fmla="*/ 3614578 w 3700733"/>
                  <a:gd name="connsiteY5" fmla="*/ 1146656 h 1449238"/>
                  <a:gd name="connsiteX6" fmla="*/ 3700733 w 3700733"/>
                  <a:gd name="connsiteY6" fmla="*/ 1193420 h 1449238"/>
                  <a:gd name="connsiteX7" fmla="*/ 3700733 w 3700733"/>
                  <a:gd name="connsiteY7" fmla="*/ 1449238 h 1449238"/>
                  <a:gd name="connsiteX8" fmla="*/ 241544 w 3700733"/>
                  <a:gd name="connsiteY8" fmla="*/ 1449238 h 1449238"/>
                  <a:gd name="connsiteX9" fmla="*/ 0 w 3700733"/>
                  <a:gd name="connsiteY9" fmla="*/ 1207694 h 1449238"/>
                  <a:gd name="connsiteX10" fmla="*/ 0 w 3700733"/>
                  <a:gd name="connsiteY10" fmla="*/ 241544 h 1449238"/>
                  <a:gd name="connsiteX11" fmla="*/ 241544 w 3700733"/>
                  <a:gd name="connsiteY11" fmla="*/ 0 h 1449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700733" h="1449238">
                    <a:moveTo>
                      <a:pt x="241544" y="0"/>
                    </a:moveTo>
                    <a:lnTo>
                      <a:pt x="3700733" y="0"/>
                    </a:lnTo>
                    <a:lnTo>
                      <a:pt x="3700733" y="255819"/>
                    </a:lnTo>
                    <a:lnTo>
                      <a:pt x="3614578" y="302582"/>
                    </a:lnTo>
                    <a:cubicBezTo>
                      <a:pt x="3479194" y="394046"/>
                      <a:pt x="3390182" y="548938"/>
                      <a:pt x="3390182" y="724619"/>
                    </a:cubicBezTo>
                    <a:cubicBezTo>
                      <a:pt x="3390182" y="900300"/>
                      <a:pt x="3479194" y="1055192"/>
                      <a:pt x="3614578" y="1146656"/>
                    </a:cubicBezTo>
                    <a:lnTo>
                      <a:pt x="3700733" y="1193420"/>
                    </a:lnTo>
                    <a:lnTo>
                      <a:pt x="3700733" y="1449238"/>
                    </a:lnTo>
                    <a:lnTo>
                      <a:pt x="241544" y="1449238"/>
                    </a:lnTo>
                    <a:cubicBezTo>
                      <a:pt x="108143" y="1449238"/>
                      <a:pt x="0" y="1341095"/>
                      <a:pt x="0" y="1207694"/>
                    </a:cubicBezTo>
                    <a:lnTo>
                      <a:pt x="0" y="241544"/>
                    </a:lnTo>
                    <a:cubicBezTo>
                      <a:pt x="0" y="108143"/>
                      <a:pt x="108143" y="0"/>
                      <a:pt x="24154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11" name="Freeform: Shape 10"/>
              <p:cNvSpPr/>
              <p:nvPr/>
            </p:nvSpPr>
            <p:spPr>
              <a:xfrm>
                <a:off x="1743254" y="2126389"/>
                <a:ext cx="3596886" cy="1294999"/>
              </a:xfrm>
              <a:custGeom>
                <a:avLst/>
                <a:gdLst>
                  <a:gd name="connsiteX0" fmla="*/ 241544 w 3700733"/>
                  <a:gd name="connsiteY0" fmla="*/ 0 h 1449238"/>
                  <a:gd name="connsiteX1" fmla="*/ 3700733 w 3700733"/>
                  <a:gd name="connsiteY1" fmla="*/ 0 h 1449238"/>
                  <a:gd name="connsiteX2" fmla="*/ 3700733 w 3700733"/>
                  <a:gd name="connsiteY2" fmla="*/ 255819 h 1449238"/>
                  <a:gd name="connsiteX3" fmla="*/ 3614578 w 3700733"/>
                  <a:gd name="connsiteY3" fmla="*/ 302582 h 1449238"/>
                  <a:gd name="connsiteX4" fmla="*/ 3390182 w 3700733"/>
                  <a:gd name="connsiteY4" fmla="*/ 724619 h 1449238"/>
                  <a:gd name="connsiteX5" fmla="*/ 3614578 w 3700733"/>
                  <a:gd name="connsiteY5" fmla="*/ 1146656 h 1449238"/>
                  <a:gd name="connsiteX6" fmla="*/ 3700733 w 3700733"/>
                  <a:gd name="connsiteY6" fmla="*/ 1193420 h 1449238"/>
                  <a:gd name="connsiteX7" fmla="*/ 3700733 w 3700733"/>
                  <a:gd name="connsiteY7" fmla="*/ 1449238 h 1449238"/>
                  <a:gd name="connsiteX8" fmla="*/ 241544 w 3700733"/>
                  <a:gd name="connsiteY8" fmla="*/ 1449238 h 1449238"/>
                  <a:gd name="connsiteX9" fmla="*/ 0 w 3700733"/>
                  <a:gd name="connsiteY9" fmla="*/ 1207694 h 1449238"/>
                  <a:gd name="connsiteX10" fmla="*/ 0 w 3700733"/>
                  <a:gd name="connsiteY10" fmla="*/ 241544 h 1449238"/>
                  <a:gd name="connsiteX11" fmla="*/ 241544 w 3700733"/>
                  <a:gd name="connsiteY11" fmla="*/ 0 h 1449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700733" h="1449238">
                    <a:moveTo>
                      <a:pt x="241544" y="0"/>
                    </a:moveTo>
                    <a:lnTo>
                      <a:pt x="3700733" y="0"/>
                    </a:lnTo>
                    <a:lnTo>
                      <a:pt x="3700733" y="255819"/>
                    </a:lnTo>
                    <a:lnTo>
                      <a:pt x="3614578" y="302582"/>
                    </a:lnTo>
                    <a:cubicBezTo>
                      <a:pt x="3479194" y="394046"/>
                      <a:pt x="3390182" y="548938"/>
                      <a:pt x="3390182" y="724619"/>
                    </a:cubicBezTo>
                    <a:cubicBezTo>
                      <a:pt x="3390182" y="900300"/>
                      <a:pt x="3479194" y="1055192"/>
                      <a:pt x="3614578" y="1146656"/>
                    </a:cubicBezTo>
                    <a:lnTo>
                      <a:pt x="3700733" y="1193420"/>
                    </a:lnTo>
                    <a:lnTo>
                      <a:pt x="3700733" y="1449238"/>
                    </a:lnTo>
                    <a:lnTo>
                      <a:pt x="241544" y="1449238"/>
                    </a:lnTo>
                    <a:cubicBezTo>
                      <a:pt x="108143" y="1449238"/>
                      <a:pt x="0" y="1341095"/>
                      <a:pt x="0" y="1207694"/>
                    </a:cubicBezTo>
                    <a:lnTo>
                      <a:pt x="0" y="241544"/>
                    </a:lnTo>
                    <a:cubicBezTo>
                      <a:pt x="0" y="108143"/>
                      <a:pt x="108143" y="0"/>
                      <a:pt x="241544" y="0"/>
                    </a:cubicBezTo>
                    <a:close/>
                  </a:path>
                </a:pathLst>
              </a:custGeom>
              <a:grpFill/>
              <a:ln w="38100">
                <a:solidFill>
                  <a:schemeClr val="accent1">
                    <a:lumMod val="40000"/>
                    <a:lumOff val="6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10" name="Freeform: Shape 9"/>
              <p:cNvSpPr/>
              <p:nvPr/>
            </p:nvSpPr>
            <p:spPr>
              <a:xfrm>
                <a:off x="1805892" y="2166858"/>
                <a:ext cx="3585618" cy="1221419"/>
              </a:xfrm>
              <a:custGeom>
                <a:avLst/>
                <a:gdLst>
                  <a:gd name="connsiteX0" fmla="*/ 241544 w 3700733"/>
                  <a:gd name="connsiteY0" fmla="*/ 0 h 1449238"/>
                  <a:gd name="connsiteX1" fmla="*/ 3700733 w 3700733"/>
                  <a:gd name="connsiteY1" fmla="*/ 0 h 1449238"/>
                  <a:gd name="connsiteX2" fmla="*/ 3700733 w 3700733"/>
                  <a:gd name="connsiteY2" fmla="*/ 255819 h 1449238"/>
                  <a:gd name="connsiteX3" fmla="*/ 3614578 w 3700733"/>
                  <a:gd name="connsiteY3" fmla="*/ 302582 h 1449238"/>
                  <a:gd name="connsiteX4" fmla="*/ 3390182 w 3700733"/>
                  <a:gd name="connsiteY4" fmla="*/ 724619 h 1449238"/>
                  <a:gd name="connsiteX5" fmla="*/ 3614578 w 3700733"/>
                  <a:gd name="connsiteY5" fmla="*/ 1146656 h 1449238"/>
                  <a:gd name="connsiteX6" fmla="*/ 3700733 w 3700733"/>
                  <a:gd name="connsiteY6" fmla="*/ 1193420 h 1449238"/>
                  <a:gd name="connsiteX7" fmla="*/ 3700733 w 3700733"/>
                  <a:gd name="connsiteY7" fmla="*/ 1449238 h 1449238"/>
                  <a:gd name="connsiteX8" fmla="*/ 241544 w 3700733"/>
                  <a:gd name="connsiteY8" fmla="*/ 1449238 h 1449238"/>
                  <a:gd name="connsiteX9" fmla="*/ 0 w 3700733"/>
                  <a:gd name="connsiteY9" fmla="*/ 1207694 h 1449238"/>
                  <a:gd name="connsiteX10" fmla="*/ 0 w 3700733"/>
                  <a:gd name="connsiteY10" fmla="*/ 241544 h 1449238"/>
                  <a:gd name="connsiteX11" fmla="*/ 241544 w 3700733"/>
                  <a:gd name="connsiteY11" fmla="*/ 0 h 1449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700733" h="1449238">
                    <a:moveTo>
                      <a:pt x="241544" y="0"/>
                    </a:moveTo>
                    <a:lnTo>
                      <a:pt x="3700733" y="0"/>
                    </a:lnTo>
                    <a:lnTo>
                      <a:pt x="3700733" y="255819"/>
                    </a:lnTo>
                    <a:lnTo>
                      <a:pt x="3614578" y="302582"/>
                    </a:lnTo>
                    <a:cubicBezTo>
                      <a:pt x="3479194" y="394046"/>
                      <a:pt x="3390182" y="548938"/>
                      <a:pt x="3390182" y="724619"/>
                    </a:cubicBezTo>
                    <a:cubicBezTo>
                      <a:pt x="3390182" y="900300"/>
                      <a:pt x="3479194" y="1055192"/>
                      <a:pt x="3614578" y="1146656"/>
                    </a:cubicBezTo>
                    <a:lnTo>
                      <a:pt x="3700733" y="1193420"/>
                    </a:lnTo>
                    <a:lnTo>
                      <a:pt x="3700733" y="1449238"/>
                    </a:lnTo>
                    <a:lnTo>
                      <a:pt x="241544" y="1449238"/>
                    </a:lnTo>
                    <a:cubicBezTo>
                      <a:pt x="108143" y="1449238"/>
                      <a:pt x="0" y="1341095"/>
                      <a:pt x="0" y="1207694"/>
                    </a:cubicBezTo>
                    <a:lnTo>
                      <a:pt x="0" y="241544"/>
                    </a:lnTo>
                    <a:cubicBezTo>
                      <a:pt x="0" y="108143"/>
                      <a:pt x="108143" y="0"/>
                      <a:pt x="241544" y="0"/>
                    </a:cubicBezTo>
                    <a:close/>
                  </a:path>
                </a:pathLst>
              </a:custGeom>
              <a:grpFill/>
              <a:ln w="31750">
                <a:noFill/>
                <a:prstDash val="sysDot"/>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grpSp>
        <p:sp>
          <p:nvSpPr>
            <p:cNvPr id="22" name="TextBox 21"/>
            <p:cNvSpPr txBox="1"/>
            <p:nvPr/>
          </p:nvSpPr>
          <p:spPr>
            <a:xfrm>
              <a:off x="2466809" y="3815978"/>
              <a:ext cx="2679397" cy="584775"/>
            </a:xfrm>
            <a:prstGeom prst="rect">
              <a:avLst/>
            </a:prstGeom>
            <a:noFill/>
          </p:spPr>
          <p:txBody>
            <a:bodyPr wrap="square" rtlCol="0">
              <a:spAutoFit/>
            </a:bodyPr>
            <a:lstStyle/>
            <a:p>
              <a:r>
                <a:rPr lang="en-US" sz="3200" b="1" dirty="0">
                  <a:solidFill>
                    <a:schemeClr val="bg1"/>
                  </a:solidFill>
                </a:rPr>
                <a:t>“Respuesta” </a:t>
              </a:r>
            </a:p>
          </p:txBody>
        </p:sp>
      </p:grpSp>
      <p:sp>
        <p:nvSpPr>
          <p:cNvPr id="76" name="TextBox 75"/>
          <p:cNvSpPr txBox="1"/>
          <p:nvPr/>
        </p:nvSpPr>
        <p:spPr>
          <a:xfrm>
            <a:off x="309994" y="1370362"/>
            <a:ext cx="11261558" cy="1446550"/>
          </a:xfrm>
          <a:prstGeom prst="rect">
            <a:avLst/>
          </a:prstGeom>
          <a:noFill/>
        </p:spPr>
        <p:txBody>
          <a:bodyPr wrap="square" rtlCol="0">
            <a:spAutoFit/>
          </a:bodyPr>
          <a:lstStyle/>
          <a:p>
            <a:r>
              <a:rPr lang="es-ES" sz="4400" b="1" dirty="0">
                <a:solidFill>
                  <a:srgbClr val="C00000"/>
                </a:solidFill>
                <a:effectLst>
                  <a:outerShdw blurRad="38100" dist="38100" dir="2700000" algn="tl">
                    <a:srgbClr val="000000">
                      <a:alpha val="43137"/>
                    </a:srgbClr>
                  </a:outerShdw>
                </a:effectLst>
              </a:rPr>
              <a:t>¿Cuáles son los Cuatro Peligros más Comunes en la Obra</a:t>
            </a:r>
            <a:r>
              <a:rPr lang="en-US" sz="4400" b="1" dirty="0">
                <a:solidFill>
                  <a:srgbClr val="C00000"/>
                </a:solidFill>
                <a:effectLst>
                  <a:outerShdw blurRad="38100" dist="38100" dir="2700000" algn="tl">
                    <a:srgbClr val="000000">
                      <a:alpha val="43137"/>
                    </a:srgbClr>
                  </a:outerShdw>
                </a:effectLst>
              </a:rPr>
              <a:t>?</a:t>
            </a:r>
            <a:endParaRPr lang="en-US" sz="2800" dirty="0">
              <a:solidFill>
                <a:srgbClr val="C00000"/>
              </a:solidFill>
              <a:effectLst>
                <a:outerShdw blurRad="38100" dist="38100" dir="2700000" algn="tl">
                  <a:srgbClr val="000000">
                    <a:alpha val="43137"/>
                  </a:srgbClr>
                </a:outerShdw>
              </a:effectLst>
            </a:endParaRPr>
          </a:p>
        </p:txBody>
      </p:sp>
      <p:sp>
        <p:nvSpPr>
          <p:cNvPr id="5" name="Title 4"/>
          <p:cNvSpPr>
            <a:spLocks noGrp="1"/>
          </p:cNvSpPr>
          <p:nvPr>
            <p:ph type="title"/>
          </p:nvPr>
        </p:nvSpPr>
        <p:spPr>
          <a:xfrm>
            <a:off x="309994" y="51505"/>
            <a:ext cx="10515600" cy="1325563"/>
          </a:xfrm>
        </p:spPr>
        <p:txBody>
          <a:bodyPr/>
          <a:lstStyle/>
          <a:p>
            <a:r>
              <a:rPr lang="en-US" dirty="0"/>
              <a:t>Pregunta de Repaso # 1</a:t>
            </a:r>
          </a:p>
        </p:txBody>
      </p:sp>
    </p:spTree>
    <p:extLst>
      <p:ext uri="{BB962C8B-B14F-4D97-AF65-F5344CB8AC3E}">
        <p14:creationId xmlns:p14="http://schemas.microsoft.com/office/powerpoint/2010/main" val="381561211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descr="Box that reveals the answer to question #2" title="Answer #2"/>
          <p:cNvGrpSpPr/>
          <p:nvPr/>
        </p:nvGrpSpPr>
        <p:grpSpPr>
          <a:xfrm>
            <a:off x="2017678" y="2676304"/>
            <a:ext cx="8977133" cy="3741649"/>
            <a:chOff x="2017678" y="2676304"/>
            <a:chExt cx="8977133" cy="3741649"/>
          </a:xfrm>
        </p:grpSpPr>
        <p:pic>
          <p:nvPicPr>
            <p:cNvPr id="37" name="Picture 36" descr="Box that reveals the answer to question #2" title="Answer #2"/>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318666" y="2676304"/>
              <a:ext cx="7676145" cy="3741649"/>
            </a:xfrm>
            <a:prstGeom prst="rect">
              <a:avLst/>
            </a:prstGeom>
          </p:spPr>
        </p:pic>
        <p:grpSp>
          <p:nvGrpSpPr>
            <p:cNvPr id="39" name="Group 38"/>
            <p:cNvGrpSpPr/>
            <p:nvPr/>
          </p:nvGrpSpPr>
          <p:grpSpPr>
            <a:xfrm>
              <a:off x="2622326" y="2957520"/>
              <a:ext cx="3394339" cy="3030634"/>
              <a:chOff x="5219477" y="995322"/>
              <a:chExt cx="6261323" cy="1514980"/>
            </a:xfrm>
          </p:grpSpPr>
          <p:sp>
            <p:nvSpPr>
              <p:cNvPr id="40" name="Freeform: Shape 39"/>
              <p:cNvSpPr/>
              <p:nvPr/>
            </p:nvSpPr>
            <p:spPr>
              <a:xfrm>
                <a:off x="10891520" y="995322"/>
                <a:ext cx="589280" cy="1514980"/>
              </a:xfrm>
              <a:custGeom>
                <a:avLst/>
                <a:gdLst>
                  <a:gd name="connsiteX0" fmla="*/ 0 w 589280"/>
                  <a:gd name="connsiteY0" fmla="*/ 0 h 1514980"/>
                  <a:gd name="connsiteX1" fmla="*/ 336778 w 589280"/>
                  <a:gd name="connsiteY1" fmla="*/ 0 h 1514980"/>
                  <a:gd name="connsiteX2" fmla="*/ 589280 w 589280"/>
                  <a:gd name="connsiteY2" fmla="*/ 252502 h 1514980"/>
                  <a:gd name="connsiteX3" fmla="*/ 589280 w 589280"/>
                  <a:gd name="connsiteY3" fmla="*/ 1262478 h 1514980"/>
                  <a:gd name="connsiteX4" fmla="*/ 336778 w 589280"/>
                  <a:gd name="connsiteY4" fmla="*/ 1514980 h 1514980"/>
                  <a:gd name="connsiteX5" fmla="*/ 0 w 589280"/>
                  <a:gd name="connsiteY5" fmla="*/ 1514980 h 1514980"/>
                  <a:gd name="connsiteX6" fmla="*/ 0 w 589280"/>
                  <a:gd name="connsiteY6" fmla="*/ 0 h 1514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9280" h="1514980">
                    <a:moveTo>
                      <a:pt x="0" y="0"/>
                    </a:moveTo>
                    <a:lnTo>
                      <a:pt x="336778" y="0"/>
                    </a:lnTo>
                    <a:cubicBezTo>
                      <a:pt x="476231" y="0"/>
                      <a:pt x="589280" y="113049"/>
                      <a:pt x="589280" y="252502"/>
                    </a:cubicBezTo>
                    <a:lnTo>
                      <a:pt x="589280" y="1262478"/>
                    </a:lnTo>
                    <a:cubicBezTo>
                      <a:pt x="589280" y="1401931"/>
                      <a:pt x="476231" y="1514980"/>
                      <a:pt x="336778" y="1514980"/>
                    </a:cubicBezTo>
                    <a:lnTo>
                      <a:pt x="0" y="1514980"/>
                    </a:lnTo>
                    <a:lnTo>
                      <a:pt x="0" y="0"/>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41" name="Freeform: Shape 40"/>
              <p:cNvSpPr/>
              <p:nvPr/>
            </p:nvSpPr>
            <p:spPr>
              <a:xfrm>
                <a:off x="5219477" y="995322"/>
                <a:ext cx="5672043" cy="1514980"/>
              </a:xfrm>
              <a:custGeom>
                <a:avLst/>
                <a:gdLst>
                  <a:gd name="connsiteX0" fmla="*/ 0 w 5672043"/>
                  <a:gd name="connsiteY0" fmla="*/ 0 h 1514980"/>
                  <a:gd name="connsiteX1" fmla="*/ 5672043 w 5672043"/>
                  <a:gd name="connsiteY1" fmla="*/ 0 h 1514980"/>
                  <a:gd name="connsiteX2" fmla="*/ 5672043 w 5672043"/>
                  <a:gd name="connsiteY2" fmla="*/ 1514980 h 1514980"/>
                  <a:gd name="connsiteX3" fmla="*/ 0 w 5672043"/>
                  <a:gd name="connsiteY3" fmla="*/ 1514980 h 1514980"/>
                  <a:gd name="connsiteX4" fmla="*/ 0 w 5672043"/>
                  <a:gd name="connsiteY4" fmla="*/ 0 h 15149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72043" h="1514980">
                    <a:moveTo>
                      <a:pt x="0" y="0"/>
                    </a:moveTo>
                    <a:lnTo>
                      <a:pt x="5672043" y="0"/>
                    </a:lnTo>
                    <a:lnTo>
                      <a:pt x="5672043" y="1514980"/>
                    </a:lnTo>
                    <a:lnTo>
                      <a:pt x="0" y="1514980"/>
                    </a:lnTo>
                    <a:lnTo>
                      <a:pt x="0" y="0"/>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grpSp>
        <p:grpSp>
          <p:nvGrpSpPr>
            <p:cNvPr id="43" name="Group 42"/>
            <p:cNvGrpSpPr/>
            <p:nvPr/>
          </p:nvGrpSpPr>
          <p:grpSpPr>
            <a:xfrm>
              <a:off x="5069276" y="2949536"/>
              <a:ext cx="5338807" cy="3030637"/>
              <a:chOff x="5058491" y="977136"/>
              <a:chExt cx="6545247" cy="3503988"/>
            </a:xfrm>
          </p:grpSpPr>
          <p:grpSp>
            <p:nvGrpSpPr>
              <p:cNvPr id="33" name="Group 32"/>
              <p:cNvGrpSpPr/>
              <p:nvPr/>
            </p:nvGrpSpPr>
            <p:grpSpPr>
              <a:xfrm>
                <a:off x="5342415" y="977136"/>
                <a:ext cx="6261323" cy="3503988"/>
                <a:chOff x="5219477" y="995321"/>
                <a:chExt cx="6261323" cy="3503988"/>
              </a:xfrm>
            </p:grpSpPr>
            <p:sp>
              <p:nvSpPr>
                <p:cNvPr id="21" name="Freeform: Shape 20"/>
                <p:cNvSpPr/>
                <p:nvPr/>
              </p:nvSpPr>
              <p:spPr>
                <a:xfrm>
                  <a:off x="10891520" y="995322"/>
                  <a:ext cx="589280" cy="3503987"/>
                </a:xfrm>
                <a:custGeom>
                  <a:avLst/>
                  <a:gdLst>
                    <a:gd name="connsiteX0" fmla="*/ 0 w 589280"/>
                    <a:gd name="connsiteY0" fmla="*/ 0 h 1514980"/>
                    <a:gd name="connsiteX1" fmla="*/ 336778 w 589280"/>
                    <a:gd name="connsiteY1" fmla="*/ 0 h 1514980"/>
                    <a:gd name="connsiteX2" fmla="*/ 589280 w 589280"/>
                    <a:gd name="connsiteY2" fmla="*/ 252502 h 1514980"/>
                    <a:gd name="connsiteX3" fmla="*/ 589280 w 589280"/>
                    <a:gd name="connsiteY3" fmla="*/ 1262478 h 1514980"/>
                    <a:gd name="connsiteX4" fmla="*/ 336778 w 589280"/>
                    <a:gd name="connsiteY4" fmla="*/ 1514980 h 1514980"/>
                    <a:gd name="connsiteX5" fmla="*/ 0 w 589280"/>
                    <a:gd name="connsiteY5" fmla="*/ 1514980 h 1514980"/>
                    <a:gd name="connsiteX6" fmla="*/ 0 w 589280"/>
                    <a:gd name="connsiteY6" fmla="*/ 0 h 1514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9280" h="1514980">
                      <a:moveTo>
                        <a:pt x="0" y="0"/>
                      </a:moveTo>
                      <a:lnTo>
                        <a:pt x="336778" y="0"/>
                      </a:lnTo>
                      <a:cubicBezTo>
                        <a:pt x="476231" y="0"/>
                        <a:pt x="589280" y="113049"/>
                        <a:pt x="589280" y="252502"/>
                      </a:cubicBezTo>
                      <a:lnTo>
                        <a:pt x="589280" y="1262478"/>
                      </a:lnTo>
                      <a:cubicBezTo>
                        <a:pt x="589280" y="1401931"/>
                        <a:pt x="476231" y="1514980"/>
                        <a:pt x="336778" y="1514980"/>
                      </a:cubicBezTo>
                      <a:lnTo>
                        <a:pt x="0" y="1514980"/>
                      </a:lnTo>
                      <a:lnTo>
                        <a:pt x="0" y="0"/>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28" name="Freeform: Shape 27"/>
                <p:cNvSpPr/>
                <p:nvPr/>
              </p:nvSpPr>
              <p:spPr>
                <a:xfrm>
                  <a:off x="5219477" y="995321"/>
                  <a:ext cx="5672043" cy="3503988"/>
                </a:xfrm>
                <a:custGeom>
                  <a:avLst/>
                  <a:gdLst>
                    <a:gd name="connsiteX0" fmla="*/ 0 w 5672043"/>
                    <a:gd name="connsiteY0" fmla="*/ 0 h 1514980"/>
                    <a:gd name="connsiteX1" fmla="*/ 5672043 w 5672043"/>
                    <a:gd name="connsiteY1" fmla="*/ 0 h 1514980"/>
                    <a:gd name="connsiteX2" fmla="*/ 5672043 w 5672043"/>
                    <a:gd name="connsiteY2" fmla="*/ 1514980 h 1514980"/>
                    <a:gd name="connsiteX3" fmla="*/ 0 w 5672043"/>
                    <a:gd name="connsiteY3" fmla="*/ 1514980 h 1514980"/>
                    <a:gd name="connsiteX4" fmla="*/ 0 w 5672043"/>
                    <a:gd name="connsiteY4" fmla="*/ 0 h 15149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72043" h="1514980">
                      <a:moveTo>
                        <a:pt x="0" y="0"/>
                      </a:moveTo>
                      <a:lnTo>
                        <a:pt x="5672043" y="0"/>
                      </a:lnTo>
                      <a:lnTo>
                        <a:pt x="5672043" y="1514980"/>
                      </a:lnTo>
                      <a:lnTo>
                        <a:pt x="0" y="1514980"/>
                      </a:lnTo>
                      <a:lnTo>
                        <a:pt x="0" y="0"/>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grpSp>
          <p:sp>
            <p:nvSpPr>
              <p:cNvPr id="42" name="TextBox 41"/>
              <p:cNvSpPr txBox="1"/>
              <p:nvPr/>
            </p:nvSpPr>
            <p:spPr>
              <a:xfrm>
                <a:off x="5058491" y="2184933"/>
                <a:ext cx="6479780" cy="1174298"/>
              </a:xfrm>
              <a:prstGeom prst="rect">
                <a:avLst/>
              </a:prstGeom>
              <a:noFill/>
            </p:spPr>
            <p:txBody>
              <a:bodyPr wrap="square" rtlCol="0">
                <a:spAutoFit/>
              </a:bodyPr>
              <a:lstStyle/>
              <a:p>
                <a:pPr algn="ctr"/>
                <a:r>
                  <a:rPr lang="es-PR" sz="6000" b="1" dirty="0"/>
                  <a:t>C</a:t>
                </a:r>
                <a:r>
                  <a:rPr lang="en-US" sz="6000" b="1" dirty="0"/>
                  <a:t>aídas</a:t>
                </a:r>
              </a:p>
            </p:txBody>
          </p:sp>
        </p:grpSp>
        <p:grpSp>
          <p:nvGrpSpPr>
            <p:cNvPr id="12" name="Group 11"/>
            <p:cNvGrpSpPr/>
            <p:nvPr/>
          </p:nvGrpSpPr>
          <p:grpSpPr>
            <a:xfrm>
              <a:off x="2017678" y="2957520"/>
              <a:ext cx="3592570" cy="3030634"/>
              <a:chOff x="1690777" y="2053087"/>
              <a:chExt cx="3700733" cy="1449238"/>
            </a:xfrm>
            <a:solidFill>
              <a:srgbClr val="C00000"/>
            </a:solidFill>
            <a:effectLst/>
          </p:grpSpPr>
          <p:sp>
            <p:nvSpPr>
              <p:cNvPr id="9" name="Freeform: Shape 8"/>
              <p:cNvSpPr/>
              <p:nvPr/>
            </p:nvSpPr>
            <p:spPr>
              <a:xfrm>
                <a:off x="1690777" y="2053087"/>
                <a:ext cx="3700733" cy="1449238"/>
              </a:xfrm>
              <a:custGeom>
                <a:avLst/>
                <a:gdLst>
                  <a:gd name="connsiteX0" fmla="*/ 241544 w 3700733"/>
                  <a:gd name="connsiteY0" fmla="*/ 0 h 1449238"/>
                  <a:gd name="connsiteX1" fmla="*/ 3700733 w 3700733"/>
                  <a:gd name="connsiteY1" fmla="*/ 0 h 1449238"/>
                  <a:gd name="connsiteX2" fmla="*/ 3700733 w 3700733"/>
                  <a:gd name="connsiteY2" fmla="*/ 255819 h 1449238"/>
                  <a:gd name="connsiteX3" fmla="*/ 3614578 w 3700733"/>
                  <a:gd name="connsiteY3" fmla="*/ 302582 h 1449238"/>
                  <a:gd name="connsiteX4" fmla="*/ 3390182 w 3700733"/>
                  <a:gd name="connsiteY4" fmla="*/ 724619 h 1449238"/>
                  <a:gd name="connsiteX5" fmla="*/ 3614578 w 3700733"/>
                  <a:gd name="connsiteY5" fmla="*/ 1146656 h 1449238"/>
                  <a:gd name="connsiteX6" fmla="*/ 3700733 w 3700733"/>
                  <a:gd name="connsiteY6" fmla="*/ 1193420 h 1449238"/>
                  <a:gd name="connsiteX7" fmla="*/ 3700733 w 3700733"/>
                  <a:gd name="connsiteY7" fmla="*/ 1449238 h 1449238"/>
                  <a:gd name="connsiteX8" fmla="*/ 241544 w 3700733"/>
                  <a:gd name="connsiteY8" fmla="*/ 1449238 h 1449238"/>
                  <a:gd name="connsiteX9" fmla="*/ 0 w 3700733"/>
                  <a:gd name="connsiteY9" fmla="*/ 1207694 h 1449238"/>
                  <a:gd name="connsiteX10" fmla="*/ 0 w 3700733"/>
                  <a:gd name="connsiteY10" fmla="*/ 241544 h 1449238"/>
                  <a:gd name="connsiteX11" fmla="*/ 241544 w 3700733"/>
                  <a:gd name="connsiteY11" fmla="*/ 0 h 1449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700733" h="1449238">
                    <a:moveTo>
                      <a:pt x="241544" y="0"/>
                    </a:moveTo>
                    <a:lnTo>
                      <a:pt x="3700733" y="0"/>
                    </a:lnTo>
                    <a:lnTo>
                      <a:pt x="3700733" y="255819"/>
                    </a:lnTo>
                    <a:lnTo>
                      <a:pt x="3614578" y="302582"/>
                    </a:lnTo>
                    <a:cubicBezTo>
                      <a:pt x="3479194" y="394046"/>
                      <a:pt x="3390182" y="548938"/>
                      <a:pt x="3390182" y="724619"/>
                    </a:cubicBezTo>
                    <a:cubicBezTo>
                      <a:pt x="3390182" y="900300"/>
                      <a:pt x="3479194" y="1055192"/>
                      <a:pt x="3614578" y="1146656"/>
                    </a:cubicBezTo>
                    <a:lnTo>
                      <a:pt x="3700733" y="1193420"/>
                    </a:lnTo>
                    <a:lnTo>
                      <a:pt x="3700733" y="1449238"/>
                    </a:lnTo>
                    <a:lnTo>
                      <a:pt x="241544" y="1449238"/>
                    </a:lnTo>
                    <a:cubicBezTo>
                      <a:pt x="108143" y="1449238"/>
                      <a:pt x="0" y="1341095"/>
                      <a:pt x="0" y="1207694"/>
                    </a:cubicBezTo>
                    <a:lnTo>
                      <a:pt x="0" y="241544"/>
                    </a:lnTo>
                    <a:cubicBezTo>
                      <a:pt x="0" y="108143"/>
                      <a:pt x="108143" y="0"/>
                      <a:pt x="24154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11" name="Freeform: Shape 10"/>
              <p:cNvSpPr/>
              <p:nvPr/>
            </p:nvSpPr>
            <p:spPr>
              <a:xfrm>
                <a:off x="1743254" y="2126389"/>
                <a:ext cx="3596886" cy="1294999"/>
              </a:xfrm>
              <a:custGeom>
                <a:avLst/>
                <a:gdLst>
                  <a:gd name="connsiteX0" fmla="*/ 241544 w 3700733"/>
                  <a:gd name="connsiteY0" fmla="*/ 0 h 1449238"/>
                  <a:gd name="connsiteX1" fmla="*/ 3700733 w 3700733"/>
                  <a:gd name="connsiteY1" fmla="*/ 0 h 1449238"/>
                  <a:gd name="connsiteX2" fmla="*/ 3700733 w 3700733"/>
                  <a:gd name="connsiteY2" fmla="*/ 255819 h 1449238"/>
                  <a:gd name="connsiteX3" fmla="*/ 3614578 w 3700733"/>
                  <a:gd name="connsiteY3" fmla="*/ 302582 h 1449238"/>
                  <a:gd name="connsiteX4" fmla="*/ 3390182 w 3700733"/>
                  <a:gd name="connsiteY4" fmla="*/ 724619 h 1449238"/>
                  <a:gd name="connsiteX5" fmla="*/ 3614578 w 3700733"/>
                  <a:gd name="connsiteY5" fmla="*/ 1146656 h 1449238"/>
                  <a:gd name="connsiteX6" fmla="*/ 3700733 w 3700733"/>
                  <a:gd name="connsiteY6" fmla="*/ 1193420 h 1449238"/>
                  <a:gd name="connsiteX7" fmla="*/ 3700733 w 3700733"/>
                  <a:gd name="connsiteY7" fmla="*/ 1449238 h 1449238"/>
                  <a:gd name="connsiteX8" fmla="*/ 241544 w 3700733"/>
                  <a:gd name="connsiteY8" fmla="*/ 1449238 h 1449238"/>
                  <a:gd name="connsiteX9" fmla="*/ 0 w 3700733"/>
                  <a:gd name="connsiteY9" fmla="*/ 1207694 h 1449238"/>
                  <a:gd name="connsiteX10" fmla="*/ 0 w 3700733"/>
                  <a:gd name="connsiteY10" fmla="*/ 241544 h 1449238"/>
                  <a:gd name="connsiteX11" fmla="*/ 241544 w 3700733"/>
                  <a:gd name="connsiteY11" fmla="*/ 0 h 1449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700733" h="1449238">
                    <a:moveTo>
                      <a:pt x="241544" y="0"/>
                    </a:moveTo>
                    <a:lnTo>
                      <a:pt x="3700733" y="0"/>
                    </a:lnTo>
                    <a:lnTo>
                      <a:pt x="3700733" y="255819"/>
                    </a:lnTo>
                    <a:lnTo>
                      <a:pt x="3614578" y="302582"/>
                    </a:lnTo>
                    <a:cubicBezTo>
                      <a:pt x="3479194" y="394046"/>
                      <a:pt x="3390182" y="548938"/>
                      <a:pt x="3390182" y="724619"/>
                    </a:cubicBezTo>
                    <a:cubicBezTo>
                      <a:pt x="3390182" y="900300"/>
                      <a:pt x="3479194" y="1055192"/>
                      <a:pt x="3614578" y="1146656"/>
                    </a:cubicBezTo>
                    <a:lnTo>
                      <a:pt x="3700733" y="1193420"/>
                    </a:lnTo>
                    <a:lnTo>
                      <a:pt x="3700733" y="1449238"/>
                    </a:lnTo>
                    <a:lnTo>
                      <a:pt x="241544" y="1449238"/>
                    </a:lnTo>
                    <a:cubicBezTo>
                      <a:pt x="108143" y="1449238"/>
                      <a:pt x="0" y="1341095"/>
                      <a:pt x="0" y="1207694"/>
                    </a:cubicBezTo>
                    <a:lnTo>
                      <a:pt x="0" y="241544"/>
                    </a:lnTo>
                    <a:cubicBezTo>
                      <a:pt x="0" y="108143"/>
                      <a:pt x="108143" y="0"/>
                      <a:pt x="241544" y="0"/>
                    </a:cubicBezTo>
                    <a:close/>
                  </a:path>
                </a:pathLst>
              </a:custGeom>
              <a:grpFill/>
              <a:ln w="38100">
                <a:solidFill>
                  <a:schemeClr val="accent1">
                    <a:lumMod val="40000"/>
                    <a:lumOff val="6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10" name="Freeform: Shape 9"/>
              <p:cNvSpPr/>
              <p:nvPr/>
            </p:nvSpPr>
            <p:spPr>
              <a:xfrm>
                <a:off x="1805892" y="2166858"/>
                <a:ext cx="3585618" cy="1221419"/>
              </a:xfrm>
              <a:custGeom>
                <a:avLst/>
                <a:gdLst>
                  <a:gd name="connsiteX0" fmla="*/ 241544 w 3700733"/>
                  <a:gd name="connsiteY0" fmla="*/ 0 h 1449238"/>
                  <a:gd name="connsiteX1" fmla="*/ 3700733 w 3700733"/>
                  <a:gd name="connsiteY1" fmla="*/ 0 h 1449238"/>
                  <a:gd name="connsiteX2" fmla="*/ 3700733 w 3700733"/>
                  <a:gd name="connsiteY2" fmla="*/ 255819 h 1449238"/>
                  <a:gd name="connsiteX3" fmla="*/ 3614578 w 3700733"/>
                  <a:gd name="connsiteY3" fmla="*/ 302582 h 1449238"/>
                  <a:gd name="connsiteX4" fmla="*/ 3390182 w 3700733"/>
                  <a:gd name="connsiteY4" fmla="*/ 724619 h 1449238"/>
                  <a:gd name="connsiteX5" fmla="*/ 3614578 w 3700733"/>
                  <a:gd name="connsiteY5" fmla="*/ 1146656 h 1449238"/>
                  <a:gd name="connsiteX6" fmla="*/ 3700733 w 3700733"/>
                  <a:gd name="connsiteY6" fmla="*/ 1193420 h 1449238"/>
                  <a:gd name="connsiteX7" fmla="*/ 3700733 w 3700733"/>
                  <a:gd name="connsiteY7" fmla="*/ 1449238 h 1449238"/>
                  <a:gd name="connsiteX8" fmla="*/ 241544 w 3700733"/>
                  <a:gd name="connsiteY8" fmla="*/ 1449238 h 1449238"/>
                  <a:gd name="connsiteX9" fmla="*/ 0 w 3700733"/>
                  <a:gd name="connsiteY9" fmla="*/ 1207694 h 1449238"/>
                  <a:gd name="connsiteX10" fmla="*/ 0 w 3700733"/>
                  <a:gd name="connsiteY10" fmla="*/ 241544 h 1449238"/>
                  <a:gd name="connsiteX11" fmla="*/ 241544 w 3700733"/>
                  <a:gd name="connsiteY11" fmla="*/ 0 h 1449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700733" h="1449238">
                    <a:moveTo>
                      <a:pt x="241544" y="0"/>
                    </a:moveTo>
                    <a:lnTo>
                      <a:pt x="3700733" y="0"/>
                    </a:lnTo>
                    <a:lnTo>
                      <a:pt x="3700733" y="255819"/>
                    </a:lnTo>
                    <a:lnTo>
                      <a:pt x="3614578" y="302582"/>
                    </a:lnTo>
                    <a:cubicBezTo>
                      <a:pt x="3479194" y="394046"/>
                      <a:pt x="3390182" y="548938"/>
                      <a:pt x="3390182" y="724619"/>
                    </a:cubicBezTo>
                    <a:cubicBezTo>
                      <a:pt x="3390182" y="900300"/>
                      <a:pt x="3479194" y="1055192"/>
                      <a:pt x="3614578" y="1146656"/>
                    </a:cubicBezTo>
                    <a:lnTo>
                      <a:pt x="3700733" y="1193420"/>
                    </a:lnTo>
                    <a:lnTo>
                      <a:pt x="3700733" y="1449238"/>
                    </a:lnTo>
                    <a:lnTo>
                      <a:pt x="241544" y="1449238"/>
                    </a:lnTo>
                    <a:cubicBezTo>
                      <a:pt x="108143" y="1449238"/>
                      <a:pt x="0" y="1341095"/>
                      <a:pt x="0" y="1207694"/>
                    </a:cubicBezTo>
                    <a:lnTo>
                      <a:pt x="0" y="241544"/>
                    </a:lnTo>
                    <a:cubicBezTo>
                      <a:pt x="0" y="108143"/>
                      <a:pt x="108143" y="0"/>
                      <a:pt x="241544" y="0"/>
                    </a:cubicBezTo>
                    <a:close/>
                  </a:path>
                </a:pathLst>
              </a:custGeom>
              <a:grpFill/>
              <a:ln w="31750">
                <a:noFill/>
                <a:prstDash val="sysDot"/>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grpSp>
        <p:sp>
          <p:nvSpPr>
            <p:cNvPr id="22" name="TextBox 21"/>
            <p:cNvSpPr txBox="1"/>
            <p:nvPr/>
          </p:nvSpPr>
          <p:spPr>
            <a:xfrm>
              <a:off x="2466809" y="3815978"/>
              <a:ext cx="2679397" cy="584775"/>
            </a:xfrm>
            <a:prstGeom prst="rect">
              <a:avLst/>
            </a:prstGeom>
            <a:noFill/>
          </p:spPr>
          <p:txBody>
            <a:bodyPr wrap="square" rtlCol="0">
              <a:spAutoFit/>
            </a:bodyPr>
            <a:lstStyle/>
            <a:p>
              <a:r>
                <a:rPr lang="en-US" sz="3200" b="1" dirty="0">
                  <a:solidFill>
                    <a:schemeClr val="bg1"/>
                  </a:solidFill>
                </a:rPr>
                <a:t>“Respuesta” </a:t>
              </a:r>
            </a:p>
          </p:txBody>
        </p:sp>
      </p:grpSp>
      <p:sp>
        <p:nvSpPr>
          <p:cNvPr id="76" name="TextBox 75"/>
          <p:cNvSpPr txBox="1"/>
          <p:nvPr/>
        </p:nvSpPr>
        <p:spPr>
          <a:xfrm>
            <a:off x="309993" y="1370362"/>
            <a:ext cx="11753669" cy="1446550"/>
          </a:xfrm>
          <a:prstGeom prst="rect">
            <a:avLst/>
          </a:prstGeom>
          <a:noFill/>
        </p:spPr>
        <p:txBody>
          <a:bodyPr wrap="square" rtlCol="0">
            <a:spAutoFit/>
          </a:bodyPr>
          <a:lstStyle/>
          <a:p>
            <a:r>
              <a:rPr lang="en-US" sz="4400" b="1" dirty="0">
                <a:solidFill>
                  <a:srgbClr val="C00000"/>
                </a:solidFill>
                <a:effectLst>
                  <a:outerShdw blurRad="38100" dist="38100" dir="2700000" algn="tl">
                    <a:srgbClr val="000000">
                      <a:alpha val="43137"/>
                    </a:srgbClr>
                  </a:outerShdw>
                </a:effectLst>
              </a:rPr>
              <a:t>¿Cuál es la causa #1 de muerte para los trabajadores de la construcción?</a:t>
            </a:r>
            <a:endParaRPr lang="en-US" sz="2800" dirty="0">
              <a:solidFill>
                <a:srgbClr val="C00000"/>
              </a:solidFill>
              <a:effectLst>
                <a:outerShdw blurRad="38100" dist="38100" dir="2700000" algn="tl">
                  <a:srgbClr val="000000">
                    <a:alpha val="43137"/>
                  </a:srgbClr>
                </a:outerShdw>
              </a:effectLst>
            </a:endParaRPr>
          </a:p>
        </p:txBody>
      </p:sp>
      <p:sp>
        <p:nvSpPr>
          <p:cNvPr id="5" name="Title 4"/>
          <p:cNvSpPr>
            <a:spLocks noGrp="1"/>
          </p:cNvSpPr>
          <p:nvPr>
            <p:ph type="title"/>
          </p:nvPr>
        </p:nvSpPr>
        <p:spPr>
          <a:xfrm>
            <a:off x="309994" y="51505"/>
            <a:ext cx="10515600" cy="1325563"/>
          </a:xfrm>
        </p:spPr>
        <p:txBody>
          <a:bodyPr/>
          <a:lstStyle/>
          <a:p>
            <a:r>
              <a:rPr lang="en-US" dirty="0"/>
              <a:t>Pregunta de Repaso # 2</a:t>
            </a:r>
          </a:p>
        </p:txBody>
      </p:sp>
    </p:spTree>
    <p:extLst>
      <p:ext uri="{BB962C8B-B14F-4D97-AF65-F5344CB8AC3E}">
        <p14:creationId xmlns:p14="http://schemas.microsoft.com/office/powerpoint/2010/main" val="424045664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 name="Picture 36" descr="Box that reveals the answer to question #3" title="Answer #3"/>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318666" y="2676304"/>
            <a:ext cx="7676145" cy="3741649"/>
          </a:xfrm>
          <a:prstGeom prst="rect">
            <a:avLst/>
          </a:prstGeom>
        </p:spPr>
      </p:pic>
      <p:grpSp>
        <p:nvGrpSpPr>
          <p:cNvPr id="39" name="Group 38" descr="Box that reveals the answer to question #3" title="Answer #3"/>
          <p:cNvGrpSpPr/>
          <p:nvPr/>
        </p:nvGrpSpPr>
        <p:grpSpPr>
          <a:xfrm>
            <a:off x="2622326" y="2957520"/>
            <a:ext cx="3394339" cy="3030634"/>
            <a:chOff x="5219477" y="995322"/>
            <a:chExt cx="6261323" cy="1514980"/>
          </a:xfrm>
        </p:grpSpPr>
        <p:sp>
          <p:nvSpPr>
            <p:cNvPr id="40" name="Freeform: Shape 39"/>
            <p:cNvSpPr/>
            <p:nvPr/>
          </p:nvSpPr>
          <p:spPr>
            <a:xfrm>
              <a:off x="10891520" y="995322"/>
              <a:ext cx="589280" cy="1514980"/>
            </a:xfrm>
            <a:custGeom>
              <a:avLst/>
              <a:gdLst>
                <a:gd name="connsiteX0" fmla="*/ 0 w 589280"/>
                <a:gd name="connsiteY0" fmla="*/ 0 h 1514980"/>
                <a:gd name="connsiteX1" fmla="*/ 336778 w 589280"/>
                <a:gd name="connsiteY1" fmla="*/ 0 h 1514980"/>
                <a:gd name="connsiteX2" fmla="*/ 589280 w 589280"/>
                <a:gd name="connsiteY2" fmla="*/ 252502 h 1514980"/>
                <a:gd name="connsiteX3" fmla="*/ 589280 w 589280"/>
                <a:gd name="connsiteY3" fmla="*/ 1262478 h 1514980"/>
                <a:gd name="connsiteX4" fmla="*/ 336778 w 589280"/>
                <a:gd name="connsiteY4" fmla="*/ 1514980 h 1514980"/>
                <a:gd name="connsiteX5" fmla="*/ 0 w 589280"/>
                <a:gd name="connsiteY5" fmla="*/ 1514980 h 1514980"/>
                <a:gd name="connsiteX6" fmla="*/ 0 w 589280"/>
                <a:gd name="connsiteY6" fmla="*/ 0 h 1514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9280" h="1514980">
                  <a:moveTo>
                    <a:pt x="0" y="0"/>
                  </a:moveTo>
                  <a:lnTo>
                    <a:pt x="336778" y="0"/>
                  </a:lnTo>
                  <a:cubicBezTo>
                    <a:pt x="476231" y="0"/>
                    <a:pt x="589280" y="113049"/>
                    <a:pt x="589280" y="252502"/>
                  </a:cubicBezTo>
                  <a:lnTo>
                    <a:pt x="589280" y="1262478"/>
                  </a:lnTo>
                  <a:cubicBezTo>
                    <a:pt x="589280" y="1401931"/>
                    <a:pt x="476231" y="1514980"/>
                    <a:pt x="336778" y="1514980"/>
                  </a:cubicBezTo>
                  <a:lnTo>
                    <a:pt x="0" y="1514980"/>
                  </a:lnTo>
                  <a:lnTo>
                    <a:pt x="0" y="0"/>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41" name="Freeform: Shape 40"/>
            <p:cNvSpPr/>
            <p:nvPr/>
          </p:nvSpPr>
          <p:spPr>
            <a:xfrm>
              <a:off x="5219477" y="995322"/>
              <a:ext cx="5672043" cy="1514980"/>
            </a:xfrm>
            <a:custGeom>
              <a:avLst/>
              <a:gdLst>
                <a:gd name="connsiteX0" fmla="*/ 0 w 5672043"/>
                <a:gd name="connsiteY0" fmla="*/ 0 h 1514980"/>
                <a:gd name="connsiteX1" fmla="*/ 5672043 w 5672043"/>
                <a:gd name="connsiteY1" fmla="*/ 0 h 1514980"/>
                <a:gd name="connsiteX2" fmla="*/ 5672043 w 5672043"/>
                <a:gd name="connsiteY2" fmla="*/ 1514980 h 1514980"/>
                <a:gd name="connsiteX3" fmla="*/ 0 w 5672043"/>
                <a:gd name="connsiteY3" fmla="*/ 1514980 h 1514980"/>
                <a:gd name="connsiteX4" fmla="*/ 0 w 5672043"/>
                <a:gd name="connsiteY4" fmla="*/ 0 h 15149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72043" h="1514980">
                  <a:moveTo>
                    <a:pt x="0" y="0"/>
                  </a:moveTo>
                  <a:lnTo>
                    <a:pt x="5672043" y="0"/>
                  </a:lnTo>
                  <a:lnTo>
                    <a:pt x="5672043" y="1514980"/>
                  </a:lnTo>
                  <a:lnTo>
                    <a:pt x="0" y="1514980"/>
                  </a:lnTo>
                  <a:lnTo>
                    <a:pt x="0" y="0"/>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grpSp>
      <p:grpSp>
        <p:nvGrpSpPr>
          <p:cNvPr id="43" name="Group 42" descr="Box that reveals the answer to question #3" title="Answer #3"/>
          <p:cNvGrpSpPr/>
          <p:nvPr/>
        </p:nvGrpSpPr>
        <p:grpSpPr>
          <a:xfrm>
            <a:off x="5069276" y="2919352"/>
            <a:ext cx="5338807" cy="4401205"/>
            <a:chOff x="5058491" y="942239"/>
            <a:chExt cx="6545247" cy="5088622"/>
          </a:xfrm>
        </p:grpSpPr>
        <p:grpSp>
          <p:nvGrpSpPr>
            <p:cNvPr id="33" name="Group 32"/>
            <p:cNvGrpSpPr/>
            <p:nvPr/>
          </p:nvGrpSpPr>
          <p:grpSpPr>
            <a:xfrm>
              <a:off x="5342415" y="977136"/>
              <a:ext cx="6261323" cy="3503988"/>
              <a:chOff x="5219477" y="995321"/>
              <a:chExt cx="6261323" cy="3503988"/>
            </a:xfrm>
          </p:grpSpPr>
          <p:sp>
            <p:nvSpPr>
              <p:cNvPr id="21" name="Freeform: Shape 20"/>
              <p:cNvSpPr/>
              <p:nvPr/>
            </p:nvSpPr>
            <p:spPr>
              <a:xfrm>
                <a:off x="10891520" y="995322"/>
                <a:ext cx="589280" cy="3503987"/>
              </a:xfrm>
              <a:custGeom>
                <a:avLst/>
                <a:gdLst>
                  <a:gd name="connsiteX0" fmla="*/ 0 w 589280"/>
                  <a:gd name="connsiteY0" fmla="*/ 0 h 1514980"/>
                  <a:gd name="connsiteX1" fmla="*/ 336778 w 589280"/>
                  <a:gd name="connsiteY1" fmla="*/ 0 h 1514980"/>
                  <a:gd name="connsiteX2" fmla="*/ 589280 w 589280"/>
                  <a:gd name="connsiteY2" fmla="*/ 252502 h 1514980"/>
                  <a:gd name="connsiteX3" fmla="*/ 589280 w 589280"/>
                  <a:gd name="connsiteY3" fmla="*/ 1262478 h 1514980"/>
                  <a:gd name="connsiteX4" fmla="*/ 336778 w 589280"/>
                  <a:gd name="connsiteY4" fmla="*/ 1514980 h 1514980"/>
                  <a:gd name="connsiteX5" fmla="*/ 0 w 589280"/>
                  <a:gd name="connsiteY5" fmla="*/ 1514980 h 1514980"/>
                  <a:gd name="connsiteX6" fmla="*/ 0 w 589280"/>
                  <a:gd name="connsiteY6" fmla="*/ 0 h 1514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9280" h="1514980">
                    <a:moveTo>
                      <a:pt x="0" y="0"/>
                    </a:moveTo>
                    <a:lnTo>
                      <a:pt x="336778" y="0"/>
                    </a:lnTo>
                    <a:cubicBezTo>
                      <a:pt x="476231" y="0"/>
                      <a:pt x="589280" y="113049"/>
                      <a:pt x="589280" y="252502"/>
                    </a:cubicBezTo>
                    <a:lnTo>
                      <a:pt x="589280" y="1262478"/>
                    </a:lnTo>
                    <a:cubicBezTo>
                      <a:pt x="589280" y="1401931"/>
                      <a:pt x="476231" y="1514980"/>
                      <a:pt x="336778" y="1514980"/>
                    </a:cubicBezTo>
                    <a:lnTo>
                      <a:pt x="0" y="1514980"/>
                    </a:lnTo>
                    <a:lnTo>
                      <a:pt x="0" y="0"/>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28" name="Freeform: Shape 27"/>
              <p:cNvSpPr/>
              <p:nvPr/>
            </p:nvSpPr>
            <p:spPr>
              <a:xfrm>
                <a:off x="5219477" y="995321"/>
                <a:ext cx="5672043" cy="3503988"/>
              </a:xfrm>
              <a:custGeom>
                <a:avLst/>
                <a:gdLst>
                  <a:gd name="connsiteX0" fmla="*/ 0 w 5672043"/>
                  <a:gd name="connsiteY0" fmla="*/ 0 h 1514980"/>
                  <a:gd name="connsiteX1" fmla="*/ 5672043 w 5672043"/>
                  <a:gd name="connsiteY1" fmla="*/ 0 h 1514980"/>
                  <a:gd name="connsiteX2" fmla="*/ 5672043 w 5672043"/>
                  <a:gd name="connsiteY2" fmla="*/ 1514980 h 1514980"/>
                  <a:gd name="connsiteX3" fmla="*/ 0 w 5672043"/>
                  <a:gd name="connsiteY3" fmla="*/ 1514980 h 1514980"/>
                  <a:gd name="connsiteX4" fmla="*/ 0 w 5672043"/>
                  <a:gd name="connsiteY4" fmla="*/ 0 h 15149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72043" h="1514980">
                    <a:moveTo>
                      <a:pt x="0" y="0"/>
                    </a:moveTo>
                    <a:lnTo>
                      <a:pt x="5672043" y="0"/>
                    </a:lnTo>
                    <a:lnTo>
                      <a:pt x="5672043" y="1514980"/>
                    </a:lnTo>
                    <a:lnTo>
                      <a:pt x="0" y="1514980"/>
                    </a:lnTo>
                    <a:lnTo>
                      <a:pt x="0" y="0"/>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grpSp>
        <p:sp>
          <p:nvSpPr>
            <p:cNvPr id="42" name="TextBox 41"/>
            <p:cNvSpPr txBox="1"/>
            <p:nvPr/>
          </p:nvSpPr>
          <p:spPr>
            <a:xfrm>
              <a:off x="5058491" y="942239"/>
              <a:ext cx="6479780" cy="5088622"/>
            </a:xfrm>
            <a:prstGeom prst="rect">
              <a:avLst/>
            </a:prstGeom>
            <a:noFill/>
          </p:spPr>
          <p:txBody>
            <a:bodyPr wrap="square" rtlCol="0">
              <a:spAutoFit/>
            </a:bodyPr>
            <a:lstStyle/>
            <a:p>
              <a:pPr algn="ctr"/>
              <a:r>
                <a:rPr lang="en-US" sz="3600" b="1" dirty="0"/>
                <a:t>Inspeccionarla</a:t>
              </a:r>
            </a:p>
            <a:p>
              <a:pPr algn="ctr"/>
              <a:r>
                <a:rPr lang="en-US" sz="3600" b="1" dirty="0"/>
                <a:t>Ángulo Correcto</a:t>
              </a:r>
            </a:p>
            <a:p>
              <a:pPr algn="ctr"/>
              <a:r>
                <a:rPr lang="en-US" sz="3600" b="1" dirty="0"/>
                <a:t>Superficie Estable</a:t>
              </a:r>
            </a:p>
            <a:p>
              <a:pPr algn="ctr"/>
              <a:r>
                <a:rPr lang="en-US" sz="3600" b="1" dirty="0"/>
                <a:t>Darle la cara</a:t>
              </a:r>
            </a:p>
            <a:p>
              <a:pPr algn="ctr"/>
              <a:r>
                <a:rPr lang="en-US" sz="3600" b="1" dirty="0"/>
                <a:t>¡MÁS!</a:t>
              </a:r>
            </a:p>
            <a:p>
              <a:pPr algn="ctr"/>
              <a:endParaRPr lang="en-US" sz="4000" b="1" dirty="0"/>
            </a:p>
            <a:p>
              <a:pPr algn="ctr"/>
              <a:endParaRPr lang="en-US" sz="6000" b="1" dirty="0"/>
            </a:p>
          </p:txBody>
        </p:sp>
      </p:grpSp>
      <p:grpSp>
        <p:nvGrpSpPr>
          <p:cNvPr id="12" name="Group 11" descr="Box that reveals the answer to question #3" title="Answer #3"/>
          <p:cNvGrpSpPr/>
          <p:nvPr/>
        </p:nvGrpSpPr>
        <p:grpSpPr>
          <a:xfrm>
            <a:off x="2017678" y="2957520"/>
            <a:ext cx="3592570" cy="3030634"/>
            <a:chOff x="1690777" y="2053087"/>
            <a:chExt cx="3700733" cy="1449238"/>
          </a:xfrm>
          <a:solidFill>
            <a:srgbClr val="C00000"/>
          </a:solidFill>
          <a:effectLst/>
        </p:grpSpPr>
        <p:sp>
          <p:nvSpPr>
            <p:cNvPr id="9" name="Freeform: Shape 8"/>
            <p:cNvSpPr/>
            <p:nvPr/>
          </p:nvSpPr>
          <p:spPr>
            <a:xfrm>
              <a:off x="1690777" y="2053087"/>
              <a:ext cx="3700733" cy="1449238"/>
            </a:xfrm>
            <a:custGeom>
              <a:avLst/>
              <a:gdLst>
                <a:gd name="connsiteX0" fmla="*/ 241544 w 3700733"/>
                <a:gd name="connsiteY0" fmla="*/ 0 h 1449238"/>
                <a:gd name="connsiteX1" fmla="*/ 3700733 w 3700733"/>
                <a:gd name="connsiteY1" fmla="*/ 0 h 1449238"/>
                <a:gd name="connsiteX2" fmla="*/ 3700733 w 3700733"/>
                <a:gd name="connsiteY2" fmla="*/ 255819 h 1449238"/>
                <a:gd name="connsiteX3" fmla="*/ 3614578 w 3700733"/>
                <a:gd name="connsiteY3" fmla="*/ 302582 h 1449238"/>
                <a:gd name="connsiteX4" fmla="*/ 3390182 w 3700733"/>
                <a:gd name="connsiteY4" fmla="*/ 724619 h 1449238"/>
                <a:gd name="connsiteX5" fmla="*/ 3614578 w 3700733"/>
                <a:gd name="connsiteY5" fmla="*/ 1146656 h 1449238"/>
                <a:gd name="connsiteX6" fmla="*/ 3700733 w 3700733"/>
                <a:gd name="connsiteY6" fmla="*/ 1193420 h 1449238"/>
                <a:gd name="connsiteX7" fmla="*/ 3700733 w 3700733"/>
                <a:gd name="connsiteY7" fmla="*/ 1449238 h 1449238"/>
                <a:gd name="connsiteX8" fmla="*/ 241544 w 3700733"/>
                <a:gd name="connsiteY8" fmla="*/ 1449238 h 1449238"/>
                <a:gd name="connsiteX9" fmla="*/ 0 w 3700733"/>
                <a:gd name="connsiteY9" fmla="*/ 1207694 h 1449238"/>
                <a:gd name="connsiteX10" fmla="*/ 0 w 3700733"/>
                <a:gd name="connsiteY10" fmla="*/ 241544 h 1449238"/>
                <a:gd name="connsiteX11" fmla="*/ 241544 w 3700733"/>
                <a:gd name="connsiteY11" fmla="*/ 0 h 1449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700733" h="1449238">
                  <a:moveTo>
                    <a:pt x="241544" y="0"/>
                  </a:moveTo>
                  <a:lnTo>
                    <a:pt x="3700733" y="0"/>
                  </a:lnTo>
                  <a:lnTo>
                    <a:pt x="3700733" y="255819"/>
                  </a:lnTo>
                  <a:lnTo>
                    <a:pt x="3614578" y="302582"/>
                  </a:lnTo>
                  <a:cubicBezTo>
                    <a:pt x="3479194" y="394046"/>
                    <a:pt x="3390182" y="548938"/>
                    <a:pt x="3390182" y="724619"/>
                  </a:cubicBezTo>
                  <a:cubicBezTo>
                    <a:pt x="3390182" y="900300"/>
                    <a:pt x="3479194" y="1055192"/>
                    <a:pt x="3614578" y="1146656"/>
                  </a:cubicBezTo>
                  <a:lnTo>
                    <a:pt x="3700733" y="1193420"/>
                  </a:lnTo>
                  <a:lnTo>
                    <a:pt x="3700733" y="1449238"/>
                  </a:lnTo>
                  <a:lnTo>
                    <a:pt x="241544" y="1449238"/>
                  </a:lnTo>
                  <a:cubicBezTo>
                    <a:pt x="108143" y="1449238"/>
                    <a:pt x="0" y="1341095"/>
                    <a:pt x="0" y="1207694"/>
                  </a:cubicBezTo>
                  <a:lnTo>
                    <a:pt x="0" y="241544"/>
                  </a:lnTo>
                  <a:cubicBezTo>
                    <a:pt x="0" y="108143"/>
                    <a:pt x="108143" y="0"/>
                    <a:pt x="24154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11" name="Freeform: Shape 10"/>
            <p:cNvSpPr/>
            <p:nvPr/>
          </p:nvSpPr>
          <p:spPr>
            <a:xfrm>
              <a:off x="1743254" y="2126389"/>
              <a:ext cx="3596886" cy="1294999"/>
            </a:xfrm>
            <a:custGeom>
              <a:avLst/>
              <a:gdLst>
                <a:gd name="connsiteX0" fmla="*/ 241544 w 3700733"/>
                <a:gd name="connsiteY0" fmla="*/ 0 h 1449238"/>
                <a:gd name="connsiteX1" fmla="*/ 3700733 w 3700733"/>
                <a:gd name="connsiteY1" fmla="*/ 0 h 1449238"/>
                <a:gd name="connsiteX2" fmla="*/ 3700733 w 3700733"/>
                <a:gd name="connsiteY2" fmla="*/ 255819 h 1449238"/>
                <a:gd name="connsiteX3" fmla="*/ 3614578 w 3700733"/>
                <a:gd name="connsiteY3" fmla="*/ 302582 h 1449238"/>
                <a:gd name="connsiteX4" fmla="*/ 3390182 w 3700733"/>
                <a:gd name="connsiteY4" fmla="*/ 724619 h 1449238"/>
                <a:gd name="connsiteX5" fmla="*/ 3614578 w 3700733"/>
                <a:gd name="connsiteY5" fmla="*/ 1146656 h 1449238"/>
                <a:gd name="connsiteX6" fmla="*/ 3700733 w 3700733"/>
                <a:gd name="connsiteY6" fmla="*/ 1193420 h 1449238"/>
                <a:gd name="connsiteX7" fmla="*/ 3700733 w 3700733"/>
                <a:gd name="connsiteY7" fmla="*/ 1449238 h 1449238"/>
                <a:gd name="connsiteX8" fmla="*/ 241544 w 3700733"/>
                <a:gd name="connsiteY8" fmla="*/ 1449238 h 1449238"/>
                <a:gd name="connsiteX9" fmla="*/ 0 w 3700733"/>
                <a:gd name="connsiteY9" fmla="*/ 1207694 h 1449238"/>
                <a:gd name="connsiteX10" fmla="*/ 0 w 3700733"/>
                <a:gd name="connsiteY10" fmla="*/ 241544 h 1449238"/>
                <a:gd name="connsiteX11" fmla="*/ 241544 w 3700733"/>
                <a:gd name="connsiteY11" fmla="*/ 0 h 1449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700733" h="1449238">
                  <a:moveTo>
                    <a:pt x="241544" y="0"/>
                  </a:moveTo>
                  <a:lnTo>
                    <a:pt x="3700733" y="0"/>
                  </a:lnTo>
                  <a:lnTo>
                    <a:pt x="3700733" y="255819"/>
                  </a:lnTo>
                  <a:lnTo>
                    <a:pt x="3614578" y="302582"/>
                  </a:lnTo>
                  <a:cubicBezTo>
                    <a:pt x="3479194" y="394046"/>
                    <a:pt x="3390182" y="548938"/>
                    <a:pt x="3390182" y="724619"/>
                  </a:cubicBezTo>
                  <a:cubicBezTo>
                    <a:pt x="3390182" y="900300"/>
                    <a:pt x="3479194" y="1055192"/>
                    <a:pt x="3614578" y="1146656"/>
                  </a:cubicBezTo>
                  <a:lnTo>
                    <a:pt x="3700733" y="1193420"/>
                  </a:lnTo>
                  <a:lnTo>
                    <a:pt x="3700733" y="1449238"/>
                  </a:lnTo>
                  <a:lnTo>
                    <a:pt x="241544" y="1449238"/>
                  </a:lnTo>
                  <a:cubicBezTo>
                    <a:pt x="108143" y="1449238"/>
                    <a:pt x="0" y="1341095"/>
                    <a:pt x="0" y="1207694"/>
                  </a:cubicBezTo>
                  <a:lnTo>
                    <a:pt x="0" y="241544"/>
                  </a:lnTo>
                  <a:cubicBezTo>
                    <a:pt x="0" y="108143"/>
                    <a:pt x="108143" y="0"/>
                    <a:pt x="241544" y="0"/>
                  </a:cubicBezTo>
                  <a:close/>
                </a:path>
              </a:pathLst>
            </a:custGeom>
            <a:grpFill/>
            <a:ln w="38100">
              <a:solidFill>
                <a:schemeClr val="accent1">
                  <a:lumMod val="40000"/>
                  <a:lumOff val="6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10" name="Freeform: Shape 9"/>
            <p:cNvSpPr/>
            <p:nvPr/>
          </p:nvSpPr>
          <p:spPr>
            <a:xfrm>
              <a:off x="1805892" y="2166858"/>
              <a:ext cx="3585618" cy="1221419"/>
            </a:xfrm>
            <a:custGeom>
              <a:avLst/>
              <a:gdLst>
                <a:gd name="connsiteX0" fmla="*/ 241544 w 3700733"/>
                <a:gd name="connsiteY0" fmla="*/ 0 h 1449238"/>
                <a:gd name="connsiteX1" fmla="*/ 3700733 w 3700733"/>
                <a:gd name="connsiteY1" fmla="*/ 0 h 1449238"/>
                <a:gd name="connsiteX2" fmla="*/ 3700733 w 3700733"/>
                <a:gd name="connsiteY2" fmla="*/ 255819 h 1449238"/>
                <a:gd name="connsiteX3" fmla="*/ 3614578 w 3700733"/>
                <a:gd name="connsiteY3" fmla="*/ 302582 h 1449238"/>
                <a:gd name="connsiteX4" fmla="*/ 3390182 w 3700733"/>
                <a:gd name="connsiteY4" fmla="*/ 724619 h 1449238"/>
                <a:gd name="connsiteX5" fmla="*/ 3614578 w 3700733"/>
                <a:gd name="connsiteY5" fmla="*/ 1146656 h 1449238"/>
                <a:gd name="connsiteX6" fmla="*/ 3700733 w 3700733"/>
                <a:gd name="connsiteY6" fmla="*/ 1193420 h 1449238"/>
                <a:gd name="connsiteX7" fmla="*/ 3700733 w 3700733"/>
                <a:gd name="connsiteY7" fmla="*/ 1449238 h 1449238"/>
                <a:gd name="connsiteX8" fmla="*/ 241544 w 3700733"/>
                <a:gd name="connsiteY8" fmla="*/ 1449238 h 1449238"/>
                <a:gd name="connsiteX9" fmla="*/ 0 w 3700733"/>
                <a:gd name="connsiteY9" fmla="*/ 1207694 h 1449238"/>
                <a:gd name="connsiteX10" fmla="*/ 0 w 3700733"/>
                <a:gd name="connsiteY10" fmla="*/ 241544 h 1449238"/>
                <a:gd name="connsiteX11" fmla="*/ 241544 w 3700733"/>
                <a:gd name="connsiteY11" fmla="*/ 0 h 1449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700733" h="1449238">
                  <a:moveTo>
                    <a:pt x="241544" y="0"/>
                  </a:moveTo>
                  <a:lnTo>
                    <a:pt x="3700733" y="0"/>
                  </a:lnTo>
                  <a:lnTo>
                    <a:pt x="3700733" y="255819"/>
                  </a:lnTo>
                  <a:lnTo>
                    <a:pt x="3614578" y="302582"/>
                  </a:lnTo>
                  <a:cubicBezTo>
                    <a:pt x="3479194" y="394046"/>
                    <a:pt x="3390182" y="548938"/>
                    <a:pt x="3390182" y="724619"/>
                  </a:cubicBezTo>
                  <a:cubicBezTo>
                    <a:pt x="3390182" y="900300"/>
                    <a:pt x="3479194" y="1055192"/>
                    <a:pt x="3614578" y="1146656"/>
                  </a:cubicBezTo>
                  <a:lnTo>
                    <a:pt x="3700733" y="1193420"/>
                  </a:lnTo>
                  <a:lnTo>
                    <a:pt x="3700733" y="1449238"/>
                  </a:lnTo>
                  <a:lnTo>
                    <a:pt x="241544" y="1449238"/>
                  </a:lnTo>
                  <a:cubicBezTo>
                    <a:pt x="108143" y="1449238"/>
                    <a:pt x="0" y="1341095"/>
                    <a:pt x="0" y="1207694"/>
                  </a:cubicBezTo>
                  <a:lnTo>
                    <a:pt x="0" y="241544"/>
                  </a:lnTo>
                  <a:cubicBezTo>
                    <a:pt x="0" y="108143"/>
                    <a:pt x="108143" y="0"/>
                    <a:pt x="241544" y="0"/>
                  </a:cubicBezTo>
                  <a:close/>
                </a:path>
              </a:pathLst>
            </a:custGeom>
            <a:grpFill/>
            <a:ln w="31750">
              <a:noFill/>
              <a:prstDash val="sysDot"/>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grpSp>
      <p:sp>
        <p:nvSpPr>
          <p:cNvPr id="22" name="TextBox 21" descr="Box that reveals the answer to question #3" title="Answer #3"/>
          <p:cNvSpPr txBox="1"/>
          <p:nvPr/>
        </p:nvSpPr>
        <p:spPr>
          <a:xfrm>
            <a:off x="2466809" y="3815978"/>
            <a:ext cx="2679397" cy="1415772"/>
          </a:xfrm>
          <a:prstGeom prst="rect">
            <a:avLst/>
          </a:prstGeom>
          <a:noFill/>
        </p:spPr>
        <p:txBody>
          <a:bodyPr wrap="square" rtlCol="0">
            <a:spAutoFit/>
          </a:bodyPr>
          <a:lstStyle/>
          <a:p>
            <a:r>
              <a:rPr lang="en-US" sz="3200" b="1" dirty="0">
                <a:solidFill>
                  <a:schemeClr val="bg1"/>
                </a:solidFill>
              </a:rPr>
              <a:t>“Respuesta” </a:t>
            </a:r>
          </a:p>
          <a:p>
            <a:r>
              <a:rPr lang="en-US" sz="5400" b="1" dirty="0">
                <a:solidFill>
                  <a:schemeClr val="bg1"/>
                </a:solidFill>
              </a:rPr>
              <a:t> </a:t>
            </a:r>
          </a:p>
        </p:txBody>
      </p:sp>
      <p:sp>
        <p:nvSpPr>
          <p:cNvPr id="76" name="TextBox 75"/>
          <p:cNvSpPr txBox="1"/>
          <p:nvPr/>
        </p:nvSpPr>
        <p:spPr>
          <a:xfrm>
            <a:off x="309993" y="1370362"/>
            <a:ext cx="11753669" cy="1446550"/>
          </a:xfrm>
          <a:prstGeom prst="rect">
            <a:avLst/>
          </a:prstGeom>
          <a:noFill/>
        </p:spPr>
        <p:txBody>
          <a:bodyPr wrap="square" rtlCol="0">
            <a:spAutoFit/>
          </a:bodyPr>
          <a:lstStyle/>
          <a:p>
            <a:r>
              <a:rPr lang="es-ES" sz="4400" b="1" dirty="0">
                <a:solidFill>
                  <a:srgbClr val="C00000"/>
                </a:solidFill>
                <a:effectLst>
                  <a:outerShdw blurRad="38100" dist="38100" dir="2700000" algn="tl">
                    <a:srgbClr val="000000">
                      <a:alpha val="43137"/>
                    </a:srgbClr>
                  </a:outerShdw>
                </a:effectLst>
              </a:rPr>
              <a:t>¿Qué deben recordar cuando usen una escalera portátil?</a:t>
            </a:r>
            <a:endParaRPr lang="en-US" sz="2800" dirty="0">
              <a:solidFill>
                <a:srgbClr val="C00000"/>
              </a:solidFill>
              <a:effectLst>
                <a:outerShdw blurRad="38100" dist="38100" dir="2700000" algn="tl">
                  <a:srgbClr val="000000">
                    <a:alpha val="43137"/>
                  </a:srgbClr>
                </a:outerShdw>
              </a:effectLst>
            </a:endParaRPr>
          </a:p>
        </p:txBody>
      </p:sp>
      <p:sp>
        <p:nvSpPr>
          <p:cNvPr id="5" name="Title 4"/>
          <p:cNvSpPr>
            <a:spLocks noGrp="1"/>
          </p:cNvSpPr>
          <p:nvPr>
            <p:ph type="title"/>
          </p:nvPr>
        </p:nvSpPr>
        <p:spPr>
          <a:xfrm>
            <a:off x="309994" y="51505"/>
            <a:ext cx="10515600" cy="1325563"/>
          </a:xfrm>
        </p:spPr>
        <p:txBody>
          <a:bodyPr/>
          <a:lstStyle/>
          <a:p>
            <a:r>
              <a:rPr lang="en-US" dirty="0"/>
              <a:t>Pregunta de Repaso # 3</a:t>
            </a:r>
          </a:p>
        </p:txBody>
      </p:sp>
    </p:spTree>
    <p:extLst>
      <p:ext uri="{BB962C8B-B14F-4D97-AF65-F5344CB8AC3E}">
        <p14:creationId xmlns:p14="http://schemas.microsoft.com/office/powerpoint/2010/main" val="159580643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2"/>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3"/>
                                        </p:tgtEl>
                                        <p:attrNameLst>
                                          <p:attrName>style.visibility</p:attrName>
                                        </p:attrNameLst>
                                      </p:cBhvr>
                                      <p:to>
                                        <p:strVal val="visible"/>
                                      </p:to>
                                    </p:set>
                                  </p:childTnLst>
                                </p:cTn>
                              </p:par>
                              <p:par>
                                <p:cTn id="7" presetID="63" presetClass="path" presetSubtype="0" accel="50000" decel="50000" fill="hold" nodeType="withEffect">
                                  <p:stCondLst>
                                    <p:cond delay="0"/>
                                  </p:stCondLst>
                                  <p:childTnLst>
                                    <p:animMotion origin="layout" path="M -0.20286 -1.48148E-6 L -3.75E-6 -1.48148E-6 " pathEditMode="relative" rAng="0" ptsTypes="AA">
                                      <p:cBhvr>
                                        <p:cTn id="8" dur="1500" fill="hold"/>
                                        <p:tgtEl>
                                          <p:spTgt spid="43"/>
                                        </p:tgtEl>
                                        <p:attrNameLst>
                                          <p:attrName>ppt_x</p:attrName>
                                          <p:attrName>ppt_y</p:attrName>
                                        </p:attrNameLst>
                                      </p:cBhvr>
                                      <p:rCtr x="10143" y="0"/>
                                    </p:animMotion>
                                  </p:childTnLst>
                                </p:cTn>
                              </p:par>
                              <p:par>
                                <p:cTn id="9" presetID="10" presetClass="entr" presetSubtype="0" fill="hold" nodeType="withEffect">
                                  <p:stCondLst>
                                    <p:cond delay="500"/>
                                  </p:stCondLst>
                                  <p:childTnLst>
                                    <p:set>
                                      <p:cBhvr>
                                        <p:cTn id="10" dur="1" fill="hold">
                                          <p:stCondLst>
                                            <p:cond delay="0"/>
                                          </p:stCondLst>
                                        </p:cTn>
                                        <p:tgtEl>
                                          <p:spTgt spid="37"/>
                                        </p:tgtEl>
                                        <p:attrNameLst>
                                          <p:attrName>style.visibility</p:attrName>
                                        </p:attrNameLst>
                                      </p:cBhvr>
                                      <p:to>
                                        <p:strVal val="visible"/>
                                      </p:to>
                                    </p:set>
                                    <p:animEffect transition="in" filter="fade">
                                      <p:cBhvr>
                                        <p:cTn id="11" dur="1200"/>
                                        <p:tgtEl>
                                          <p:spTgt spid="37"/>
                                        </p:tgtEl>
                                      </p:cBhvr>
                                    </p:animEffect>
                                  </p:childTnLst>
                                </p:cTn>
                              </p:par>
                            </p:childTnLst>
                          </p:cTn>
                        </p:par>
                      </p:childTnLst>
                    </p:cTn>
                  </p:par>
                </p:childTnLst>
              </p:cTn>
              <p:nextCondLst>
                <p:cond evt="onClick" delay="0">
                  <p:tgtEl>
                    <p:spTgt spid="22"/>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descr="Box that reveals the answer to question #2" title="Answer #4"/>
          <p:cNvGrpSpPr/>
          <p:nvPr/>
        </p:nvGrpSpPr>
        <p:grpSpPr>
          <a:xfrm>
            <a:off x="2017678" y="2676304"/>
            <a:ext cx="8977133" cy="3741649"/>
            <a:chOff x="2017678" y="2676304"/>
            <a:chExt cx="8977133" cy="3741649"/>
          </a:xfrm>
        </p:grpSpPr>
        <p:pic>
          <p:nvPicPr>
            <p:cNvPr id="37" name="Picture 36" descr="Box that reveals the answer to question #4" title="Answer #4"/>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318666" y="2676304"/>
              <a:ext cx="7676145" cy="3741649"/>
            </a:xfrm>
            <a:prstGeom prst="rect">
              <a:avLst/>
            </a:prstGeom>
          </p:spPr>
        </p:pic>
        <p:grpSp>
          <p:nvGrpSpPr>
            <p:cNvPr id="39" name="Group 38"/>
            <p:cNvGrpSpPr/>
            <p:nvPr/>
          </p:nvGrpSpPr>
          <p:grpSpPr>
            <a:xfrm>
              <a:off x="2622326" y="2957520"/>
              <a:ext cx="3394339" cy="3030634"/>
              <a:chOff x="5219477" y="995322"/>
              <a:chExt cx="6261323" cy="1514980"/>
            </a:xfrm>
          </p:grpSpPr>
          <p:sp>
            <p:nvSpPr>
              <p:cNvPr id="40" name="Freeform: Shape 39"/>
              <p:cNvSpPr/>
              <p:nvPr/>
            </p:nvSpPr>
            <p:spPr>
              <a:xfrm>
                <a:off x="10891520" y="995322"/>
                <a:ext cx="589280" cy="1514980"/>
              </a:xfrm>
              <a:custGeom>
                <a:avLst/>
                <a:gdLst>
                  <a:gd name="connsiteX0" fmla="*/ 0 w 589280"/>
                  <a:gd name="connsiteY0" fmla="*/ 0 h 1514980"/>
                  <a:gd name="connsiteX1" fmla="*/ 336778 w 589280"/>
                  <a:gd name="connsiteY1" fmla="*/ 0 h 1514980"/>
                  <a:gd name="connsiteX2" fmla="*/ 589280 w 589280"/>
                  <a:gd name="connsiteY2" fmla="*/ 252502 h 1514980"/>
                  <a:gd name="connsiteX3" fmla="*/ 589280 w 589280"/>
                  <a:gd name="connsiteY3" fmla="*/ 1262478 h 1514980"/>
                  <a:gd name="connsiteX4" fmla="*/ 336778 w 589280"/>
                  <a:gd name="connsiteY4" fmla="*/ 1514980 h 1514980"/>
                  <a:gd name="connsiteX5" fmla="*/ 0 w 589280"/>
                  <a:gd name="connsiteY5" fmla="*/ 1514980 h 1514980"/>
                  <a:gd name="connsiteX6" fmla="*/ 0 w 589280"/>
                  <a:gd name="connsiteY6" fmla="*/ 0 h 1514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9280" h="1514980">
                    <a:moveTo>
                      <a:pt x="0" y="0"/>
                    </a:moveTo>
                    <a:lnTo>
                      <a:pt x="336778" y="0"/>
                    </a:lnTo>
                    <a:cubicBezTo>
                      <a:pt x="476231" y="0"/>
                      <a:pt x="589280" y="113049"/>
                      <a:pt x="589280" y="252502"/>
                    </a:cubicBezTo>
                    <a:lnTo>
                      <a:pt x="589280" y="1262478"/>
                    </a:lnTo>
                    <a:cubicBezTo>
                      <a:pt x="589280" y="1401931"/>
                      <a:pt x="476231" y="1514980"/>
                      <a:pt x="336778" y="1514980"/>
                    </a:cubicBezTo>
                    <a:lnTo>
                      <a:pt x="0" y="1514980"/>
                    </a:lnTo>
                    <a:lnTo>
                      <a:pt x="0" y="0"/>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41" name="Freeform: Shape 40"/>
              <p:cNvSpPr/>
              <p:nvPr/>
            </p:nvSpPr>
            <p:spPr>
              <a:xfrm>
                <a:off x="5219477" y="995322"/>
                <a:ext cx="5672043" cy="1514980"/>
              </a:xfrm>
              <a:custGeom>
                <a:avLst/>
                <a:gdLst>
                  <a:gd name="connsiteX0" fmla="*/ 0 w 5672043"/>
                  <a:gd name="connsiteY0" fmla="*/ 0 h 1514980"/>
                  <a:gd name="connsiteX1" fmla="*/ 5672043 w 5672043"/>
                  <a:gd name="connsiteY1" fmla="*/ 0 h 1514980"/>
                  <a:gd name="connsiteX2" fmla="*/ 5672043 w 5672043"/>
                  <a:gd name="connsiteY2" fmla="*/ 1514980 h 1514980"/>
                  <a:gd name="connsiteX3" fmla="*/ 0 w 5672043"/>
                  <a:gd name="connsiteY3" fmla="*/ 1514980 h 1514980"/>
                  <a:gd name="connsiteX4" fmla="*/ 0 w 5672043"/>
                  <a:gd name="connsiteY4" fmla="*/ 0 h 15149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72043" h="1514980">
                    <a:moveTo>
                      <a:pt x="0" y="0"/>
                    </a:moveTo>
                    <a:lnTo>
                      <a:pt x="5672043" y="0"/>
                    </a:lnTo>
                    <a:lnTo>
                      <a:pt x="5672043" y="1514980"/>
                    </a:lnTo>
                    <a:lnTo>
                      <a:pt x="0" y="1514980"/>
                    </a:lnTo>
                    <a:lnTo>
                      <a:pt x="0" y="0"/>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grpSp>
        <p:grpSp>
          <p:nvGrpSpPr>
            <p:cNvPr id="43" name="Group 42"/>
            <p:cNvGrpSpPr/>
            <p:nvPr/>
          </p:nvGrpSpPr>
          <p:grpSpPr>
            <a:xfrm>
              <a:off x="5069276" y="2949535"/>
              <a:ext cx="5338807" cy="3030638"/>
              <a:chOff x="5058491" y="977136"/>
              <a:chExt cx="6545247" cy="3503988"/>
            </a:xfrm>
          </p:grpSpPr>
          <p:grpSp>
            <p:nvGrpSpPr>
              <p:cNvPr id="33" name="Group 32"/>
              <p:cNvGrpSpPr/>
              <p:nvPr/>
            </p:nvGrpSpPr>
            <p:grpSpPr>
              <a:xfrm>
                <a:off x="5342415" y="977136"/>
                <a:ext cx="6261323" cy="3503988"/>
                <a:chOff x="5219477" y="995321"/>
                <a:chExt cx="6261323" cy="3503988"/>
              </a:xfrm>
            </p:grpSpPr>
            <p:sp>
              <p:nvSpPr>
                <p:cNvPr id="21" name="Freeform: Shape 20"/>
                <p:cNvSpPr/>
                <p:nvPr/>
              </p:nvSpPr>
              <p:spPr>
                <a:xfrm>
                  <a:off x="10891520" y="995322"/>
                  <a:ext cx="589280" cy="3503987"/>
                </a:xfrm>
                <a:custGeom>
                  <a:avLst/>
                  <a:gdLst>
                    <a:gd name="connsiteX0" fmla="*/ 0 w 589280"/>
                    <a:gd name="connsiteY0" fmla="*/ 0 h 1514980"/>
                    <a:gd name="connsiteX1" fmla="*/ 336778 w 589280"/>
                    <a:gd name="connsiteY1" fmla="*/ 0 h 1514980"/>
                    <a:gd name="connsiteX2" fmla="*/ 589280 w 589280"/>
                    <a:gd name="connsiteY2" fmla="*/ 252502 h 1514980"/>
                    <a:gd name="connsiteX3" fmla="*/ 589280 w 589280"/>
                    <a:gd name="connsiteY3" fmla="*/ 1262478 h 1514980"/>
                    <a:gd name="connsiteX4" fmla="*/ 336778 w 589280"/>
                    <a:gd name="connsiteY4" fmla="*/ 1514980 h 1514980"/>
                    <a:gd name="connsiteX5" fmla="*/ 0 w 589280"/>
                    <a:gd name="connsiteY5" fmla="*/ 1514980 h 1514980"/>
                    <a:gd name="connsiteX6" fmla="*/ 0 w 589280"/>
                    <a:gd name="connsiteY6" fmla="*/ 0 h 1514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9280" h="1514980">
                      <a:moveTo>
                        <a:pt x="0" y="0"/>
                      </a:moveTo>
                      <a:lnTo>
                        <a:pt x="336778" y="0"/>
                      </a:lnTo>
                      <a:cubicBezTo>
                        <a:pt x="476231" y="0"/>
                        <a:pt x="589280" y="113049"/>
                        <a:pt x="589280" y="252502"/>
                      </a:cubicBezTo>
                      <a:lnTo>
                        <a:pt x="589280" y="1262478"/>
                      </a:lnTo>
                      <a:cubicBezTo>
                        <a:pt x="589280" y="1401931"/>
                        <a:pt x="476231" y="1514980"/>
                        <a:pt x="336778" y="1514980"/>
                      </a:cubicBezTo>
                      <a:lnTo>
                        <a:pt x="0" y="1514980"/>
                      </a:lnTo>
                      <a:lnTo>
                        <a:pt x="0" y="0"/>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28" name="Freeform: Shape 27"/>
                <p:cNvSpPr/>
                <p:nvPr/>
              </p:nvSpPr>
              <p:spPr>
                <a:xfrm>
                  <a:off x="5219477" y="995321"/>
                  <a:ext cx="5672043" cy="3503988"/>
                </a:xfrm>
                <a:custGeom>
                  <a:avLst/>
                  <a:gdLst>
                    <a:gd name="connsiteX0" fmla="*/ 0 w 5672043"/>
                    <a:gd name="connsiteY0" fmla="*/ 0 h 1514980"/>
                    <a:gd name="connsiteX1" fmla="*/ 5672043 w 5672043"/>
                    <a:gd name="connsiteY1" fmla="*/ 0 h 1514980"/>
                    <a:gd name="connsiteX2" fmla="*/ 5672043 w 5672043"/>
                    <a:gd name="connsiteY2" fmla="*/ 1514980 h 1514980"/>
                    <a:gd name="connsiteX3" fmla="*/ 0 w 5672043"/>
                    <a:gd name="connsiteY3" fmla="*/ 1514980 h 1514980"/>
                    <a:gd name="connsiteX4" fmla="*/ 0 w 5672043"/>
                    <a:gd name="connsiteY4" fmla="*/ 0 h 15149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72043" h="1514980">
                      <a:moveTo>
                        <a:pt x="0" y="0"/>
                      </a:moveTo>
                      <a:lnTo>
                        <a:pt x="5672043" y="0"/>
                      </a:lnTo>
                      <a:lnTo>
                        <a:pt x="5672043" y="1514980"/>
                      </a:lnTo>
                      <a:lnTo>
                        <a:pt x="0" y="1514980"/>
                      </a:lnTo>
                      <a:lnTo>
                        <a:pt x="0" y="0"/>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grpSp>
          <p:sp>
            <p:nvSpPr>
              <p:cNvPr id="42" name="TextBox 41"/>
              <p:cNvSpPr txBox="1"/>
              <p:nvPr/>
            </p:nvSpPr>
            <p:spPr>
              <a:xfrm>
                <a:off x="5058491" y="1776882"/>
                <a:ext cx="6479780" cy="1672484"/>
              </a:xfrm>
              <a:prstGeom prst="rect">
                <a:avLst/>
              </a:prstGeom>
              <a:noFill/>
            </p:spPr>
            <p:txBody>
              <a:bodyPr wrap="square" rtlCol="0">
                <a:spAutoFit/>
              </a:bodyPr>
              <a:lstStyle/>
              <a:p>
                <a:pPr algn="ctr"/>
                <a:r>
                  <a:rPr lang="en-US" sz="4400" b="1" dirty="0"/>
                  <a:t>Ajustado y Cómodo</a:t>
                </a:r>
              </a:p>
            </p:txBody>
          </p:sp>
        </p:grpSp>
        <p:grpSp>
          <p:nvGrpSpPr>
            <p:cNvPr id="12" name="Group 11"/>
            <p:cNvGrpSpPr/>
            <p:nvPr/>
          </p:nvGrpSpPr>
          <p:grpSpPr>
            <a:xfrm>
              <a:off x="2017678" y="2957520"/>
              <a:ext cx="3592570" cy="3030634"/>
              <a:chOff x="1690777" y="2053087"/>
              <a:chExt cx="3700733" cy="1449238"/>
            </a:xfrm>
            <a:solidFill>
              <a:srgbClr val="C00000"/>
            </a:solidFill>
            <a:effectLst/>
          </p:grpSpPr>
          <p:sp>
            <p:nvSpPr>
              <p:cNvPr id="9" name="Freeform: Shape 8"/>
              <p:cNvSpPr/>
              <p:nvPr/>
            </p:nvSpPr>
            <p:spPr>
              <a:xfrm>
                <a:off x="1690777" y="2053087"/>
                <a:ext cx="3700733" cy="1449238"/>
              </a:xfrm>
              <a:custGeom>
                <a:avLst/>
                <a:gdLst>
                  <a:gd name="connsiteX0" fmla="*/ 241544 w 3700733"/>
                  <a:gd name="connsiteY0" fmla="*/ 0 h 1449238"/>
                  <a:gd name="connsiteX1" fmla="*/ 3700733 w 3700733"/>
                  <a:gd name="connsiteY1" fmla="*/ 0 h 1449238"/>
                  <a:gd name="connsiteX2" fmla="*/ 3700733 w 3700733"/>
                  <a:gd name="connsiteY2" fmla="*/ 255819 h 1449238"/>
                  <a:gd name="connsiteX3" fmla="*/ 3614578 w 3700733"/>
                  <a:gd name="connsiteY3" fmla="*/ 302582 h 1449238"/>
                  <a:gd name="connsiteX4" fmla="*/ 3390182 w 3700733"/>
                  <a:gd name="connsiteY4" fmla="*/ 724619 h 1449238"/>
                  <a:gd name="connsiteX5" fmla="*/ 3614578 w 3700733"/>
                  <a:gd name="connsiteY5" fmla="*/ 1146656 h 1449238"/>
                  <a:gd name="connsiteX6" fmla="*/ 3700733 w 3700733"/>
                  <a:gd name="connsiteY6" fmla="*/ 1193420 h 1449238"/>
                  <a:gd name="connsiteX7" fmla="*/ 3700733 w 3700733"/>
                  <a:gd name="connsiteY7" fmla="*/ 1449238 h 1449238"/>
                  <a:gd name="connsiteX8" fmla="*/ 241544 w 3700733"/>
                  <a:gd name="connsiteY8" fmla="*/ 1449238 h 1449238"/>
                  <a:gd name="connsiteX9" fmla="*/ 0 w 3700733"/>
                  <a:gd name="connsiteY9" fmla="*/ 1207694 h 1449238"/>
                  <a:gd name="connsiteX10" fmla="*/ 0 w 3700733"/>
                  <a:gd name="connsiteY10" fmla="*/ 241544 h 1449238"/>
                  <a:gd name="connsiteX11" fmla="*/ 241544 w 3700733"/>
                  <a:gd name="connsiteY11" fmla="*/ 0 h 1449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700733" h="1449238">
                    <a:moveTo>
                      <a:pt x="241544" y="0"/>
                    </a:moveTo>
                    <a:lnTo>
                      <a:pt x="3700733" y="0"/>
                    </a:lnTo>
                    <a:lnTo>
                      <a:pt x="3700733" y="255819"/>
                    </a:lnTo>
                    <a:lnTo>
                      <a:pt x="3614578" y="302582"/>
                    </a:lnTo>
                    <a:cubicBezTo>
                      <a:pt x="3479194" y="394046"/>
                      <a:pt x="3390182" y="548938"/>
                      <a:pt x="3390182" y="724619"/>
                    </a:cubicBezTo>
                    <a:cubicBezTo>
                      <a:pt x="3390182" y="900300"/>
                      <a:pt x="3479194" y="1055192"/>
                      <a:pt x="3614578" y="1146656"/>
                    </a:cubicBezTo>
                    <a:lnTo>
                      <a:pt x="3700733" y="1193420"/>
                    </a:lnTo>
                    <a:lnTo>
                      <a:pt x="3700733" y="1449238"/>
                    </a:lnTo>
                    <a:lnTo>
                      <a:pt x="241544" y="1449238"/>
                    </a:lnTo>
                    <a:cubicBezTo>
                      <a:pt x="108143" y="1449238"/>
                      <a:pt x="0" y="1341095"/>
                      <a:pt x="0" y="1207694"/>
                    </a:cubicBezTo>
                    <a:lnTo>
                      <a:pt x="0" y="241544"/>
                    </a:lnTo>
                    <a:cubicBezTo>
                      <a:pt x="0" y="108143"/>
                      <a:pt x="108143" y="0"/>
                      <a:pt x="24154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11" name="Freeform: Shape 10"/>
              <p:cNvSpPr/>
              <p:nvPr/>
            </p:nvSpPr>
            <p:spPr>
              <a:xfrm>
                <a:off x="1743254" y="2126389"/>
                <a:ext cx="3596886" cy="1294999"/>
              </a:xfrm>
              <a:custGeom>
                <a:avLst/>
                <a:gdLst>
                  <a:gd name="connsiteX0" fmla="*/ 241544 w 3700733"/>
                  <a:gd name="connsiteY0" fmla="*/ 0 h 1449238"/>
                  <a:gd name="connsiteX1" fmla="*/ 3700733 w 3700733"/>
                  <a:gd name="connsiteY1" fmla="*/ 0 h 1449238"/>
                  <a:gd name="connsiteX2" fmla="*/ 3700733 w 3700733"/>
                  <a:gd name="connsiteY2" fmla="*/ 255819 h 1449238"/>
                  <a:gd name="connsiteX3" fmla="*/ 3614578 w 3700733"/>
                  <a:gd name="connsiteY3" fmla="*/ 302582 h 1449238"/>
                  <a:gd name="connsiteX4" fmla="*/ 3390182 w 3700733"/>
                  <a:gd name="connsiteY4" fmla="*/ 724619 h 1449238"/>
                  <a:gd name="connsiteX5" fmla="*/ 3614578 w 3700733"/>
                  <a:gd name="connsiteY5" fmla="*/ 1146656 h 1449238"/>
                  <a:gd name="connsiteX6" fmla="*/ 3700733 w 3700733"/>
                  <a:gd name="connsiteY6" fmla="*/ 1193420 h 1449238"/>
                  <a:gd name="connsiteX7" fmla="*/ 3700733 w 3700733"/>
                  <a:gd name="connsiteY7" fmla="*/ 1449238 h 1449238"/>
                  <a:gd name="connsiteX8" fmla="*/ 241544 w 3700733"/>
                  <a:gd name="connsiteY8" fmla="*/ 1449238 h 1449238"/>
                  <a:gd name="connsiteX9" fmla="*/ 0 w 3700733"/>
                  <a:gd name="connsiteY9" fmla="*/ 1207694 h 1449238"/>
                  <a:gd name="connsiteX10" fmla="*/ 0 w 3700733"/>
                  <a:gd name="connsiteY10" fmla="*/ 241544 h 1449238"/>
                  <a:gd name="connsiteX11" fmla="*/ 241544 w 3700733"/>
                  <a:gd name="connsiteY11" fmla="*/ 0 h 1449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700733" h="1449238">
                    <a:moveTo>
                      <a:pt x="241544" y="0"/>
                    </a:moveTo>
                    <a:lnTo>
                      <a:pt x="3700733" y="0"/>
                    </a:lnTo>
                    <a:lnTo>
                      <a:pt x="3700733" y="255819"/>
                    </a:lnTo>
                    <a:lnTo>
                      <a:pt x="3614578" y="302582"/>
                    </a:lnTo>
                    <a:cubicBezTo>
                      <a:pt x="3479194" y="394046"/>
                      <a:pt x="3390182" y="548938"/>
                      <a:pt x="3390182" y="724619"/>
                    </a:cubicBezTo>
                    <a:cubicBezTo>
                      <a:pt x="3390182" y="900300"/>
                      <a:pt x="3479194" y="1055192"/>
                      <a:pt x="3614578" y="1146656"/>
                    </a:cubicBezTo>
                    <a:lnTo>
                      <a:pt x="3700733" y="1193420"/>
                    </a:lnTo>
                    <a:lnTo>
                      <a:pt x="3700733" y="1449238"/>
                    </a:lnTo>
                    <a:lnTo>
                      <a:pt x="241544" y="1449238"/>
                    </a:lnTo>
                    <a:cubicBezTo>
                      <a:pt x="108143" y="1449238"/>
                      <a:pt x="0" y="1341095"/>
                      <a:pt x="0" y="1207694"/>
                    </a:cubicBezTo>
                    <a:lnTo>
                      <a:pt x="0" y="241544"/>
                    </a:lnTo>
                    <a:cubicBezTo>
                      <a:pt x="0" y="108143"/>
                      <a:pt x="108143" y="0"/>
                      <a:pt x="241544" y="0"/>
                    </a:cubicBezTo>
                    <a:close/>
                  </a:path>
                </a:pathLst>
              </a:custGeom>
              <a:grpFill/>
              <a:ln w="38100">
                <a:solidFill>
                  <a:schemeClr val="accent1">
                    <a:lumMod val="40000"/>
                    <a:lumOff val="6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10" name="Freeform: Shape 9"/>
              <p:cNvSpPr/>
              <p:nvPr/>
            </p:nvSpPr>
            <p:spPr>
              <a:xfrm>
                <a:off x="1805892" y="2166858"/>
                <a:ext cx="3585618" cy="1221419"/>
              </a:xfrm>
              <a:custGeom>
                <a:avLst/>
                <a:gdLst>
                  <a:gd name="connsiteX0" fmla="*/ 241544 w 3700733"/>
                  <a:gd name="connsiteY0" fmla="*/ 0 h 1449238"/>
                  <a:gd name="connsiteX1" fmla="*/ 3700733 w 3700733"/>
                  <a:gd name="connsiteY1" fmla="*/ 0 h 1449238"/>
                  <a:gd name="connsiteX2" fmla="*/ 3700733 w 3700733"/>
                  <a:gd name="connsiteY2" fmla="*/ 255819 h 1449238"/>
                  <a:gd name="connsiteX3" fmla="*/ 3614578 w 3700733"/>
                  <a:gd name="connsiteY3" fmla="*/ 302582 h 1449238"/>
                  <a:gd name="connsiteX4" fmla="*/ 3390182 w 3700733"/>
                  <a:gd name="connsiteY4" fmla="*/ 724619 h 1449238"/>
                  <a:gd name="connsiteX5" fmla="*/ 3614578 w 3700733"/>
                  <a:gd name="connsiteY5" fmla="*/ 1146656 h 1449238"/>
                  <a:gd name="connsiteX6" fmla="*/ 3700733 w 3700733"/>
                  <a:gd name="connsiteY6" fmla="*/ 1193420 h 1449238"/>
                  <a:gd name="connsiteX7" fmla="*/ 3700733 w 3700733"/>
                  <a:gd name="connsiteY7" fmla="*/ 1449238 h 1449238"/>
                  <a:gd name="connsiteX8" fmla="*/ 241544 w 3700733"/>
                  <a:gd name="connsiteY8" fmla="*/ 1449238 h 1449238"/>
                  <a:gd name="connsiteX9" fmla="*/ 0 w 3700733"/>
                  <a:gd name="connsiteY9" fmla="*/ 1207694 h 1449238"/>
                  <a:gd name="connsiteX10" fmla="*/ 0 w 3700733"/>
                  <a:gd name="connsiteY10" fmla="*/ 241544 h 1449238"/>
                  <a:gd name="connsiteX11" fmla="*/ 241544 w 3700733"/>
                  <a:gd name="connsiteY11" fmla="*/ 0 h 1449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700733" h="1449238">
                    <a:moveTo>
                      <a:pt x="241544" y="0"/>
                    </a:moveTo>
                    <a:lnTo>
                      <a:pt x="3700733" y="0"/>
                    </a:lnTo>
                    <a:lnTo>
                      <a:pt x="3700733" y="255819"/>
                    </a:lnTo>
                    <a:lnTo>
                      <a:pt x="3614578" y="302582"/>
                    </a:lnTo>
                    <a:cubicBezTo>
                      <a:pt x="3479194" y="394046"/>
                      <a:pt x="3390182" y="548938"/>
                      <a:pt x="3390182" y="724619"/>
                    </a:cubicBezTo>
                    <a:cubicBezTo>
                      <a:pt x="3390182" y="900300"/>
                      <a:pt x="3479194" y="1055192"/>
                      <a:pt x="3614578" y="1146656"/>
                    </a:cubicBezTo>
                    <a:lnTo>
                      <a:pt x="3700733" y="1193420"/>
                    </a:lnTo>
                    <a:lnTo>
                      <a:pt x="3700733" y="1449238"/>
                    </a:lnTo>
                    <a:lnTo>
                      <a:pt x="241544" y="1449238"/>
                    </a:lnTo>
                    <a:cubicBezTo>
                      <a:pt x="108143" y="1449238"/>
                      <a:pt x="0" y="1341095"/>
                      <a:pt x="0" y="1207694"/>
                    </a:cubicBezTo>
                    <a:lnTo>
                      <a:pt x="0" y="241544"/>
                    </a:lnTo>
                    <a:cubicBezTo>
                      <a:pt x="0" y="108143"/>
                      <a:pt x="108143" y="0"/>
                      <a:pt x="241544" y="0"/>
                    </a:cubicBezTo>
                    <a:close/>
                  </a:path>
                </a:pathLst>
              </a:custGeom>
              <a:grpFill/>
              <a:ln w="31750">
                <a:noFill/>
                <a:prstDash val="sysDot"/>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grpSp>
        <p:sp>
          <p:nvSpPr>
            <p:cNvPr id="22" name="TextBox 21"/>
            <p:cNvSpPr txBox="1"/>
            <p:nvPr/>
          </p:nvSpPr>
          <p:spPr>
            <a:xfrm>
              <a:off x="2466809" y="3815978"/>
              <a:ext cx="2679397" cy="1415772"/>
            </a:xfrm>
            <a:prstGeom prst="rect">
              <a:avLst/>
            </a:prstGeom>
            <a:noFill/>
          </p:spPr>
          <p:txBody>
            <a:bodyPr wrap="square" rtlCol="0">
              <a:spAutoFit/>
            </a:bodyPr>
            <a:lstStyle/>
            <a:p>
              <a:r>
                <a:rPr lang="en-US" sz="3200" b="1" dirty="0">
                  <a:solidFill>
                    <a:schemeClr val="bg1"/>
                  </a:solidFill>
                </a:rPr>
                <a:t>“Respuesta” </a:t>
              </a:r>
            </a:p>
            <a:p>
              <a:r>
                <a:rPr lang="en-US" sz="5400" b="1" dirty="0">
                  <a:solidFill>
                    <a:schemeClr val="bg1"/>
                  </a:solidFill>
                </a:rPr>
                <a:t> </a:t>
              </a:r>
            </a:p>
          </p:txBody>
        </p:sp>
      </p:grpSp>
      <p:sp>
        <p:nvSpPr>
          <p:cNvPr id="76" name="TextBox 75"/>
          <p:cNvSpPr txBox="1"/>
          <p:nvPr/>
        </p:nvSpPr>
        <p:spPr>
          <a:xfrm>
            <a:off x="309993" y="1370362"/>
            <a:ext cx="11753669" cy="769441"/>
          </a:xfrm>
          <a:prstGeom prst="rect">
            <a:avLst/>
          </a:prstGeom>
          <a:noFill/>
        </p:spPr>
        <p:txBody>
          <a:bodyPr wrap="square" rtlCol="0">
            <a:spAutoFit/>
          </a:bodyPr>
          <a:lstStyle/>
          <a:p>
            <a:r>
              <a:rPr lang="es-ES" sz="4400" b="1" dirty="0">
                <a:solidFill>
                  <a:srgbClr val="C00000"/>
                </a:solidFill>
                <a:effectLst>
                  <a:outerShdw blurRad="38100" dist="38100" dir="2700000" algn="tl">
                    <a:srgbClr val="000000">
                      <a:alpha val="43137"/>
                    </a:srgbClr>
                  </a:outerShdw>
                </a:effectLst>
              </a:rPr>
              <a:t>¿Cómo debe quedar puesto un SPDC?</a:t>
            </a:r>
            <a:endParaRPr lang="en-US" sz="2800" dirty="0">
              <a:solidFill>
                <a:srgbClr val="C00000"/>
              </a:solidFill>
              <a:effectLst>
                <a:outerShdw blurRad="38100" dist="38100" dir="2700000" algn="tl">
                  <a:srgbClr val="000000">
                    <a:alpha val="43137"/>
                  </a:srgbClr>
                </a:outerShdw>
              </a:effectLst>
            </a:endParaRPr>
          </a:p>
        </p:txBody>
      </p:sp>
      <p:sp>
        <p:nvSpPr>
          <p:cNvPr id="5" name="Title 4"/>
          <p:cNvSpPr>
            <a:spLocks noGrp="1"/>
          </p:cNvSpPr>
          <p:nvPr>
            <p:ph type="title"/>
          </p:nvPr>
        </p:nvSpPr>
        <p:spPr>
          <a:xfrm>
            <a:off x="309994" y="51505"/>
            <a:ext cx="10515600" cy="1325563"/>
          </a:xfrm>
        </p:spPr>
        <p:txBody>
          <a:bodyPr/>
          <a:lstStyle/>
          <a:p>
            <a:r>
              <a:rPr lang="en-US" dirty="0"/>
              <a:t>Pregunta de Repaso # 4</a:t>
            </a:r>
          </a:p>
        </p:txBody>
      </p:sp>
    </p:spTree>
    <p:extLst>
      <p:ext uri="{BB962C8B-B14F-4D97-AF65-F5344CB8AC3E}">
        <p14:creationId xmlns:p14="http://schemas.microsoft.com/office/powerpoint/2010/main" val="292217979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descr="Box that reveals the answer to question #6" title="Answer #6"/>
          <p:cNvGrpSpPr/>
          <p:nvPr/>
        </p:nvGrpSpPr>
        <p:grpSpPr>
          <a:xfrm>
            <a:off x="2017678" y="2676304"/>
            <a:ext cx="8977133" cy="3741649"/>
            <a:chOff x="2017678" y="2676304"/>
            <a:chExt cx="8977133" cy="3741649"/>
          </a:xfrm>
        </p:grpSpPr>
        <p:pic>
          <p:nvPicPr>
            <p:cNvPr id="37" name="Picture 36" descr="Box that reveals the answer to question #6" title="Answer #6"/>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318666" y="2676304"/>
              <a:ext cx="7676145" cy="3741649"/>
            </a:xfrm>
            <a:prstGeom prst="rect">
              <a:avLst/>
            </a:prstGeom>
          </p:spPr>
        </p:pic>
        <p:grpSp>
          <p:nvGrpSpPr>
            <p:cNvPr id="39" name="Group 38"/>
            <p:cNvGrpSpPr/>
            <p:nvPr/>
          </p:nvGrpSpPr>
          <p:grpSpPr>
            <a:xfrm>
              <a:off x="2622326" y="2957520"/>
              <a:ext cx="3394339" cy="3030634"/>
              <a:chOff x="5219477" y="995322"/>
              <a:chExt cx="6261323" cy="1514980"/>
            </a:xfrm>
          </p:grpSpPr>
          <p:sp>
            <p:nvSpPr>
              <p:cNvPr id="40" name="Freeform: Shape 39"/>
              <p:cNvSpPr/>
              <p:nvPr/>
            </p:nvSpPr>
            <p:spPr>
              <a:xfrm>
                <a:off x="10891520" y="995322"/>
                <a:ext cx="589280" cy="1514980"/>
              </a:xfrm>
              <a:custGeom>
                <a:avLst/>
                <a:gdLst>
                  <a:gd name="connsiteX0" fmla="*/ 0 w 589280"/>
                  <a:gd name="connsiteY0" fmla="*/ 0 h 1514980"/>
                  <a:gd name="connsiteX1" fmla="*/ 336778 w 589280"/>
                  <a:gd name="connsiteY1" fmla="*/ 0 h 1514980"/>
                  <a:gd name="connsiteX2" fmla="*/ 589280 w 589280"/>
                  <a:gd name="connsiteY2" fmla="*/ 252502 h 1514980"/>
                  <a:gd name="connsiteX3" fmla="*/ 589280 w 589280"/>
                  <a:gd name="connsiteY3" fmla="*/ 1262478 h 1514980"/>
                  <a:gd name="connsiteX4" fmla="*/ 336778 w 589280"/>
                  <a:gd name="connsiteY4" fmla="*/ 1514980 h 1514980"/>
                  <a:gd name="connsiteX5" fmla="*/ 0 w 589280"/>
                  <a:gd name="connsiteY5" fmla="*/ 1514980 h 1514980"/>
                  <a:gd name="connsiteX6" fmla="*/ 0 w 589280"/>
                  <a:gd name="connsiteY6" fmla="*/ 0 h 1514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9280" h="1514980">
                    <a:moveTo>
                      <a:pt x="0" y="0"/>
                    </a:moveTo>
                    <a:lnTo>
                      <a:pt x="336778" y="0"/>
                    </a:lnTo>
                    <a:cubicBezTo>
                      <a:pt x="476231" y="0"/>
                      <a:pt x="589280" y="113049"/>
                      <a:pt x="589280" y="252502"/>
                    </a:cubicBezTo>
                    <a:lnTo>
                      <a:pt x="589280" y="1262478"/>
                    </a:lnTo>
                    <a:cubicBezTo>
                      <a:pt x="589280" y="1401931"/>
                      <a:pt x="476231" y="1514980"/>
                      <a:pt x="336778" y="1514980"/>
                    </a:cubicBezTo>
                    <a:lnTo>
                      <a:pt x="0" y="1514980"/>
                    </a:lnTo>
                    <a:lnTo>
                      <a:pt x="0" y="0"/>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41" name="Freeform: Shape 40"/>
              <p:cNvSpPr/>
              <p:nvPr/>
            </p:nvSpPr>
            <p:spPr>
              <a:xfrm>
                <a:off x="5219477" y="995322"/>
                <a:ext cx="5672043" cy="1514980"/>
              </a:xfrm>
              <a:custGeom>
                <a:avLst/>
                <a:gdLst>
                  <a:gd name="connsiteX0" fmla="*/ 0 w 5672043"/>
                  <a:gd name="connsiteY0" fmla="*/ 0 h 1514980"/>
                  <a:gd name="connsiteX1" fmla="*/ 5672043 w 5672043"/>
                  <a:gd name="connsiteY1" fmla="*/ 0 h 1514980"/>
                  <a:gd name="connsiteX2" fmla="*/ 5672043 w 5672043"/>
                  <a:gd name="connsiteY2" fmla="*/ 1514980 h 1514980"/>
                  <a:gd name="connsiteX3" fmla="*/ 0 w 5672043"/>
                  <a:gd name="connsiteY3" fmla="*/ 1514980 h 1514980"/>
                  <a:gd name="connsiteX4" fmla="*/ 0 w 5672043"/>
                  <a:gd name="connsiteY4" fmla="*/ 0 h 15149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72043" h="1514980">
                    <a:moveTo>
                      <a:pt x="0" y="0"/>
                    </a:moveTo>
                    <a:lnTo>
                      <a:pt x="5672043" y="0"/>
                    </a:lnTo>
                    <a:lnTo>
                      <a:pt x="5672043" y="1514980"/>
                    </a:lnTo>
                    <a:lnTo>
                      <a:pt x="0" y="1514980"/>
                    </a:lnTo>
                    <a:lnTo>
                      <a:pt x="0" y="0"/>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grpSp>
        <p:grpSp>
          <p:nvGrpSpPr>
            <p:cNvPr id="43" name="Group 42"/>
            <p:cNvGrpSpPr/>
            <p:nvPr/>
          </p:nvGrpSpPr>
          <p:grpSpPr>
            <a:xfrm>
              <a:off x="5069276" y="2949535"/>
              <a:ext cx="5338807" cy="3030638"/>
              <a:chOff x="5058491" y="977136"/>
              <a:chExt cx="6545247" cy="3503988"/>
            </a:xfrm>
          </p:grpSpPr>
          <p:grpSp>
            <p:nvGrpSpPr>
              <p:cNvPr id="33" name="Group 32"/>
              <p:cNvGrpSpPr/>
              <p:nvPr/>
            </p:nvGrpSpPr>
            <p:grpSpPr>
              <a:xfrm>
                <a:off x="5342415" y="977136"/>
                <a:ext cx="6261323" cy="3503988"/>
                <a:chOff x="5219477" y="995321"/>
                <a:chExt cx="6261323" cy="3503988"/>
              </a:xfrm>
            </p:grpSpPr>
            <p:sp>
              <p:nvSpPr>
                <p:cNvPr id="21" name="Freeform: Shape 20"/>
                <p:cNvSpPr/>
                <p:nvPr/>
              </p:nvSpPr>
              <p:spPr>
                <a:xfrm>
                  <a:off x="10891520" y="995322"/>
                  <a:ext cx="589280" cy="3503987"/>
                </a:xfrm>
                <a:custGeom>
                  <a:avLst/>
                  <a:gdLst>
                    <a:gd name="connsiteX0" fmla="*/ 0 w 589280"/>
                    <a:gd name="connsiteY0" fmla="*/ 0 h 1514980"/>
                    <a:gd name="connsiteX1" fmla="*/ 336778 w 589280"/>
                    <a:gd name="connsiteY1" fmla="*/ 0 h 1514980"/>
                    <a:gd name="connsiteX2" fmla="*/ 589280 w 589280"/>
                    <a:gd name="connsiteY2" fmla="*/ 252502 h 1514980"/>
                    <a:gd name="connsiteX3" fmla="*/ 589280 w 589280"/>
                    <a:gd name="connsiteY3" fmla="*/ 1262478 h 1514980"/>
                    <a:gd name="connsiteX4" fmla="*/ 336778 w 589280"/>
                    <a:gd name="connsiteY4" fmla="*/ 1514980 h 1514980"/>
                    <a:gd name="connsiteX5" fmla="*/ 0 w 589280"/>
                    <a:gd name="connsiteY5" fmla="*/ 1514980 h 1514980"/>
                    <a:gd name="connsiteX6" fmla="*/ 0 w 589280"/>
                    <a:gd name="connsiteY6" fmla="*/ 0 h 1514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9280" h="1514980">
                      <a:moveTo>
                        <a:pt x="0" y="0"/>
                      </a:moveTo>
                      <a:lnTo>
                        <a:pt x="336778" y="0"/>
                      </a:lnTo>
                      <a:cubicBezTo>
                        <a:pt x="476231" y="0"/>
                        <a:pt x="589280" y="113049"/>
                        <a:pt x="589280" y="252502"/>
                      </a:cubicBezTo>
                      <a:lnTo>
                        <a:pt x="589280" y="1262478"/>
                      </a:lnTo>
                      <a:cubicBezTo>
                        <a:pt x="589280" y="1401931"/>
                        <a:pt x="476231" y="1514980"/>
                        <a:pt x="336778" y="1514980"/>
                      </a:cubicBezTo>
                      <a:lnTo>
                        <a:pt x="0" y="1514980"/>
                      </a:lnTo>
                      <a:lnTo>
                        <a:pt x="0" y="0"/>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28" name="Freeform: Shape 27"/>
                <p:cNvSpPr/>
                <p:nvPr/>
              </p:nvSpPr>
              <p:spPr>
                <a:xfrm>
                  <a:off x="5219477" y="995321"/>
                  <a:ext cx="5672043" cy="3503988"/>
                </a:xfrm>
                <a:custGeom>
                  <a:avLst/>
                  <a:gdLst>
                    <a:gd name="connsiteX0" fmla="*/ 0 w 5672043"/>
                    <a:gd name="connsiteY0" fmla="*/ 0 h 1514980"/>
                    <a:gd name="connsiteX1" fmla="*/ 5672043 w 5672043"/>
                    <a:gd name="connsiteY1" fmla="*/ 0 h 1514980"/>
                    <a:gd name="connsiteX2" fmla="*/ 5672043 w 5672043"/>
                    <a:gd name="connsiteY2" fmla="*/ 1514980 h 1514980"/>
                    <a:gd name="connsiteX3" fmla="*/ 0 w 5672043"/>
                    <a:gd name="connsiteY3" fmla="*/ 1514980 h 1514980"/>
                    <a:gd name="connsiteX4" fmla="*/ 0 w 5672043"/>
                    <a:gd name="connsiteY4" fmla="*/ 0 h 15149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72043" h="1514980">
                      <a:moveTo>
                        <a:pt x="0" y="0"/>
                      </a:moveTo>
                      <a:lnTo>
                        <a:pt x="5672043" y="0"/>
                      </a:lnTo>
                      <a:lnTo>
                        <a:pt x="5672043" y="1514980"/>
                      </a:lnTo>
                      <a:lnTo>
                        <a:pt x="0" y="1514980"/>
                      </a:lnTo>
                      <a:lnTo>
                        <a:pt x="0" y="0"/>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grpSp>
          <p:sp>
            <p:nvSpPr>
              <p:cNvPr id="42" name="TextBox 41"/>
              <p:cNvSpPr txBox="1"/>
              <p:nvPr/>
            </p:nvSpPr>
            <p:spPr>
              <a:xfrm>
                <a:off x="5058491" y="1776882"/>
                <a:ext cx="6479780" cy="1672484"/>
              </a:xfrm>
              <a:prstGeom prst="rect">
                <a:avLst/>
              </a:prstGeom>
              <a:noFill/>
            </p:spPr>
            <p:txBody>
              <a:bodyPr wrap="square" rtlCol="0">
                <a:spAutoFit/>
              </a:bodyPr>
              <a:lstStyle/>
              <a:p>
                <a:pPr algn="ctr"/>
                <a:r>
                  <a:rPr lang="en-US" sz="4400" b="1" dirty="0"/>
                  <a:t>10 pies</a:t>
                </a:r>
              </a:p>
              <a:p>
                <a:pPr algn="ctr"/>
                <a:r>
                  <a:rPr lang="en-US" sz="4400" b="1" dirty="0"/>
                  <a:t>2 “bucks”</a:t>
                </a:r>
                <a:endParaRPr lang="en-US" sz="7200" b="1" dirty="0"/>
              </a:p>
            </p:txBody>
          </p:sp>
        </p:grpSp>
        <p:grpSp>
          <p:nvGrpSpPr>
            <p:cNvPr id="12" name="Group 11"/>
            <p:cNvGrpSpPr/>
            <p:nvPr/>
          </p:nvGrpSpPr>
          <p:grpSpPr>
            <a:xfrm>
              <a:off x="2017678" y="2957520"/>
              <a:ext cx="3592570" cy="3030634"/>
              <a:chOff x="1690777" y="2053087"/>
              <a:chExt cx="3700733" cy="1449238"/>
            </a:xfrm>
            <a:solidFill>
              <a:srgbClr val="C00000"/>
            </a:solidFill>
            <a:effectLst/>
          </p:grpSpPr>
          <p:sp>
            <p:nvSpPr>
              <p:cNvPr id="9" name="Freeform: Shape 8"/>
              <p:cNvSpPr/>
              <p:nvPr/>
            </p:nvSpPr>
            <p:spPr>
              <a:xfrm>
                <a:off x="1690777" y="2053087"/>
                <a:ext cx="3700733" cy="1449238"/>
              </a:xfrm>
              <a:custGeom>
                <a:avLst/>
                <a:gdLst>
                  <a:gd name="connsiteX0" fmla="*/ 241544 w 3700733"/>
                  <a:gd name="connsiteY0" fmla="*/ 0 h 1449238"/>
                  <a:gd name="connsiteX1" fmla="*/ 3700733 w 3700733"/>
                  <a:gd name="connsiteY1" fmla="*/ 0 h 1449238"/>
                  <a:gd name="connsiteX2" fmla="*/ 3700733 w 3700733"/>
                  <a:gd name="connsiteY2" fmla="*/ 255819 h 1449238"/>
                  <a:gd name="connsiteX3" fmla="*/ 3614578 w 3700733"/>
                  <a:gd name="connsiteY3" fmla="*/ 302582 h 1449238"/>
                  <a:gd name="connsiteX4" fmla="*/ 3390182 w 3700733"/>
                  <a:gd name="connsiteY4" fmla="*/ 724619 h 1449238"/>
                  <a:gd name="connsiteX5" fmla="*/ 3614578 w 3700733"/>
                  <a:gd name="connsiteY5" fmla="*/ 1146656 h 1449238"/>
                  <a:gd name="connsiteX6" fmla="*/ 3700733 w 3700733"/>
                  <a:gd name="connsiteY6" fmla="*/ 1193420 h 1449238"/>
                  <a:gd name="connsiteX7" fmla="*/ 3700733 w 3700733"/>
                  <a:gd name="connsiteY7" fmla="*/ 1449238 h 1449238"/>
                  <a:gd name="connsiteX8" fmla="*/ 241544 w 3700733"/>
                  <a:gd name="connsiteY8" fmla="*/ 1449238 h 1449238"/>
                  <a:gd name="connsiteX9" fmla="*/ 0 w 3700733"/>
                  <a:gd name="connsiteY9" fmla="*/ 1207694 h 1449238"/>
                  <a:gd name="connsiteX10" fmla="*/ 0 w 3700733"/>
                  <a:gd name="connsiteY10" fmla="*/ 241544 h 1449238"/>
                  <a:gd name="connsiteX11" fmla="*/ 241544 w 3700733"/>
                  <a:gd name="connsiteY11" fmla="*/ 0 h 1449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700733" h="1449238">
                    <a:moveTo>
                      <a:pt x="241544" y="0"/>
                    </a:moveTo>
                    <a:lnTo>
                      <a:pt x="3700733" y="0"/>
                    </a:lnTo>
                    <a:lnTo>
                      <a:pt x="3700733" y="255819"/>
                    </a:lnTo>
                    <a:lnTo>
                      <a:pt x="3614578" y="302582"/>
                    </a:lnTo>
                    <a:cubicBezTo>
                      <a:pt x="3479194" y="394046"/>
                      <a:pt x="3390182" y="548938"/>
                      <a:pt x="3390182" y="724619"/>
                    </a:cubicBezTo>
                    <a:cubicBezTo>
                      <a:pt x="3390182" y="900300"/>
                      <a:pt x="3479194" y="1055192"/>
                      <a:pt x="3614578" y="1146656"/>
                    </a:cubicBezTo>
                    <a:lnTo>
                      <a:pt x="3700733" y="1193420"/>
                    </a:lnTo>
                    <a:lnTo>
                      <a:pt x="3700733" y="1449238"/>
                    </a:lnTo>
                    <a:lnTo>
                      <a:pt x="241544" y="1449238"/>
                    </a:lnTo>
                    <a:cubicBezTo>
                      <a:pt x="108143" y="1449238"/>
                      <a:pt x="0" y="1341095"/>
                      <a:pt x="0" y="1207694"/>
                    </a:cubicBezTo>
                    <a:lnTo>
                      <a:pt x="0" y="241544"/>
                    </a:lnTo>
                    <a:cubicBezTo>
                      <a:pt x="0" y="108143"/>
                      <a:pt x="108143" y="0"/>
                      <a:pt x="24154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11" name="Freeform: Shape 10"/>
              <p:cNvSpPr/>
              <p:nvPr/>
            </p:nvSpPr>
            <p:spPr>
              <a:xfrm>
                <a:off x="1743254" y="2126389"/>
                <a:ext cx="3596886" cy="1294999"/>
              </a:xfrm>
              <a:custGeom>
                <a:avLst/>
                <a:gdLst>
                  <a:gd name="connsiteX0" fmla="*/ 241544 w 3700733"/>
                  <a:gd name="connsiteY0" fmla="*/ 0 h 1449238"/>
                  <a:gd name="connsiteX1" fmla="*/ 3700733 w 3700733"/>
                  <a:gd name="connsiteY1" fmla="*/ 0 h 1449238"/>
                  <a:gd name="connsiteX2" fmla="*/ 3700733 w 3700733"/>
                  <a:gd name="connsiteY2" fmla="*/ 255819 h 1449238"/>
                  <a:gd name="connsiteX3" fmla="*/ 3614578 w 3700733"/>
                  <a:gd name="connsiteY3" fmla="*/ 302582 h 1449238"/>
                  <a:gd name="connsiteX4" fmla="*/ 3390182 w 3700733"/>
                  <a:gd name="connsiteY4" fmla="*/ 724619 h 1449238"/>
                  <a:gd name="connsiteX5" fmla="*/ 3614578 w 3700733"/>
                  <a:gd name="connsiteY5" fmla="*/ 1146656 h 1449238"/>
                  <a:gd name="connsiteX6" fmla="*/ 3700733 w 3700733"/>
                  <a:gd name="connsiteY6" fmla="*/ 1193420 h 1449238"/>
                  <a:gd name="connsiteX7" fmla="*/ 3700733 w 3700733"/>
                  <a:gd name="connsiteY7" fmla="*/ 1449238 h 1449238"/>
                  <a:gd name="connsiteX8" fmla="*/ 241544 w 3700733"/>
                  <a:gd name="connsiteY8" fmla="*/ 1449238 h 1449238"/>
                  <a:gd name="connsiteX9" fmla="*/ 0 w 3700733"/>
                  <a:gd name="connsiteY9" fmla="*/ 1207694 h 1449238"/>
                  <a:gd name="connsiteX10" fmla="*/ 0 w 3700733"/>
                  <a:gd name="connsiteY10" fmla="*/ 241544 h 1449238"/>
                  <a:gd name="connsiteX11" fmla="*/ 241544 w 3700733"/>
                  <a:gd name="connsiteY11" fmla="*/ 0 h 1449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700733" h="1449238">
                    <a:moveTo>
                      <a:pt x="241544" y="0"/>
                    </a:moveTo>
                    <a:lnTo>
                      <a:pt x="3700733" y="0"/>
                    </a:lnTo>
                    <a:lnTo>
                      <a:pt x="3700733" y="255819"/>
                    </a:lnTo>
                    <a:lnTo>
                      <a:pt x="3614578" y="302582"/>
                    </a:lnTo>
                    <a:cubicBezTo>
                      <a:pt x="3479194" y="394046"/>
                      <a:pt x="3390182" y="548938"/>
                      <a:pt x="3390182" y="724619"/>
                    </a:cubicBezTo>
                    <a:cubicBezTo>
                      <a:pt x="3390182" y="900300"/>
                      <a:pt x="3479194" y="1055192"/>
                      <a:pt x="3614578" y="1146656"/>
                    </a:cubicBezTo>
                    <a:lnTo>
                      <a:pt x="3700733" y="1193420"/>
                    </a:lnTo>
                    <a:lnTo>
                      <a:pt x="3700733" y="1449238"/>
                    </a:lnTo>
                    <a:lnTo>
                      <a:pt x="241544" y="1449238"/>
                    </a:lnTo>
                    <a:cubicBezTo>
                      <a:pt x="108143" y="1449238"/>
                      <a:pt x="0" y="1341095"/>
                      <a:pt x="0" y="1207694"/>
                    </a:cubicBezTo>
                    <a:lnTo>
                      <a:pt x="0" y="241544"/>
                    </a:lnTo>
                    <a:cubicBezTo>
                      <a:pt x="0" y="108143"/>
                      <a:pt x="108143" y="0"/>
                      <a:pt x="241544" y="0"/>
                    </a:cubicBezTo>
                    <a:close/>
                  </a:path>
                </a:pathLst>
              </a:custGeom>
              <a:grpFill/>
              <a:ln w="38100">
                <a:solidFill>
                  <a:schemeClr val="accent1">
                    <a:lumMod val="40000"/>
                    <a:lumOff val="6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10" name="Freeform: Shape 9"/>
              <p:cNvSpPr/>
              <p:nvPr/>
            </p:nvSpPr>
            <p:spPr>
              <a:xfrm>
                <a:off x="1805892" y="2166858"/>
                <a:ext cx="3585618" cy="1221419"/>
              </a:xfrm>
              <a:custGeom>
                <a:avLst/>
                <a:gdLst>
                  <a:gd name="connsiteX0" fmla="*/ 241544 w 3700733"/>
                  <a:gd name="connsiteY0" fmla="*/ 0 h 1449238"/>
                  <a:gd name="connsiteX1" fmla="*/ 3700733 w 3700733"/>
                  <a:gd name="connsiteY1" fmla="*/ 0 h 1449238"/>
                  <a:gd name="connsiteX2" fmla="*/ 3700733 w 3700733"/>
                  <a:gd name="connsiteY2" fmla="*/ 255819 h 1449238"/>
                  <a:gd name="connsiteX3" fmla="*/ 3614578 w 3700733"/>
                  <a:gd name="connsiteY3" fmla="*/ 302582 h 1449238"/>
                  <a:gd name="connsiteX4" fmla="*/ 3390182 w 3700733"/>
                  <a:gd name="connsiteY4" fmla="*/ 724619 h 1449238"/>
                  <a:gd name="connsiteX5" fmla="*/ 3614578 w 3700733"/>
                  <a:gd name="connsiteY5" fmla="*/ 1146656 h 1449238"/>
                  <a:gd name="connsiteX6" fmla="*/ 3700733 w 3700733"/>
                  <a:gd name="connsiteY6" fmla="*/ 1193420 h 1449238"/>
                  <a:gd name="connsiteX7" fmla="*/ 3700733 w 3700733"/>
                  <a:gd name="connsiteY7" fmla="*/ 1449238 h 1449238"/>
                  <a:gd name="connsiteX8" fmla="*/ 241544 w 3700733"/>
                  <a:gd name="connsiteY8" fmla="*/ 1449238 h 1449238"/>
                  <a:gd name="connsiteX9" fmla="*/ 0 w 3700733"/>
                  <a:gd name="connsiteY9" fmla="*/ 1207694 h 1449238"/>
                  <a:gd name="connsiteX10" fmla="*/ 0 w 3700733"/>
                  <a:gd name="connsiteY10" fmla="*/ 241544 h 1449238"/>
                  <a:gd name="connsiteX11" fmla="*/ 241544 w 3700733"/>
                  <a:gd name="connsiteY11" fmla="*/ 0 h 1449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700733" h="1449238">
                    <a:moveTo>
                      <a:pt x="241544" y="0"/>
                    </a:moveTo>
                    <a:lnTo>
                      <a:pt x="3700733" y="0"/>
                    </a:lnTo>
                    <a:lnTo>
                      <a:pt x="3700733" y="255819"/>
                    </a:lnTo>
                    <a:lnTo>
                      <a:pt x="3614578" y="302582"/>
                    </a:lnTo>
                    <a:cubicBezTo>
                      <a:pt x="3479194" y="394046"/>
                      <a:pt x="3390182" y="548938"/>
                      <a:pt x="3390182" y="724619"/>
                    </a:cubicBezTo>
                    <a:cubicBezTo>
                      <a:pt x="3390182" y="900300"/>
                      <a:pt x="3479194" y="1055192"/>
                      <a:pt x="3614578" y="1146656"/>
                    </a:cubicBezTo>
                    <a:lnTo>
                      <a:pt x="3700733" y="1193420"/>
                    </a:lnTo>
                    <a:lnTo>
                      <a:pt x="3700733" y="1449238"/>
                    </a:lnTo>
                    <a:lnTo>
                      <a:pt x="241544" y="1449238"/>
                    </a:lnTo>
                    <a:cubicBezTo>
                      <a:pt x="108143" y="1449238"/>
                      <a:pt x="0" y="1341095"/>
                      <a:pt x="0" y="1207694"/>
                    </a:cubicBezTo>
                    <a:lnTo>
                      <a:pt x="0" y="241544"/>
                    </a:lnTo>
                    <a:cubicBezTo>
                      <a:pt x="0" y="108143"/>
                      <a:pt x="108143" y="0"/>
                      <a:pt x="241544" y="0"/>
                    </a:cubicBezTo>
                    <a:close/>
                  </a:path>
                </a:pathLst>
              </a:custGeom>
              <a:grpFill/>
              <a:ln w="31750">
                <a:noFill/>
                <a:prstDash val="sysDot"/>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grpSp>
        <p:sp>
          <p:nvSpPr>
            <p:cNvPr id="22" name="TextBox 21"/>
            <p:cNvSpPr txBox="1"/>
            <p:nvPr/>
          </p:nvSpPr>
          <p:spPr>
            <a:xfrm>
              <a:off x="2466809" y="3815978"/>
              <a:ext cx="2679397" cy="1415772"/>
            </a:xfrm>
            <a:prstGeom prst="rect">
              <a:avLst/>
            </a:prstGeom>
            <a:noFill/>
          </p:spPr>
          <p:txBody>
            <a:bodyPr wrap="square" rtlCol="0">
              <a:spAutoFit/>
            </a:bodyPr>
            <a:lstStyle/>
            <a:p>
              <a:r>
                <a:rPr lang="en-US" sz="3200" b="1" dirty="0">
                  <a:solidFill>
                    <a:schemeClr val="bg1"/>
                  </a:solidFill>
                </a:rPr>
                <a:t>“Respuesta” </a:t>
              </a:r>
            </a:p>
            <a:p>
              <a:r>
                <a:rPr lang="en-US" sz="5400" b="1" dirty="0">
                  <a:solidFill>
                    <a:schemeClr val="bg1"/>
                  </a:solidFill>
                </a:rPr>
                <a:t> </a:t>
              </a:r>
            </a:p>
          </p:txBody>
        </p:sp>
      </p:grpSp>
      <p:sp>
        <p:nvSpPr>
          <p:cNvPr id="76" name="TextBox 75"/>
          <p:cNvSpPr txBox="1"/>
          <p:nvPr/>
        </p:nvSpPr>
        <p:spPr>
          <a:xfrm>
            <a:off x="309993" y="1370362"/>
            <a:ext cx="11753669" cy="1446550"/>
          </a:xfrm>
          <a:prstGeom prst="rect">
            <a:avLst/>
          </a:prstGeom>
          <a:noFill/>
        </p:spPr>
        <p:txBody>
          <a:bodyPr wrap="square" rtlCol="0">
            <a:spAutoFit/>
          </a:bodyPr>
          <a:lstStyle/>
          <a:p>
            <a:r>
              <a:rPr lang="es-ES" sz="4400" b="1" dirty="0">
                <a:solidFill>
                  <a:srgbClr val="C00000"/>
                </a:solidFill>
                <a:effectLst>
                  <a:outerShdw blurRad="38100" dist="38100" dir="2700000" algn="tl">
                    <a:srgbClr val="000000">
                      <a:alpha val="43137"/>
                    </a:srgbClr>
                  </a:outerShdw>
                </a:effectLst>
              </a:rPr>
              <a:t>¿A qué altura se requiere protección contra caídas en un andamio?</a:t>
            </a:r>
            <a:endParaRPr lang="en-US" sz="2800" dirty="0">
              <a:solidFill>
                <a:srgbClr val="C00000"/>
              </a:solidFill>
              <a:effectLst>
                <a:outerShdw blurRad="38100" dist="38100" dir="2700000" algn="tl">
                  <a:srgbClr val="000000">
                    <a:alpha val="43137"/>
                  </a:srgbClr>
                </a:outerShdw>
              </a:effectLst>
            </a:endParaRPr>
          </a:p>
        </p:txBody>
      </p:sp>
      <p:sp>
        <p:nvSpPr>
          <p:cNvPr id="5" name="Title 4"/>
          <p:cNvSpPr>
            <a:spLocks noGrp="1"/>
          </p:cNvSpPr>
          <p:nvPr>
            <p:ph type="title"/>
          </p:nvPr>
        </p:nvSpPr>
        <p:spPr>
          <a:xfrm>
            <a:off x="309994" y="51505"/>
            <a:ext cx="10515600" cy="1325563"/>
          </a:xfrm>
        </p:spPr>
        <p:txBody>
          <a:bodyPr/>
          <a:lstStyle/>
          <a:p>
            <a:r>
              <a:rPr lang="en-US" dirty="0"/>
              <a:t>Pregunta de Repaso # 5</a:t>
            </a:r>
          </a:p>
        </p:txBody>
      </p:sp>
    </p:spTree>
    <p:extLst>
      <p:ext uri="{BB962C8B-B14F-4D97-AF65-F5344CB8AC3E}">
        <p14:creationId xmlns:p14="http://schemas.microsoft.com/office/powerpoint/2010/main" val="380703172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descr="Box that reveals the answer to question #6" title="Answer #6"/>
          <p:cNvGrpSpPr/>
          <p:nvPr/>
        </p:nvGrpSpPr>
        <p:grpSpPr>
          <a:xfrm>
            <a:off x="2017678" y="2676304"/>
            <a:ext cx="8977133" cy="3741649"/>
            <a:chOff x="2017678" y="2676304"/>
            <a:chExt cx="8977133" cy="3741649"/>
          </a:xfrm>
        </p:grpSpPr>
        <p:pic>
          <p:nvPicPr>
            <p:cNvPr id="37" name="Picture 36" descr="Box that reveals the answer to question #6" title="Answer #6"/>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318666" y="2676304"/>
              <a:ext cx="7676145" cy="3741649"/>
            </a:xfrm>
            <a:prstGeom prst="rect">
              <a:avLst/>
            </a:prstGeom>
          </p:spPr>
        </p:pic>
        <p:grpSp>
          <p:nvGrpSpPr>
            <p:cNvPr id="39" name="Group 38"/>
            <p:cNvGrpSpPr/>
            <p:nvPr/>
          </p:nvGrpSpPr>
          <p:grpSpPr>
            <a:xfrm>
              <a:off x="2622326" y="2957520"/>
              <a:ext cx="3394339" cy="3030634"/>
              <a:chOff x="5219477" y="995322"/>
              <a:chExt cx="6261323" cy="1514980"/>
            </a:xfrm>
          </p:grpSpPr>
          <p:sp>
            <p:nvSpPr>
              <p:cNvPr id="40" name="Freeform: Shape 39"/>
              <p:cNvSpPr/>
              <p:nvPr/>
            </p:nvSpPr>
            <p:spPr>
              <a:xfrm>
                <a:off x="10891520" y="995322"/>
                <a:ext cx="589280" cy="1514980"/>
              </a:xfrm>
              <a:custGeom>
                <a:avLst/>
                <a:gdLst>
                  <a:gd name="connsiteX0" fmla="*/ 0 w 589280"/>
                  <a:gd name="connsiteY0" fmla="*/ 0 h 1514980"/>
                  <a:gd name="connsiteX1" fmla="*/ 336778 w 589280"/>
                  <a:gd name="connsiteY1" fmla="*/ 0 h 1514980"/>
                  <a:gd name="connsiteX2" fmla="*/ 589280 w 589280"/>
                  <a:gd name="connsiteY2" fmla="*/ 252502 h 1514980"/>
                  <a:gd name="connsiteX3" fmla="*/ 589280 w 589280"/>
                  <a:gd name="connsiteY3" fmla="*/ 1262478 h 1514980"/>
                  <a:gd name="connsiteX4" fmla="*/ 336778 w 589280"/>
                  <a:gd name="connsiteY4" fmla="*/ 1514980 h 1514980"/>
                  <a:gd name="connsiteX5" fmla="*/ 0 w 589280"/>
                  <a:gd name="connsiteY5" fmla="*/ 1514980 h 1514980"/>
                  <a:gd name="connsiteX6" fmla="*/ 0 w 589280"/>
                  <a:gd name="connsiteY6" fmla="*/ 0 h 1514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9280" h="1514980">
                    <a:moveTo>
                      <a:pt x="0" y="0"/>
                    </a:moveTo>
                    <a:lnTo>
                      <a:pt x="336778" y="0"/>
                    </a:lnTo>
                    <a:cubicBezTo>
                      <a:pt x="476231" y="0"/>
                      <a:pt x="589280" y="113049"/>
                      <a:pt x="589280" y="252502"/>
                    </a:cubicBezTo>
                    <a:lnTo>
                      <a:pt x="589280" y="1262478"/>
                    </a:lnTo>
                    <a:cubicBezTo>
                      <a:pt x="589280" y="1401931"/>
                      <a:pt x="476231" y="1514980"/>
                      <a:pt x="336778" y="1514980"/>
                    </a:cubicBezTo>
                    <a:lnTo>
                      <a:pt x="0" y="1514980"/>
                    </a:lnTo>
                    <a:lnTo>
                      <a:pt x="0" y="0"/>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41" name="Freeform: Shape 40"/>
              <p:cNvSpPr/>
              <p:nvPr/>
            </p:nvSpPr>
            <p:spPr>
              <a:xfrm>
                <a:off x="5219477" y="995322"/>
                <a:ext cx="5672043" cy="1514980"/>
              </a:xfrm>
              <a:custGeom>
                <a:avLst/>
                <a:gdLst>
                  <a:gd name="connsiteX0" fmla="*/ 0 w 5672043"/>
                  <a:gd name="connsiteY0" fmla="*/ 0 h 1514980"/>
                  <a:gd name="connsiteX1" fmla="*/ 5672043 w 5672043"/>
                  <a:gd name="connsiteY1" fmla="*/ 0 h 1514980"/>
                  <a:gd name="connsiteX2" fmla="*/ 5672043 w 5672043"/>
                  <a:gd name="connsiteY2" fmla="*/ 1514980 h 1514980"/>
                  <a:gd name="connsiteX3" fmla="*/ 0 w 5672043"/>
                  <a:gd name="connsiteY3" fmla="*/ 1514980 h 1514980"/>
                  <a:gd name="connsiteX4" fmla="*/ 0 w 5672043"/>
                  <a:gd name="connsiteY4" fmla="*/ 0 h 15149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72043" h="1514980">
                    <a:moveTo>
                      <a:pt x="0" y="0"/>
                    </a:moveTo>
                    <a:lnTo>
                      <a:pt x="5672043" y="0"/>
                    </a:lnTo>
                    <a:lnTo>
                      <a:pt x="5672043" y="1514980"/>
                    </a:lnTo>
                    <a:lnTo>
                      <a:pt x="0" y="1514980"/>
                    </a:lnTo>
                    <a:lnTo>
                      <a:pt x="0" y="0"/>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grpSp>
        <p:grpSp>
          <p:nvGrpSpPr>
            <p:cNvPr id="43" name="Group 42"/>
            <p:cNvGrpSpPr/>
            <p:nvPr/>
          </p:nvGrpSpPr>
          <p:grpSpPr>
            <a:xfrm>
              <a:off x="5069276" y="2949535"/>
              <a:ext cx="5338807" cy="3030637"/>
              <a:chOff x="5058491" y="977136"/>
              <a:chExt cx="6545247" cy="3503988"/>
            </a:xfrm>
          </p:grpSpPr>
          <p:grpSp>
            <p:nvGrpSpPr>
              <p:cNvPr id="33" name="Group 32"/>
              <p:cNvGrpSpPr/>
              <p:nvPr/>
            </p:nvGrpSpPr>
            <p:grpSpPr>
              <a:xfrm>
                <a:off x="5342415" y="977136"/>
                <a:ext cx="6261323" cy="3503988"/>
                <a:chOff x="5219477" y="995321"/>
                <a:chExt cx="6261323" cy="3503988"/>
              </a:xfrm>
            </p:grpSpPr>
            <p:sp>
              <p:nvSpPr>
                <p:cNvPr id="21" name="Freeform: Shape 20"/>
                <p:cNvSpPr/>
                <p:nvPr/>
              </p:nvSpPr>
              <p:spPr>
                <a:xfrm>
                  <a:off x="10891520" y="995322"/>
                  <a:ext cx="589280" cy="3503987"/>
                </a:xfrm>
                <a:custGeom>
                  <a:avLst/>
                  <a:gdLst>
                    <a:gd name="connsiteX0" fmla="*/ 0 w 589280"/>
                    <a:gd name="connsiteY0" fmla="*/ 0 h 1514980"/>
                    <a:gd name="connsiteX1" fmla="*/ 336778 w 589280"/>
                    <a:gd name="connsiteY1" fmla="*/ 0 h 1514980"/>
                    <a:gd name="connsiteX2" fmla="*/ 589280 w 589280"/>
                    <a:gd name="connsiteY2" fmla="*/ 252502 h 1514980"/>
                    <a:gd name="connsiteX3" fmla="*/ 589280 w 589280"/>
                    <a:gd name="connsiteY3" fmla="*/ 1262478 h 1514980"/>
                    <a:gd name="connsiteX4" fmla="*/ 336778 w 589280"/>
                    <a:gd name="connsiteY4" fmla="*/ 1514980 h 1514980"/>
                    <a:gd name="connsiteX5" fmla="*/ 0 w 589280"/>
                    <a:gd name="connsiteY5" fmla="*/ 1514980 h 1514980"/>
                    <a:gd name="connsiteX6" fmla="*/ 0 w 589280"/>
                    <a:gd name="connsiteY6" fmla="*/ 0 h 1514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9280" h="1514980">
                      <a:moveTo>
                        <a:pt x="0" y="0"/>
                      </a:moveTo>
                      <a:lnTo>
                        <a:pt x="336778" y="0"/>
                      </a:lnTo>
                      <a:cubicBezTo>
                        <a:pt x="476231" y="0"/>
                        <a:pt x="589280" y="113049"/>
                        <a:pt x="589280" y="252502"/>
                      </a:cubicBezTo>
                      <a:lnTo>
                        <a:pt x="589280" y="1262478"/>
                      </a:lnTo>
                      <a:cubicBezTo>
                        <a:pt x="589280" y="1401931"/>
                        <a:pt x="476231" y="1514980"/>
                        <a:pt x="336778" y="1514980"/>
                      </a:cubicBezTo>
                      <a:lnTo>
                        <a:pt x="0" y="1514980"/>
                      </a:lnTo>
                      <a:lnTo>
                        <a:pt x="0" y="0"/>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28" name="Freeform: Shape 27"/>
                <p:cNvSpPr/>
                <p:nvPr/>
              </p:nvSpPr>
              <p:spPr>
                <a:xfrm>
                  <a:off x="5219477" y="995321"/>
                  <a:ext cx="5672043" cy="3503988"/>
                </a:xfrm>
                <a:custGeom>
                  <a:avLst/>
                  <a:gdLst>
                    <a:gd name="connsiteX0" fmla="*/ 0 w 5672043"/>
                    <a:gd name="connsiteY0" fmla="*/ 0 h 1514980"/>
                    <a:gd name="connsiteX1" fmla="*/ 5672043 w 5672043"/>
                    <a:gd name="connsiteY1" fmla="*/ 0 h 1514980"/>
                    <a:gd name="connsiteX2" fmla="*/ 5672043 w 5672043"/>
                    <a:gd name="connsiteY2" fmla="*/ 1514980 h 1514980"/>
                    <a:gd name="connsiteX3" fmla="*/ 0 w 5672043"/>
                    <a:gd name="connsiteY3" fmla="*/ 1514980 h 1514980"/>
                    <a:gd name="connsiteX4" fmla="*/ 0 w 5672043"/>
                    <a:gd name="connsiteY4" fmla="*/ 0 h 15149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72043" h="1514980">
                      <a:moveTo>
                        <a:pt x="0" y="0"/>
                      </a:moveTo>
                      <a:lnTo>
                        <a:pt x="5672043" y="0"/>
                      </a:lnTo>
                      <a:lnTo>
                        <a:pt x="5672043" y="1514980"/>
                      </a:lnTo>
                      <a:lnTo>
                        <a:pt x="0" y="1514980"/>
                      </a:lnTo>
                      <a:lnTo>
                        <a:pt x="0" y="0"/>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grpSp>
          <p:sp>
            <p:nvSpPr>
              <p:cNvPr id="42" name="TextBox 41"/>
              <p:cNvSpPr txBox="1"/>
              <p:nvPr/>
            </p:nvSpPr>
            <p:spPr>
              <a:xfrm>
                <a:off x="5058491" y="1145964"/>
                <a:ext cx="6479780" cy="3238215"/>
              </a:xfrm>
              <a:prstGeom prst="rect">
                <a:avLst/>
              </a:prstGeom>
              <a:noFill/>
            </p:spPr>
            <p:txBody>
              <a:bodyPr wrap="square" rtlCol="0">
                <a:spAutoFit/>
              </a:bodyPr>
              <a:lstStyle/>
              <a:p>
                <a:pPr algn="ctr"/>
                <a:r>
                  <a:rPr lang="es-ES" sz="4400" b="1" dirty="0"/>
                  <a:t>Entablado</a:t>
                </a:r>
              </a:p>
              <a:p>
                <a:pPr algn="ctr"/>
                <a:r>
                  <a:rPr lang="es-ES" sz="4400" b="1" dirty="0"/>
                  <a:t>Equipo</a:t>
                </a:r>
              </a:p>
              <a:p>
                <a:pPr algn="ctr"/>
                <a:r>
                  <a:rPr lang="es-ES" sz="4400" b="1" dirty="0"/>
                  <a:t>Trabajadores</a:t>
                </a:r>
              </a:p>
              <a:p>
                <a:pPr algn="ctr"/>
                <a:r>
                  <a:rPr lang="es-ES" sz="4400" b="1" dirty="0"/>
                  <a:t>Andamio en sí</a:t>
                </a:r>
                <a:endParaRPr lang="en-US" sz="7200" b="1" dirty="0"/>
              </a:p>
            </p:txBody>
          </p:sp>
        </p:grpSp>
        <p:grpSp>
          <p:nvGrpSpPr>
            <p:cNvPr id="12" name="Group 11"/>
            <p:cNvGrpSpPr/>
            <p:nvPr/>
          </p:nvGrpSpPr>
          <p:grpSpPr>
            <a:xfrm>
              <a:off x="2017678" y="2957520"/>
              <a:ext cx="3592570" cy="3030634"/>
              <a:chOff x="1690777" y="2053087"/>
              <a:chExt cx="3700733" cy="1449238"/>
            </a:xfrm>
            <a:solidFill>
              <a:srgbClr val="C00000"/>
            </a:solidFill>
            <a:effectLst/>
          </p:grpSpPr>
          <p:sp>
            <p:nvSpPr>
              <p:cNvPr id="9" name="Freeform: Shape 8"/>
              <p:cNvSpPr/>
              <p:nvPr/>
            </p:nvSpPr>
            <p:spPr>
              <a:xfrm>
                <a:off x="1690777" y="2053087"/>
                <a:ext cx="3700733" cy="1449238"/>
              </a:xfrm>
              <a:custGeom>
                <a:avLst/>
                <a:gdLst>
                  <a:gd name="connsiteX0" fmla="*/ 241544 w 3700733"/>
                  <a:gd name="connsiteY0" fmla="*/ 0 h 1449238"/>
                  <a:gd name="connsiteX1" fmla="*/ 3700733 w 3700733"/>
                  <a:gd name="connsiteY1" fmla="*/ 0 h 1449238"/>
                  <a:gd name="connsiteX2" fmla="*/ 3700733 w 3700733"/>
                  <a:gd name="connsiteY2" fmla="*/ 255819 h 1449238"/>
                  <a:gd name="connsiteX3" fmla="*/ 3614578 w 3700733"/>
                  <a:gd name="connsiteY3" fmla="*/ 302582 h 1449238"/>
                  <a:gd name="connsiteX4" fmla="*/ 3390182 w 3700733"/>
                  <a:gd name="connsiteY4" fmla="*/ 724619 h 1449238"/>
                  <a:gd name="connsiteX5" fmla="*/ 3614578 w 3700733"/>
                  <a:gd name="connsiteY5" fmla="*/ 1146656 h 1449238"/>
                  <a:gd name="connsiteX6" fmla="*/ 3700733 w 3700733"/>
                  <a:gd name="connsiteY6" fmla="*/ 1193420 h 1449238"/>
                  <a:gd name="connsiteX7" fmla="*/ 3700733 w 3700733"/>
                  <a:gd name="connsiteY7" fmla="*/ 1449238 h 1449238"/>
                  <a:gd name="connsiteX8" fmla="*/ 241544 w 3700733"/>
                  <a:gd name="connsiteY8" fmla="*/ 1449238 h 1449238"/>
                  <a:gd name="connsiteX9" fmla="*/ 0 w 3700733"/>
                  <a:gd name="connsiteY9" fmla="*/ 1207694 h 1449238"/>
                  <a:gd name="connsiteX10" fmla="*/ 0 w 3700733"/>
                  <a:gd name="connsiteY10" fmla="*/ 241544 h 1449238"/>
                  <a:gd name="connsiteX11" fmla="*/ 241544 w 3700733"/>
                  <a:gd name="connsiteY11" fmla="*/ 0 h 1449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700733" h="1449238">
                    <a:moveTo>
                      <a:pt x="241544" y="0"/>
                    </a:moveTo>
                    <a:lnTo>
                      <a:pt x="3700733" y="0"/>
                    </a:lnTo>
                    <a:lnTo>
                      <a:pt x="3700733" y="255819"/>
                    </a:lnTo>
                    <a:lnTo>
                      <a:pt x="3614578" y="302582"/>
                    </a:lnTo>
                    <a:cubicBezTo>
                      <a:pt x="3479194" y="394046"/>
                      <a:pt x="3390182" y="548938"/>
                      <a:pt x="3390182" y="724619"/>
                    </a:cubicBezTo>
                    <a:cubicBezTo>
                      <a:pt x="3390182" y="900300"/>
                      <a:pt x="3479194" y="1055192"/>
                      <a:pt x="3614578" y="1146656"/>
                    </a:cubicBezTo>
                    <a:lnTo>
                      <a:pt x="3700733" y="1193420"/>
                    </a:lnTo>
                    <a:lnTo>
                      <a:pt x="3700733" y="1449238"/>
                    </a:lnTo>
                    <a:lnTo>
                      <a:pt x="241544" y="1449238"/>
                    </a:lnTo>
                    <a:cubicBezTo>
                      <a:pt x="108143" y="1449238"/>
                      <a:pt x="0" y="1341095"/>
                      <a:pt x="0" y="1207694"/>
                    </a:cubicBezTo>
                    <a:lnTo>
                      <a:pt x="0" y="241544"/>
                    </a:lnTo>
                    <a:cubicBezTo>
                      <a:pt x="0" y="108143"/>
                      <a:pt x="108143" y="0"/>
                      <a:pt x="24154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11" name="Freeform: Shape 10"/>
              <p:cNvSpPr/>
              <p:nvPr/>
            </p:nvSpPr>
            <p:spPr>
              <a:xfrm>
                <a:off x="1743254" y="2126389"/>
                <a:ext cx="3596886" cy="1294999"/>
              </a:xfrm>
              <a:custGeom>
                <a:avLst/>
                <a:gdLst>
                  <a:gd name="connsiteX0" fmla="*/ 241544 w 3700733"/>
                  <a:gd name="connsiteY0" fmla="*/ 0 h 1449238"/>
                  <a:gd name="connsiteX1" fmla="*/ 3700733 w 3700733"/>
                  <a:gd name="connsiteY1" fmla="*/ 0 h 1449238"/>
                  <a:gd name="connsiteX2" fmla="*/ 3700733 w 3700733"/>
                  <a:gd name="connsiteY2" fmla="*/ 255819 h 1449238"/>
                  <a:gd name="connsiteX3" fmla="*/ 3614578 w 3700733"/>
                  <a:gd name="connsiteY3" fmla="*/ 302582 h 1449238"/>
                  <a:gd name="connsiteX4" fmla="*/ 3390182 w 3700733"/>
                  <a:gd name="connsiteY4" fmla="*/ 724619 h 1449238"/>
                  <a:gd name="connsiteX5" fmla="*/ 3614578 w 3700733"/>
                  <a:gd name="connsiteY5" fmla="*/ 1146656 h 1449238"/>
                  <a:gd name="connsiteX6" fmla="*/ 3700733 w 3700733"/>
                  <a:gd name="connsiteY6" fmla="*/ 1193420 h 1449238"/>
                  <a:gd name="connsiteX7" fmla="*/ 3700733 w 3700733"/>
                  <a:gd name="connsiteY7" fmla="*/ 1449238 h 1449238"/>
                  <a:gd name="connsiteX8" fmla="*/ 241544 w 3700733"/>
                  <a:gd name="connsiteY8" fmla="*/ 1449238 h 1449238"/>
                  <a:gd name="connsiteX9" fmla="*/ 0 w 3700733"/>
                  <a:gd name="connsiteY9" fmla="*/ 1207694 h 1449238"/>
                  <a:gd name="connsiteX10" fmla="*/ 0 w 3700733"/>
                  <a:gd name="connsiteY10" fmla="*/ 241544 h 1449238"/>
                  <a:gd name="connsiteX11" fmla="*/ 241544 w 3700733"/>
                  <a:gd name="connsiteY11" fmla="*/ 0 h 1449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700733" h="1449238">
                    <a:moveTo>
                      <a:pt x="241544" y="0"/>
                    </a:moveTo>
                    <a:lnTo>
                      <a:pt x="3700733" y="0"/>
                    </a:lnTo>
                    <a:lnTo>
                      <a:pt x="3700733" y="255819"/>
                    </a:lnTo>
                    <a:lnTo>
                      <a:pt x="3614578" y="302582"/>
                    </a:lnTo>
                    <a:cubicBezTo>
                      <a:pt x="3479194" y="394046"/>
                      <a:pt x="3390182" y="548938"/>
                      <a:pt x="3390182" y="724619"/>
                    </a:cubicBezTo>
                    <a:cubicBezTo>
                      <a:pt x="3390182" y="900300"/>
                      <a:pt x="3479194" y="1055192"/>
                      <a:pt x="3614578" y="1146656"/>
                    </a:cubicBezTo>
                    <a:lnTo>
                      <a:pt x="3700733" y="1193420"/>
                    </a:lnTo>
                    <a:lnTo>
                      <a:pt x="3700733" y="1449238"/>
                    </a:lnTo>
                    <a:lnTo>
                      <a:pt x="241544" y="1449238"/>
                    </a:lnTo>
                    <a:cubicBezTo>
                      <a:pt x="108143" y="1449238"/>
                      <a:pt x="0" y="1341095"/>
                      <a:pt x="0" y="1207694"/>
                    </a:cubicBezTo>
                    <a:lnTo>
                      <a:pt x="0" y="241544"/>
                    </a:lnTo>
                    <a:cubicBezTo>
                      <a:pt x="0" y="108143"/>
                      <a:pt x="108143" y="0"/>
                      <a:pt x="241544" y="0"/>
                    </a:cubicBezTo>
                    <a:close/>
                  </a:path>
                </a:pathLst>
              </a:custGeom>
              <a:grpFill/>
              <a:ln w="38100">
                <a:solidFill>
                  <a:schemeClr val="accent1">
                    <a:lumMod val="40000"/>
                    <a:lumOff val="6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10" name="Freeform: Shape 9"/>
              <p:cNvSpPr/>
              <p:nvPr/>
            </p:nvSpPr>
            <p:spPr>
              <a:xfrm>
                <a:off x="1805892" y="2166858"/>
                <a:ext cx="3585618" cy="1221419"/>
              </a:xfrm>
              <a:custGeom>
                <a:avLst/>
                <a:gdLst>
                  <a:gd name="connsiteX0" fmla="*/ 241544 w 3700733"/>
                  <a:gd name="connsiteY0" fmla="*/ 0 h 1449238"/>
                  <a:gd name="connsiteX1" fmla="*/ 3700733 w 3700733"/>
                  <a:gd name="connsiteY1" fmla="*/ 0 h 1449238"/>
                  <a:gd name="connsiteX2" fmla="*/ 3700733 w 3700733"/>
                  <a:gd name="connsiteY2" fmla="*/ 255819 h 1449238"/>
                  <a:gd name="connsiteX3" fmla="*/ 3614578 w 3700733"/>
                  <a:gd name="connsiteY3" fmla="*/ 302582 h 1449238"/>
                  <a:gd name="connsiteX4" fmla="*/ 3390182 w 3700733"/>
                  <a:gd name="connsiteY4" fmla="*/ 724619 h 1449238"/>
                  <a:gd name="connsiteX5" fmla="*/ 3614578 w 3700733"/>
                  <a:gd name="connsiteY5" fmla="*/ 1146656 h 1449238"/>
                  <a:gd name="connsiteX6" fmla="*/ 3700733 w 3700733"/>
                  <a:gd name="connsiteY6" fmla="*/ 1193420 h 1449238"/>
                  <a:gd name="connsiteX7" fmla="*/ 3700733 w 3700733"/>
                  <a:gd name="connsiteY7" fmla="*/ 1449238 h 1449238"/>
                  <a:gd name="connsiteX8" fmla="*/ 241544 w 3700733"/>
                  <a:gd name="connsiteY8" fmla="*/ 1449238 h 1449238"/>
                  <a:gd name="connsiteX9" fmla="*/ 0 w 3700733"/>
                  <a:gd name="connsiteY9" fmla="*/ 1207694 h 1449238"/>
                  <a:gd name="connsiteX10" fmla="*/ 0 w 3700733"/>
                  <a:gd name="connsiteY10" fmla="*/ 241544 h 1449238"/>
                  <a:gd name="connsiteX11" fmla="*/ 241544 w 3700733"/>
                  <a:gd name="connsiteY11" fmla="*/ 0 h 1449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700733" h="1449238">
                    <a:moveTo>
                      <a:pt x="241544" y="0"/>
                    </a:moveTo>
                    <a:lnTo>
                      <a:pt x="3700733" y="0"/>
                    </a:lnTo>
                    <a:lnTo>
                      <a:pt x="3700733" y="255819"/>
                    </a:lnTo>
                    <a:lnTo>
                      <a:pt x="3614578" y="302582"/>
                    </a:lnTo>
                    <a:cubicBezTo>
                      <a:pt x="3479194" y="394046"/>
                      <a:pt x="3390182" y="548938"/>
                      <a:pt x="3390182" y="724619"/>
                    </a:cubicBezTo>
                    <a:cubicBezTo>
                      <a:pt x="3390182" y="900300"/>
                      <a:pt x="3479194" y="1055192"/>
                      <a:pt x="3614578" y="1146656"/>
                    </a:cubicBezTo>
                    <a:lnTo>
                      <a:pt x="3700733" y="1193420"/>
                    </a:lnTo>
                    <a:lnTo>
                      <a:pt x="3700733" y="1449238"/>
                    </a:lnTo>
                    <a:lnTo>
                      <a:pt x="241544" y="1449238"/>
                    </a:lnTo>
                    <a:cubicBezTo>
                      <a:pt x="108143" y="1449238"/>
                      <a:pt x="0" y="1341095"/>
                      <a:pt x="0" y="1207694"/>
                    </a:cubicBezTo>
                    <a:lnTo>
                      <a:pt x="0" y="241544"/>
                    </a:lnTo>
                    <a:cubicBezTo>
                      <a:pt x="0" y="108143"/>
                      <a:pt x="108143" y="0"/>
                      <a:pt x="241544" y="0"/>
                    </a:cubicBezTo>
                    <a:close/>
                  </a:path>
                </a:pathLst>
              </a:custGeom>
              <a:grpFill/>
              <a:ln w="31750">
                <a:noFill/>
                <a:prstDash val="sysDot"/>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grpSp>
        <p:sp>
          <p:nvSpPr>
            <p:cNvPr id="22" name="TextBox 21"/>
            <p:cNvSpPr txBox="1"/>
            <p:nvPr/>
          </p:nvSpPr>
          <p:spPr>
            <a:xfrm>
              <a:off x="2466809" y="3815978"/>
              <a:ext cx="2679397" cy="1415772"/>
            </a:xfrm>
            <a:prstGeom prst="rect">
              <a:avLst/>
            </a:prstGeom>
            <a:noFill/>
          </p:spPr>
          <p:txBody>
            <a:bodyPr wrap="square" rtlCol="0">
              <a:spAutoFit/>
            </a:bodyPr>
            <a:lstStyle/>
            <a:p>
              <a:r>
                <a:rPr lang="en-US" sz="3200" b="1" dirty="0">
                  <a:solidFill>
                    <a:schemeClr val="bg1"/>
                  </a:solidFill>
                </a:rPr>
                <a:t>“Respuesta” </a:t>
              </a:r>
            </a:p>
            <a:p>
              <a:r>
                <a:rPr lang="en-US" sz="5400" b="1" dirty="0">
                  <a:solidFill>
                    <a:schemeClr val="bg1"/>
                  </a:solidFill>
                </a:rPr>
                <a:t> </a:t>
              </a:r>
            </a:p>
          </p:txBody>
        </p:sp>
      </p:grpSp>
      <p:sp>
        <p:nvSpPr>
          <p:cNvPr id="76" name="TextBox 75"/>
          <p:cNvSpPr txBox="1"/>
          <p:nvPr/>
        </p:nvSpPr>
        <p:spPr>
          <a:xfrm>
            <a:off x="309993" y="1370362"/>
            <a:ext cx="11753669" cy="1323439"/>
          </a:xfrm>
          <a:prstGeom prst="rect">
            <a:avLst/>
          </a:prstGeom>
          <a:noFill/>
        </p:spPr>
        <p:txBody>
          <a:bodyPr wrap="square" rtlCol="0">
            <a:spAutoFit/>
          </a:bodyPr>
          <a:lstStyle/>
          <a:p>
            <a:r>
              <a:rPr lang="es-ES" sz="4000" b="1" dirty="0">
                <a:solidFill>
                  <a:srgbClr val="C00000"/>
                </a:solidFill>
                <a:effectLst>
                  <a:outerShdw blurRad="38100" dist="38100" dir="2700000" algn="tl">
                    <a:srgbClr val="000000">
                      <a:alpha val="43137"/>
                    </a:srgbClr>
                  </a:outerShdw>
                </a:effectLst>
              </a:rPr>
              <a:t>Los andamios tienen límites de peso. ¿Qué elementos debe poder soportar un andamio?</a:t>
            </a:r>
            <a:endParaRPr lang="en-US" sz="4000" dirty="0">
              <a:solidFill>
                <a:srgbClr val="C00000"/>
              </a:solidFill>
              <a:effectLst>
                <a:outerShdw blurRad="38100" dist="38100" dir="2700000" algn="tl">
                  <a:srgbClr val="000000">
                    <a:alpha val="43137"/>
                  </a:srgbClr>
                </a:outerShdw>
              </a:effectLst>
            </a:endParaRPr>
          </a:p>
        </p:txBody>
      </p:sp>
      <p:sp>
        <p:nvSpPr>
          <p:cNvPr id="5" name="Title 4"/>
          <p:cNvSpPr>
            <a:spLocks noGrp="1"/>
          </p:cNvSpPr>
          <p:nvPr>
            <p:ph type="title"/>
          </p:nvPr>
        </p:nvSpPr>
        <p:spPr>
          <a:xfrm>
            <a:off x="309994" y="51505"/>
            <a:ext cx="10515600" cy="1325563"/>
          </a:xfrm>
        </p:spPr>
        <p:txBody>
          <a:bodyPr/>
          <a:lstStyle/>
          <a:p>
            <a:r>
              <a:rPr lang="en-US" dirty="0"/>
              <a:t>Pregunta de Repaso # 6</a:t>
            </a:r>
          </a:p>
        </p:txBody>
      </p:sp>
    </p:spTree>
    <p:extLst>
      <p:ext uri="{BB962C8B-B14F-4D97-AF65-F5344CB8AC3E}">
        <p14:creationId xmlns:p14="http://schemas.microsoft.com/office/powerpoint/2010/main" val="1223337336"/>
      </p:ext>
    </p:extLst>
  </p:cSld>
  <p:clrMapOvr>
    <a:masterClrMapping/>
  </p:clrMapOvr>
</p:sld>
</file>

<file path=ppt/theme/theme1.xml><?xml version="1.0" encoding="utf-8"?>
<a:theme xmlns:a="http://schemas.openxmlformats.org/drawingml/2006/main" name="1_Office Theme">
  <a:themeElements>
    <a:clrScheme name="Office Them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3941</Words>
  <Application>Microsoft Office PowerPoint</Application>
  <PresentationFormat>Widescreen</PresentationFormat>
  <Paragraphs>363</Paragraphs>
  <Slides>39</Slides>
  <Notes>39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39</vt:i4>
      </vt:variant>
    </vt:vector>
  </HeadingPairs>
  <TitlesOfParts>
    <vt:vector size="42" baseType="lpstr">
      <vt:lpstr>Arial</vt:lpstr>
      <vt:lpstr>Calibri</vt:lpstr>
      <vt:lpstr>1_Office Theme</vt:lpstr>
      <vt:lpstr>Prevención de Caídas en la Construcción</vt:lpstr>
      <vt:lpstr>Objectivos</vt:lpstr>
      <vt:lpstr>La Construcción es un Trabajo Peligroso Introducción</vt:lpstr>
      <vt:lpstr>Los Cuatro Peligros más Comunes</vt:lpstr>
      <vt:lpstr>Datos de la sala de emergencias…</vt:lpstr>
      <vt:lpstr>Tasas de Lesiones y Enfermedades</vt:lpstr>
      <vt:lpstr>El 20% de los trabajadores estadounidenses que mueren en el trabajo son trabajadores de la construcción.</vt:lpstr>
      <vt:lpstr>Datos sobre Caídas</vt:lpstr>
      <vt:lpstr>Vídeo:  El Trabajo de la Construcción es Peligroso</vt:lpstr>
      <vt:lpstr>Tus Derechos como Empleado</vt:lpstr>
      <vt:lpstr>Temas clave</vt:lpstr>
      <vt:lpstr>Uso Seguro de Escaleras</vt:lpstr>
      <vt:lpstr>¡Llámame!</vt:lpstr>
      <vt:lpstr>¡Llámame! #1</vt:lpstr>
      <vt:lpstr>¡Llámame! #2</vt:lpstr>
      <vt:lpstr>¡Llámame! #3</vt:lpstr>
      <vt:lpstr>¡Llámame! #4</vt:lpstr>
      <vt:lpstr>¡Llámame! #5</vt:lpstr>
      <vt:lpstr>¡Llámame! #6</vt:lpstr>
      <vt:lpstr>¡Llámame! #7</vt:lpstr>
      <vt:lpstr>¡A por el Regalo!</vt:lpstr>
      <vt:lpstr>Vídeo: Uso Seguro de Escaleras</vt:lpstr>
      <vt:lpstr>Detención Personal de Caída</vt:lpstr>
      <vt:lpstr>¡La Vida Real!</vt:lpstr>
      <vt:lpstr>Pasos para ponerse un SPDC</vt:lpstr>
      <vt:lpstr>Seguridad en el Andamio</vt:lpstr>
      <vt:lpstr>Andamios</vt:lpstr>
      <vt:lpstr>Vídeo:  Seguridad en Andamios</vt:lpstr>
      <vt:lpstr>¡La Vida Real ! Andamios y Muertes</vt:lpstr>
      <vt:lpstr>¿Cómo Ocurre?</vt:lpstr>
      <vt:lpstr>¡Llámame!  Seguridad en Andamios</vt:lpstr>
      <vt:lpstr>La Construcción es un Trabajo Peligroso Resumen</vt:lpstr>
      <vt:lpstr>Repaso</vt:lpstr>
      <vt:lpstr>Pregunta de Repaso # 1</vt:lpstr>
      <vt:lpstr>Pregunta de Repaso # 2</vt:lpstr>
      <vt:lpstr>Pregunta de Repaso # 3</vt:lpstr>
      <vt:lpstr>Pregunta de Repaso # 4</vt:lpstr>
      <vt:lpstr>Pregunta de Repaso # 5</vt:lpstr>
      <vt:lpstr>Pregunta de Repaso # 6</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2019-03-26T20:36:14Z</dcterms:created>
  <dcterms:modified xsi:type="dcterms:W3CDTF">2019-12-09T21:20:14Z</dcterms:modified>
</cp:coreProperties>
</file>