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779" r:id="rId1"/>
    <p:sldMasterId id="2147483793" r:id="rId2"/>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6858000" type="screen4x3"/>
  <p:notesSz cx="7077075" cy="9369425"/>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C12EE"/>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8" d="100"/>
          <a:sy n="58" d="100"/>
        </p:scale>
        <p:origin x="653" y="43"/>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8" name="Footer Placeholder 7"/>
          <p:cNvSpPr>
            <a:spLocks noGrp="1"/>
          </p:cNvSpPr>
          <p:nvPr>
            <p:ph type="ftr" sz="quarter" idx="11"/>
          </p:nvPr>
        </p:nvSpPr>
        <p:spPr/>
        <p:txBody>
          <a:bodyPr/>
          <a:lstStyle/>
          <a:p>
            <a:endParaRPr lang="ru-RU" dirty="0"/>
          </a:p>
        </p:txBody>
      </p:sp>
      <p:sp>
        <p:nvSpPr>
          <p:cNvPr id="9" name="Slide Number Placeholder 8"/>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3" name="Footer Placeholder 2"/>
          <p:cNvSpPr>
            <a:spLocks noGrp="1"/>
          </p:cNvSpPr>
          <p:nvPr>
            <p:ph type="ftr" sz="quarter" idx="11"/>
          </p:nvPr>
        </p:nvSpPr>
        <p:spPr/>
        <p:txBody>
          <a:bodyPr/>
          <a:lstStyle/>
          <a:p>
            <a:endParaRPr lang="ru-RU" dirty="0"/>
          </a:p>
        </p:txBody>
      </p:sp>
      <p:sp>
        <p:nvSpPr>
          <p:cNvPr id="4" name="Slide Number Placeholder 3"/>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6" name="Footer Placeholder 5"/>
          <p:cNvSpPr>
            <a:spLocks noGrp="1"/>
          </p:cNvSpPr>
          <p:nvPr>
            <p:ph type="ftr" sz="quarter" idx="11"/>
          </p:nvPr>
        </p:nvSpPr>
        <p:spPr/>
        <p:txBody>
          <a:bodyPr/>
          <a:lstStyle/>
          <a:p>
            <a:endParaRPr lang="ru-RU" dirty="0"/>
          </a:p>
        </p:txBody>
      </p:sp>
      <p:sp>
        <p:nvSpPr>
          <p:cNvPr id="7" name="Slide Number Placeholder 6"/>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5" name="Footer Placeholder 4"/>
          <p:cNvSpPr>
            <a:spLocks noGrp="1"/>
          </p:cNvSpPr>
          <p:nvPr>
            <p:ph type="ftr" sz="quarter" idx="11"/>
          </p:nvPr>
        </p:nvSpPr>
        <p:spPr/>
        <p:txBody>
          <a:bodyPr/>
          <a:lstStyle/>
          <a:p>
            <a:endParaRPr lang="ru-RU" dirty="0"/>
          </a:p>
        </p:txBody>
      </p:sp>
      <p:sp>
        <p:nvSpPr>
          <p:cNvPr id="6" name="Slide Number Placeholder 5"/>
          <p:cNvSpPr>
            <a:spLocks noGrp="1"/>
          </p:cNvSpPr>
          <p:nvPr>
            <p:ph type="sldNum" sz="quarter" idx="12"/>
          </p:nvPr>
        </p:nvSpPr>
        <p:spPr/>
        <p:txBody>
          <a:bodyPr/>
          <a:lstStyle/>
          <a:p>
            <a:fld id="{2219C826-4908-42EA-90B4-35099848AB85}" type="slidenum">
              <a:rPr lang="ru-RU" smtClean="0"/>
              <a:pPr/>
              <a:t>‹#›</a:t>
            </a:fld>
            <a:endParaRPr lang="ru-RU"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Clue">
    <p:bg>
      <p:bgPr>
        <a:solidFill>
          <a:srgbClr val="1C12E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2219C826-4908-42EA-90B4-35099848AB85}" type="slidenum">
              <a:rPr lang="ru-RU" smtClean="0"/>
              <a:pPr/>
              <a:t>‹#›</a:t>
            </a:fld>
            <a:endParaRPr lang="ru-RU" dirty="0"/>
          </a:p>
        </p:txBody>
      </p:sp>
      <p:sp>
        <p:nvSpPr>
          <p:cNvPr id="6" name="Action Button: Custom 5">
            <a:hlinkClick r:id="" action="ppaction://hlinkshowjump?jump=nextslide" highlightClick="1"/>
          </p:cNvPr>
          <p:cNvSpPr/>
          <p:nvPr userDrawn="1"/>
        </p:nvSpPr>
        <p:spPr>
          <a:xfrm>
            <a:off x="914400" y="5334000"/>
            <a:ext cx="1143000" cy="838200"/>
          </a:xfrm>
          <a:prstGeom prst="actionButtonBlank">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Answer</a:t>
            </a:r>
            <a:endParaRPr lang="en-US" sz="2400" b="1"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Correct answer">
    <p:bg>
      <p:bgPr>
        <a:solidFill>
          <a:srgbClr val="1C12EE"/>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rgbClr val="FFFF00"/>
                </a:solidFill>
              </a:defRPr>
            </a:lvl1pPr>
          </a:lstStyle>
          <a:p>
            <a:r>
              <a:rPr lang="en-US" dirty="0" smtClean="0"/>
              <a:t>Click to edit Master title style</a:t>
            </a:r>
            <a:endParaRPr lang="en-US" dirty="0"/>
          </a:p>
        </p:txBody>
      </p:sp>
      <p:sp>
        <p:nvSpPr>
          <p:cNvPr id="3" name="Date Placeholder 2"/>
          <p:cNvSpPr>
            <a:spLocks noGrp="1"/>
          </p:cNvSpPr>
          <p:nvPr>
            <p:ph type="dt" sz="half" idx="10"/>
          </p:nvPr>
        </p:nvSpPr>
        <p:spPr/>
        <p:txBody>
          <a:bodyPr/>
          <a:lstStyle/>
          <a:p>
            <a:fld id="{5EC66F57-003F-4CDA-9C98-1D41974E87E2}" type="datetimeFigureOut">
              <a:rPr lang="ru-RU" smtClean="0"/>
              <a:pPr/>
              <a:t>10.11.2020</a:t>
            </a:fld>
            <a:endParaRPr lang="ru-RU" dirty="0"/>
          </a:p>
        </p:txBody>
      </p:sp>
      <p:sp>
        <p:nvSpPr>
          <p:cNvPr id="4" name="Footer Placeholder 3"/>
          <p:cNvSpPr>
            <a:spLocks noGrp="1"/>
          </p:cNvSpPr>
          <p:nvPr>
            <p:ph type="ftr" sz="quarter" idx="11"/>
          </p:nvPr>
        </p:nvSpPr>
        <p:spPr/>
        <p:txBody>
          <a:bodyPr/>
          <a:lstStyle/>
          <a:p>
            <a:endParaRPr lang="ru-RU" dirty="0"/>
          </a:p>
        </p:txBody>
      </p:sp>
      <p:sp>
        <p:nvSpPr>
          <p:cNvPr id="5" name="Slide Number Placeholder 4"/>
          <p:cNvSpPr>
            <a:spLocks noGrp="1"/>
          </p:cNvSpPr>
          <p:nvPr>
            <p:ph type="sldNum" sz="quarter" idx="12"/>
          </p:nvPr>
        </p:nvSpPr>
        <p:spPr/>
        <p:txBody>
          <a:bodyPr/>
          <a:lstStyle/>
          <a:p>
            <a:fld id="{2219C826-4908-42EA-90B4-35099848AB85}" type="slidenum">
              <a:rPr lang="ru-RU" smtClean="0"/>
              <a:pPr/>
              <a:t>‹#›</a:t>
            </a:fld>
            <a:endParaRPr lang="ru-RU" dirty="0"/>
          </a:p>
        </p:txBody>
      </p:sp>
      <p:sp>
        <p:nvSpPr>
          <p:cNvPr id="6" name="Action Button: Custom 5">
            <a:hlinkClick r:id="rId2" action="ppaction://hlinksldjump" highlightClick="1"/>
          </p:cNvPr>
          <p:cNvSpPr/>
          <p:nvPr userDrawn="1"/>
        </p:nvSpPr>
        <p:spPr>
          <a:xfrm>
            <a:off x="838200" y="5410200"/>
            <a:ext cx="1066800" cy="914400"/>
          </a:xfrm>
          <a:prstGeom prst="actionButtonBlank">
            <a:avLst/>
          </a:prstGeom>
          <a:solidFill>
            <a:srgbClr val="C0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b="1" dirty="0" smtClean="0"/>
              <a:t>HOME</a:t>
            </a:r>
            <a:endParaRPr lang="en-US" sz="2400" b="1" dirty="0"/>
          </a:p>
        </p:txBody>
      </p:sp>
    </p:spTree>
  </p:cSld>
  <p:clrMapOvr>
    <a:masterClrMapping/>
  </p:clrMapOvr>
  <p:transition spd="slow">
    <p:newsflash/>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fld id="{EDFFAC4A-CBFA-459D-9BEC-678C00B224C4}" type="datetime1">
              <a:rPr lang="en-US" altLang="en-US"/>
              <a:pPr/>
              <a:t>11/10/2020</a:t>
            </a:fld>
            <a:endParaRPr lang="en-US" alt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4295D08-63E5-4FDA-9BF7-032F7F58ADFE}" type="slidenum">
              <a:rPr lang="en-US" altLang="en-US"/>
              <a:pPr/>
              <a:t>‹#›</a:t>
            </a:fld>
            <a:endParaRPr lang="en-US" altLang="en-US"/>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416030-2E24-466A-8551-019C69A76382}" type="datetime1">
              <a:rPr lang="en-US" altLang="en-US"/>
              <a:pPr/>
              <a:t>11/10/2020</a:t>
            </a:fld>
            <a:endParaRPr lang="en-US" alt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D5EE245-F931-4997-B9B7-1477E6367AA3}" type="slidenum">
              <a:rPr lang="en-US" altLang="en-US"/>
              <a:pPr/>
              <a:t>‹#›</a:t>
            </a:fld>
            <a:endParaRPr lang="en-US" altLang="en-US"/>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6"/>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AA242CF9-16D4-4E06-AA75-A5EA09FF0C1C}" type="datetime1">
              <a:rPr lang="en-US" altLang="en-US"/>
              <a:pPr/>
              <a:t>11/10/2020</a:t>
            </a:fld>
            <a:endParaRPr lang="en-US" alt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3E62C339-EFE3-4122-B600-9C469828DCFA}" type="slidenum">
              <a:rPr lang="en-US" altLang="en-US"/>
              <a:pPr/>
              <a:t>‹#›</a:t>
            </a:fld>
            <a:endParaRPr lang="en-US" altLang="en-US"/>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1"/>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fld id="{8B049646-96EF-43E3-B1EC-A21D18ACA1DC}" type="datetime1">
              <a:rPr lang="en-US" altLang="en-US"/>
              <a:pPr/>
              <a:t>11/10/2020</a:t>
            </a:fld>
            <a:endParaRPr lang="en-US" alt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130EBA82-3F9A-4A92-9AE4-FA3494C004E3}" type="slidenum">
              <a:rPr lang="en-US" altLang="en-US"/>
              <a:pPr/>
              <a:t>‹#›</a:t>
            </a:fld>
            <a:endParaRPr lang="en-US" altLang="en-U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9" y="1535113"/>
            <a:ext cx="4041775" cy="639763"/>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fld id="{7D07952B-B442-4D4B-97A5-AAC0704BD3C3}" type="datetime1">
              <a:rPr lang="en-US" altLang="en-US"/>
              <a:pPr/>
              <a:t>11/10/2020</a:t>
            </a:fld>
            <a:endParaRPr lang="en-US" alt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443EAACF-600F-4476-8A57-B7D52F54A2AE}" type="slidenum">
              <a:rPr lang="en-US" altLang="en-US"/>
              <a:pPr/>
              <a:t>‹#›</a:t>
            </a:fld>
            <a:endParaRPr lang="en-US" altLang="en-US"/>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fld id="{EE86E206-7572-4149-8D78-969CCD58FCE4}" type="datetime1">
              <a:rPr lang="en-US" altLang="en-US"/>
              <a:pPr/>
              <a:t>11/10/2020</a:t>
            </a:fld>
            <a:endParaRPr lang="en-US" alt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B13017A5-67CF-433F-A74A-6A2B3CBA3D8F}" type="slidenum">
              <a:rPr lang="en-US" altLang="en-US"/>
              <a:pPr/>
              <a:t>‹#›</a:t>
            </a:fld>
            <a:endParaRPr lang="en-US" altLang="en-US"/>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2ADB01A0-8A36-46DE-BB20-5DC44F986C87}" type="datetime1">
              <a:rPr lang="en-US" altLang="en-US"/>
              <a:pPr/>
              <a:t>11/10/2020</a:t>
            </a:fld>
            <a:endParaRPr lang="en-US" alt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A30D5B88-E4F2-4F9B-82ED-FE420345BAB5}" type="slidenum">
              <a:rPr lang="en-US" altLang="en-US"/>
              <a:pPr/>
              <a:t>‹#›</a:t>
            </a:fld>
            <a:endParaRPr lang="en-US" altLang="en-US"/>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49"/>
            <a:ext cx="3008313" cy="1162051"/>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3"/>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A039F2C1-EE18-47B6-83E5-0AA06EE90609}" type="datetime1">
              <a:rPr lang="en-US" altLang="en-US"/>
              <a:pPr/>
              <a:t>11/10/2020</a:t>
            </a:fld>
            <a:endParaRPr lang="en-US" alt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5BA29BC3-0C94-4E36-A67D-BD371D660569}" type="slidenum">
              <a:rPr lang="en-US" altLang="en-US"/>
              <a:pPr/>
              <a:t>‹#›</a:t>
            </a:fld>
            <a:endParaRPr lang="en-US" altLang="en-US"/>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40"/>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smtClean="0"/>
              <a:t>Click icon to add picture</a:t>
            </a:r>
          </a:p>
        </p:txBody>
      </p:sp>
      <p:sp>
        <p:nvSpPr>
          <p:cNvPr id="4" name="Text Placeholder 3"/>
          <p:cNvSpPr>
            <a:spLocks noGrp="1"/>
          </p:cNvSpPr>
          <p:nvPr>
            <p:ph type="body" sz="half" idx="2"/>
          </p:nvPr>
        </p:nvSpPr>
        <p:spPr>
          <a:xfrm>
            <a:off x="1792288" y="5367339"/>
            <a:ext cx="5486400" cy="8048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fld id="{2B9EBF18-61E8-4CD0-AAAA-4EDD59D8B746}" type="datetime1">
              <a:rPr lang="en-US" altLang="en-US"/>
              <a:pPr/>
              <a:t>11/10/2020</a:t>
            </a:fld>
            <a:endParaRPr lang="en-US" alt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C9AE07F5-CE1F-49D2-9E49-F9C8F408E48A}" type="slidenum">
              <a:rPr lang="en-US" altLang="en-US"/>
              <a:pPr/>
              <a:t>‹#›</a:t>
            </a:fld>
            <a:endParaRPr lang="en-US" altLang="en-US"/>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B55F781C-DB34-417C-B52A-B2DB7E222063}" type="datetime1">
              <a:rPr lang="en-US" altLang="en-US"/>
              <a:pPr/>
              <a:t>11/10/2020</a:t>
            </a:fld>
            <a:endParaRPr lang="en-US" alt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522C527-906D-4C6F-9530-A62F694CEA28}" type="slidenum">
              <a:rPr lang="en-US" altLang="en-US"/>
              <a:pPr/>
              <a:t>‹#›</a:t>
            </a:fld>
            <a:endParaRPr lang="en-US" altLang="en-US"/>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0"/>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40"/>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627BC933-818E-4027-9052-464F9FC4FE4B}" type="datetime1">
              <a:rPr lang="en-US" altLang="en-US"/>
              <a:pPr/>
              <a:t>11/10/2020</a:t>
            </a:fld>
            <a:endParaRPr lang="en-US" alt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D818C96-3EC9-4C41-9562-C296BA06A0B8}" type="slidenum">
              <a:rPr lang="en-US" altLang="en-US"/>
              <a:pPr/>
              <a:t>‹#›</a:t>
            </a:fld>
            <a:endParaRPr lang="en-US"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theme" Target="../theme/theme2.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1C12E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C66F57-003F-4CDA-9C98-1D41974E87E2}" type="datetimeFigureOut">
              <a:rPr lang="ru-RU" smtClean="0"/>
              <a:pPr/>
              <a:t>10.11.2020</a:t>
            </a:fld>
            <a:endParaRPr lang="ru-RU"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ru-RU"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19C826-4908-42EA-90B4-35099848AB85}" type="slidenum">
              <a:rPr lang="ru-RU" smtClean="0"/>
              <a:pPr/>
              <a:t>‹#›</a:t>
            </a:fld>
            <a:endParaRPr lang="ru-RU" dirty="0"/>
          </a:p>
        </p:txBody>
      </p:sp>
    </p:spTree>
  </p:cSld>
  <p:clrMap bg1="lt1" tx1="dk1" bg2="lt2" tx2="dk2" accent1="accent1" accent2="accent2" accent3="accent3" accent4="accent4" accent5="accent5" accent6="accent6" hlink="hlink" folHlink="folHlink"/>
  <p:sldLayoutIdLst>
    <p:sldLayoutId id="2147483780" r:id="rId1"/>
    <p:sldLayoutId id="2147483781" r:id="rId2"/>
    <p:sldLayoutId id="2147483782" r:id="rId3"/>
    <p:sldLayoutId id="2147483783" r:id="rId4"/>
    <p:sldLayoutId id="2147483784" r:id="rId5"/>
    <p:sldLayoutId id="2147483785" r:id="rId6"/>
    <p:sldLayoutId id="2147483786" r:id="rId7"/>
    <p:sldLayoutId id="2147483787" r:id="rId8"/>
    <p:sldLayoutId id="2147483788" r:id="rId9"/>
    <p:sldLayoutId id="2147483789" r:id="rId10"/>
    <p:sldLayoutId id="2147483790" r:id="rId11"/>
    <p:sldLayoutId id="2147483791" r:id="rId12"/>
    <p:sldLayoutId id="2147483792" r:id="rId13"/>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320"/>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628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986"/>
            <a:ext cx="2133600" cy="363854"/>
          </a:xfrm>
          <a:prstGeom prst="rect">
            <a:avLst/>
          </a:prstGeom>
        </p:spPr>
        <p:txBody>
          <a:bodyPr vert="horz" wrap="square" lIns="91440" tIns="45720" rIns="91440" bIns="45720" numCol="1" anchor="ctr" anchorCtr="0" compatLnSpc="1">
            <a:prstTxWarp prst="textNoShape">
              <a:avLst/>
            </a:prstTxWarp>
          </a:bodyPr>
          <a:lstStyle>
            <a:lvl1pPr eaLnBrk="1" hangingPunct="1">
              <a:defRPr sz="1200">
                <a:solidFill>
                  <a:srgbClr val="898989"/>
                </a:solidFill>
                <a:latin typeface="Calibri" pitchFamily="-110" charset="0"/>
              </a:defRPr>
            </a:lvl1pPr>
          </a:lstStyle>
          <a:p>
            <a:pPr defTabSz="457200" fontAlgn="base">
              <a:spcBef>
                <a:spcPct val="0"/>
              </a:spcBef>
              <a:spcAft>
                <a:spcPct val="0"/>
              </a:spcAft>
            </a:pPr>
            <a:fld id="{D3A2CE86-22AA-4611-91AC-0483B12477EE}" type="datetime1">
              <a:rPr lang="en-US" altLang="en-US" smtClean="0">
                <a:ea typeface="ＭＳ Ｐゴシック" pitchFamily="-110" charset="-128"/>
              </a:rPr>
              <a:pPr defTabSz="457200" fontAlgn="base">
                <a:spcBef>
                  <a:spcPct val="0"/>
                </a:spcBef>
                <a:spcAft>
                  <a:spcPct val="0"/>
                </a:spcAft>
              </a:pPr>
              <a:t>11/10/2020</a:t>
            </a:fld>
            <a:endParaRPr lang="en-US" altLang="en-US" smtClean="0">
              <a:ea typeface="ＭＳ Ｐゴシック" pitchFamily="-110" charset="-128"/>
            </a:endParaRPr>
          </a:p>
        </p:txBody>
      </p:sp>
      <p:sp>
        <p:nvSpPr>
          <p:cNvPr id="5" name="Footer Placeholder 4"/>
          <p:cNvSpPr>
            <a:spLocks noGrp="1"/>
          </p:cNvSpPr>
          <p:nvPr>
            <p:ph type="ftr" sz="quarter" idx="3"/>
          </p:nvPr>
        </p:nvSpPr>
        <p:spPr>
          <a:xfrm>
            <a:off x="3124200" y="6356986"/>
            <a:ext cx="2895600" cy="363854"/>
          </a:xfrm>
          <a:prstGeom prst="rect">
            <a:avLst/>
          </a:prstGeom>
        </p:spPr>
        <p:txBody>
          <a:bodyPr vert="horz" wrap="square" lIns="91440" tIns="45720" rIns="91440" bIns="45720" numCol="1" anchor="ctr" anchorCtr="0" compatLnSpc="1">
            <a:prstTxWarp prst="textNoShape">
              <a:avLst/>
            </a:prstTxWarp>
          </a:bodyPr>
          <a:lstStyle>
            <a:lvl1pPr algn="ctr" eaLnBrk="1" hangingPunct="1">
              <a:defRPr sz="1200">
                <a:solidFill>
                  <a:srgbClr val="898989"/>
                </a:solidFill>
                <a:latin typeface="Calibri" pitchFamily="-110" charset="0"/>
              </a:defRPr>
            </a:lvl1pPr>
          </a:lstStyle>
          <a:p>
            <a:pPr defTabSz="457200" fontAlgn="base">
              <a:spcBef>
                <a:spcPct val="0"/>
              </a:spcBef>
              <a:spcAft>
                <a:spcPct val="0"/>
              </a:spcAft>
            </a:pPr>
            <a:endParaRPr lang="en-US" smtClean="0">
              <a:ea typeface="ＭＳ Ｐゴシック" pitchFamily="-110" charset="-128"/>
            </a:endParaRPr>
          </a:p>
        </p:txBody>
      </p:sp>
      <p:sp>
        <p:nvSpPr>
          <p:cNvPr id="6" name="Slide Number Placeholder 5"/>
          <p:cNvSpPr>
            <a:spLocks noGrp="1"/>
          </p:cNvSpPr>
          <p:nvPr>
            <p:ph type="sldNum" sz="quarter" idx="4"/>
          </p:nvPr>
        </p:nvSpPr>
        <p:spPr>
          <a:xfrm>
            <a:off x="6553200" y="6356986"/>
            <a:ext cx="2133600" cy="363854"/>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898989"/>
                </a:solidFill>
                <a:latin typeface="Calibri" pitchFamily="-110" charset="0"/>
              </a:defRPr>
            </a:lvl1pPr>
          </a:lstStyle>
          <a:p>
            <a:pPr defTabSz="457200" fontAlgn="base">
              <a:spcBef>
                <a:spcPct val="0"/>
              </a:spcBef>
              <a:spcAft>
                <a:spcPct val="0"/>
              </a:spcAft>
            </a:pPr>
            <a:fld id="{96CE0944-555A-4BC9-8175-67C6F2C99063}" type="slidenum">
              <a:rPr lang="en-US" altLang="en-US" smtClean="0">
                <a:ea typeface="ＭＳ Ｐゴシック" pitchFamily="-110" charset="-128"/>
              </a:rPr>
              <a:pPr defTabSz="457200" fontAlgn="base">
                <a:spcBef>
                  <a:spcPct val="0"/>
                </a:spcBef>
                <a:spcAft>
                  <a:spcPct val="0"/>
                </a:spcAft>
              </a:pPr>
              <a:t>‹#›</a:t>
            </a:fld>
            <a:endParaRPr lang="en-US" altLang="en-US" smtClean="0">
              <a:ea typeface="ＭＳ Ｐゴシック" pitchFamily="-110" charset="-128"/>
            </a:endParaRPr>
          </a:p>
        </p:txBody>
      </p:sp>
    </p:spTree>
  </p:cSld>
  <p:clrMap bg1="lt1" tx1="dk1" bg2="lt2" tx2="dk2" accent1="accent1" accent2="accent2" accent3="accent3" accent4="accent4" accent5="accent5" accent6="accent6" hlink="hlink" folHlink="folHlink"/>
  <p:sldLayoutIdLst>
    <p:sldLayoutId id="2147483794" r:id="rId1"/>
    <p:sldLayoutId id="2147483795" r:id="rId2"/>
    <p:sldLayoutId id="2147483796" r:id="rId3"/>
    <p:sldLayoutId id="2147483797" r:id="rId4"/>
    <p:sldLayoutId id="2147483798" r:id="rId5"/>
    <p:sldLayoutId id="2147483799" r:id="rId6"/>
    <p:sldLayoutId id="2147483800" r:id="rId7"/>
    <p:sldLayoutId id="2147483801" r:id="rId8"/>
    <p:sldLayoutId id="2147483802" r:id="rId9"/>
    <p:sldLayoutId id="2147483803" r:id="rId10"/>
    <p:sldLayoutId id="2147483804" r:id="rId11"/>
  </p:sldLayoutIdLst>
  <p:hf hdr="0" ft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2pPr>
      <a:lvl3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3pPr>
      <a:lvl4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4pPr>
      <a:lvl5pPr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5pPr>
      <a:lvl6pPr marL="4572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6pPr>
      <a:lvl7pPr marL="9144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7pPr>
      <a:lvl8pPr marL="13716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8pPr>
      <a:lvl9pPr marL="1828800" algn="ctr" defTabSz="457200" rtl="0" eaLnBrk="1" fontAlgn="base" hangingPunct="1">
        <a:spcBef>
          <a:spcPct val="0"/>
        </a:spcBef>
        <a:spcAft>
          <a:spcPct val="0"/>
        </a:spcAft>
        <a:defRPr sz="4400">
          <a:solidFill>
            <a:schemeClr val="tx1"/>
          </a:solidFill>
          <a:latin typeface="Calibri" charset="0"/>
          <a:ea typeface="ＭＳ Ｐゴシック" charset="-128"/>
          <a:cs typeface="ＭＳ Ｐゴシック" charset="-128"/>
        </a:defRPr>
      </a:lvl9pPr>
    </p:titleStyle>
    <p:bodyStyle>
      <a:lvl1pPr marL="342900" indent="-342900" algn="l" defTabSz="457200" rtl="0" eaLnBrk="1" fontAlgn="base" hangingPunct="1">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1" fontAlgn="base" hangingPunct="1">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1" fontAlgn="base" hangingPunct="1">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1" fontAlgn="base" hangingPunct="1">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2.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1219200" y="0"/>
            <a:ext cx="6671338" cy="923330"/>
          </a:xfrm>
          <a:prstGeom prst="rect">
            <a:avLst/>
          </a:prstGeom>
          <a:noFill/>
        </p:spPr>
        <p:txBody>
          <a:bodyPr wrap="square" lIns="91440" tIns="45720" rIns="91440" bIns="45720">
            <a:spAutoFit/>
          </a:bodyPr>
          <a:lstStyle/>
          <a:p>
            <a:pPr algn="ctr"/>
            <a:r>
              <a:rPr lang="en-US" sz="5400" b="1" cap="none" spc="50" dirty="0" smtClean="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rPr>
              <a:t>Electrical Jeopardy</a:t>
            </a:r>
            <a:endParaRPr lang="en-US" sz="5400" b="1" cap="none" spc="50" dirty="0">
              <a:ln w="12700" cmpd="sng">
                <a:solidFill>
                  <a:schemeClr val="accent6">
                    <a:satMod val="120000"/>
                    <a:shade val="80000"/>
                  </a:schemeClr>
                </a:solidFill>
                <a:prstDash val="solid"/>
              </a:ln>
              <a:solidFill>
                <a:srgbClr val="FFFF00"/>
              </a:solidFill>
              <a:effectLst>
                <a:glow rad="53100">
                  <a:schemeClr val="accent6">
                    <a:satMod val="180000"/>
                    <a:alpha val="30000"/>
                  </a:schemeClr>
                </a:glow>
              </a:effectLst>
            </a:endParaRPr>
          </a:p>
        </p:txBody>
      </p:sp>
      <p:pic>
        <p:nvPicPr>
          <p:cNvPr id="6" name="Picture 5" descr="01-jeopardy.png" title="Photo - Jeopardy stage"/>
          <p:cNvPicPr>
            <a:picLocks noChangeAspect="1"/>
          </p:cNvPicPr>
          <p:nvPr/>
        </p:nvPicPr>
        <p:blipFill>
          <a:blip r:embed="rId2" cstate="print"/>
          <a:stretch>
            <a:fillRect/>
          </a:stretch>
        </p:blipFill>
        <p:spPr>
          <a:xfrm>
            <a:off x="417212" y="1066800"/>
            <a:ext cx="8295590" cy="5029200"/>
          </a:xfrm>
          <a:prstGeom prst="rect">
            <a:avLst/>
          </a:prstGeom>
        </p:spPr>
      </p:pic>
      <p:sp>
        <p:nvSpPr>
          <p:cNvPr id="7" name="TextBox 6"/>
          <p:cNvSpPr txBox="1"/>
          <p:nvPr/>
        </p:nvSpPr>
        <p:spPr>
          <a:xfrm>
            <a:off x="493412" y="6172200"/>
            <a:ext cx="8153400" cy="369332"/>
          </a:xfrm>
          <a:prstGeom prst="rect">
            <a:avLst/>
          </a:prstGeom>
          <a:noFill/>
        </p:spPr>
        <p:txBody>
          <a:bodyPr wrap="square" rtlCol="0">
            <a:spAutoFit/>
          </a:bodyPr>
          <a:lstStyle/>
          <a:p>
            <a:r>
              <a:rPr lang="en-US" sz="900" dirty="0" smtClean="0">
                <a:solidFill>
                  <a:schemeClr val="bg1"/>
                </a:solidFill>
              </a:rPr>
              <a:t>This material was produced under </a:t>
            </a:r>
            <a:r>
              <a:rPr lang="en-US" sz="900" smtClean="0">
                <a:solidFill>
                  <a:schemeClr val="bg1"/>
                </a:solidFill>
              </a:rPr>
              <a:t>grant SH31244SH7 </a:t>
            </a:r>
            <a:r>
              <a:rPr lang="en-US" sz="900" dirty="0" smtClean="0">
                <a:solidFill>
                  <a:schemeClr val="bg1"/>
                </a:solidFill>
              </a:rPr>
              <a:t>from the Occupational Safety and Health Administration, U.S. Department of Labor. It does not necessarily reflect the views or policies of the U.S. Department of Labor, nor does mention of trade names, commercial products, or organizations imply endorsement by the U.S. Government.</a:t>
            </a:r>
            <a:endParaRPr lang="en-US" sz="900" dirty="0">
              <a:solidFill>
                <a:schemeClr val="bg1"/>
              </a:solidFill>
            </a:endParaRPr>
          </a:p>
        </p:txBody>
      </p:sp>
      <p:sp>
        <p:nvSpPr>
          <p:cNvPr id="2" name="Title 1" hidden="1"/>
          <p:cNvSpPr>
            <a:spLocks noGrp="1"/>
          </p:cNvSpPr>
          <p:nvPr>
            <p:ph type="title"/>
          </p:nvPr>
        </p:nvSpPr>
        <p:spPr/>
        <p:txBody>
          <a:bodyPr/>
          <a:lstStyle/>
          <a:p>
            <a:r>
              <a:rPr lang="en-US" dirty="0" smtClean="0"/>
              <a:t>Electrical jeopardy</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26" hidden="1"/>
          <p:cNvSpPr>
            <a:spLocks noGrp="1"/>
          </p:cNvSpPr>
          <p:nvPr>
            <p:ph type="title"/>
          </p:nvPr>
        </p:nvSpPr>
        <p:spPr/>
        <p:txBody>
          <a:bodyPr/>
          <a:lstStyle/>
          <a:p>
            <a:r>
              <a:rPr lang="en-US" dirty="0" smtClean="0"/>
              <a:t>Jeopardy categories</a:t>
            </a:r>
            <a:endParaRPr lang="en-US" dirty="0"/>
          </a:p>
        </p:txBody>
      </p:sp>
      <p:pic>
        <p:nvPicPr>
          <p:cNvPr id="24" name="Picture 23" descr="Jeopardy game board"/>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200" y="152400"/>
            <a:ext cx="8948928" cy="6577584"/>
          </a:xfrm>
          <a:prstGeom prst="rect">
            <a:avLst/>
          </a:prstGeom>
        </p:spPr>
      </p:pic>
    </p:spTree>
  </p:cSld>
  <p:clrMapOvr>
    <a:masterClrMapping/>
  </p:clrMapOvr>
  <p:transition advClick="0"/>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655638"/>
            <a:ext cx="7543800" cy="3916362"/>
          </a:xfrm>
        </p:spPr>
        <p:txBody>
          <a:bodyPr>
            <a:noAutofit/>
          </a:bodyPr>
          <a:lstStyle/>
          <a:p>
            <a:r>
              <a:rPr lang="en-US" sz="7200" dirty="0" smtClean="0"/>
              <a:t>Flow of electrical energy.</a:t>
            </a:r>
            <a:endParaRPr lang="en-US" sz="7200" dirty="0"/>
          </a:p>
        </p:txBody>
      </p:sp>
    </p:spTree>
  </p:cSld>
  <p:clrMapOvr>
    <a:masterClrMapping/>
  </p:clrMapOvr>
  <p:transition advClick="0"/>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219200"/>
            <a:ext cx="8229600" cy="1143000"/>
          </a:xfrm>
        </p:spPr>
        <p:txBody>
          <a:bodyPr>
            <a:noAutofit/>
          </a:bodyPr>
          <a:lstStyle/>
          <a:p>
            <a:r>
              <a:rPr lang="en-US" sz="8000" dirty="0" smtClean="0"/>
              <a:t>What is current</a:t>
            </a:r>
            <a:endParaRPr lang="en-US" sz="8000" dirty="0"/>
          </a:p>
        </p:txBody>
      </p:sp>
      <p:pic>
        <p:nvPicPr>
          <p:cNvPr id="4" name="Picture 3" descr="cable_current_flash_power.jpg" title="Photo - cable current flash powe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103700" y="3124200"/>
            <a:ext cx="4932807" cy="2609088"/>
          </a:xfrm>
          <a:prstGeom prst="rect">
            <a:avLst/>
          </a:prstGeom>
        </p:spPr>
      </p:pic>
    </p:spTree>
  </p:cSld>
  <p:clrMapOvr>
    <a:masterClrMapping/>
  </p:clrMapOvr>
  <p:transition spd="slow">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000" y="579438"/>
            <a:ext cx="6858000" cy="4221162"/>
          </a:xfrm>
        </p:spPr>
        <p:txBody>
          <a:bodyPr>
            <a:noAutofit/>
          </a:bodyPr>
          <a:lstStyle/>
          <a:p>
            <a:r>
              <a:rPr lang="en-US" sz="7200" dirty="0" smtClean="0"/>
              <a:t>Material through which current moves easily</a:t>
            </a:r>
            <a:endParaRPr lang="en-US" sz="7200" dirty="0"/>
          </a:p>
        </p:txBody>
      </p:sp>
    </p:spTree>
  </p:cSld>
  <p:clrMapOvr>
    <a:masterClrMapping/>
  </p:clrMapOvr>
  <p:transition advClick="0"/>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66800"/>
            <a:ext cx="8381999" cy="2057400"/>
          </a:xfrm>
        </p:spPr>
        <p:txBody>
          <a:bodyPr>
            <a:noAutofit/>
          </a:bodyPr>
          <a:lstStyle/>
          <a:p>
            <a:r>
              <a:rPr lang="en-US" sz="7200" dirty="0" smtClean="0"/>
              <a:t>What is a conductor</a:t>
            </a:r>
            <a:endParaRPr lang="en-US" sz="7200" dirty="0"/>
          </a:p>
        </p:txBody>
      </p:sp>
      <p:pic>
        <p:nvPicPr>
          <p:cNvPr id="5" name="Picture 4" descr="wire.jpeg" title="Picture of a wire"/>
          <p:cNvPicPr>
            <a:picLocks noChangeAspect="1"/>
          </p:cNvPicPr>
          <p:nvPr/>
        </p:nvPicPr>
        <p:blipFill>
          <a:blip r:embed="rId2" cstate="print"/>
          <a:stretch>
            <a:fillRect/>
          </a:stretch>
        </p:blipFill>
        <p:spPr>
          <a:xfrm>
            <a:off x="3124200" y="3429000"/>
            <a:ext cx="2914650" cy="2914650"/>
          </a:xfrm>
          <a:prstGeom prst="rect">
            <a:avLst/>
          </a:prstGeom>
        </p:spPr>
      </p:pic>
    </p:spTree>
  </p:cSld>
  <p:clrMapOvr>
    <a:masterClrMapping/>
  </p:clrMapOvr>
  <p:transition spd="slow">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70038"/>
            <a:ext cx="8229600" cy="2087562"/>
          </a:xfrm>
        </p:spPr>
        <p:txBody>
          <a:bodyPr>
            <a:noAutofit/>
          </a:bodyPr>
          <a:lstStyle/>
          <a:p>
            <a:r>
              <a:rPr lang="en-US" sz="7200" dirty="0" smtClean="0"/>
              <a:t>Glass, rubber, plastic, dry wood, paper, ceramics, and air</a:t>
            </a:r>
            <a:endParaRPr lang="en-US" sz="7200" dirty="0"/>
          </a:p>
        </p:txBody>
      </p:sp>
    </p:spTree>
  </p:cSld>
  <p:clrMapOvr>
    <a:masterClrMapping/>
  </p:clrMapOvr>
  <p:transition advClick="0"/>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a:spLocks noGrp="1"/>
          </p:cNvSpPr>
          <p:nvPr>
            <p:ph type="title"/>
          </p:nvPr>
        </p:nvSpPr>
        <p:spPr>
          <a:xfrm>
            <a:off x="1143000" y="1570038"/>
            <a:ext cx="6858000" cy="2087562"/>
          </a:xfrm>
        </p:spPr>
        <p:txBody>
          <a:bodyPr>
            <a:noAutofit/>
          </a:bodyPr>
          <a:lstStyle/>
          <a:p>
            <a:r>
              <a:rPr lang="en-US" sz="7200" dirty="0" smtClean="0"/>
              <a:t>What are insulators</a:t>
            </a:r>
            <a:endParaRPr lang="en-US" sz="7200" dirty="0"/>
          </a:p>
        </p:txBody>
      </p:sp>
    </p:spTree>
  </p:cSld>
  <p:clrMapOvr>
    <a:masterClrMapping/>
  </p:clrMapOvr>
  <p:transition spd="slow">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72925" y="274638"/>
            <a:ext cx="7391400" cy="4830762"/>
          </a:xfrm>
        </p:spPr>
        <p:txBody>
          <a:bodyPr>
            <a:noAutofit/>
          </a:bodyPr>
          <a:lstStyle/>
          <a:p>
            <a:r>
              <a:rPr lang="en-US" sz="7200" dirty="0" smtClean="0"/>
              <a:t>Inversely proportional to current; opposition to flow</a:t>
            </a:r>
            <a:endParaRPr lang="en-US" sz="7200" dirty="0"/>
          </a:p>
        </p:txBody>
      </p:sp>
    </p:spTree>
  </p:cSld>
  <p:clrMapOvr>
    <a:masterClrMapping/>
  </p:clrMapOvr>
  <p:transition advClick="0"/>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0125" y="579438"/>
            <a:ext cx="6477000" cy="3916362"/>
          </a:xfrm>
        </p:spPr>
        <p:txBody>
          <a:bodyPr>
            <a:noAutofit/>
          </a:bodyPr>
          <a:lstStyle/>
          <a:p>
            <a:r>
              <a:rPr lang="en-US" sz="7200" dirty="0" smtClean="0"/>
              <a:t>What is resistance</a:t>
            </a:r>
            <a:endParaRPr lang="en-US" sz="7200" dirty="0"/>
          </a:p>
        </p:txBody>
      </p:sp>
    </p:spTree>
  </p:cSld>
  <p:clrMapOvr>
    <a:masterClrMapping/>
  </p:clrMapOvr>
  <p:transition spd="slow">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49100" y="731838"/>
            <a:ext cx="6629400" cy="3992562"/>
          </a:xfrm>
        </p:spPr>
        <p:txBody>
          <a:bodyPr>
            <a:normAutofit/>
          </a:bodyPr>
          <a:lstStyle/>
          <a:p>
            <a:r>
              <a:rPr lang="en-US" sz="7200" dirty="0" smtClean="0"/>
              <a:t>A fatal electric shock</a:t>
            </a:r>
            <a:endParaRPr lang="en-US" sz="7200" dirty="0"/>
          </a:p>
        </p:txBody>
      </p:sp>
    </p:spTree>
  </p:cSld>
  <p:clrMapOvr>
    <a:masterClrMapping/>
  </p:clrMapOvr>
  <p:transition advClick="0"/>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36412" y="914400"/>
            <a:ext cx="5867400" cy="2590800"/>
          </a:xfrm>
        </p:spPr>
        <p:txBody>
          <a:bodyPr>
            <a:noAutofit/>
          </a:bodyPr>
          <a:lstStyle/>
          <a:p>
            <a:r>
              <a:rPr lang="en-US" sz="7200" dirty="0" smtClean="0"/>
              <a:t>What is electrocution</a:t>
            </a:r>
            <a:endParaRPr lang="en-US" sz="7200" dirty="0"/>
          </a:p>
        </p:txBody>
      </p:sp>
      <p:pic>
        <p:nvPicPr>
          <p:cNvPr id="4" name="Picture 3" descr="shocksign.png" title="Picture - Shock sign"/>
          <p:cNvPicPr>
            <a:picLocks noChangeAspect="1"/>
          </p:cNvPicPr>
          <p:nvPr/>
        </p:nvPicPr>
        <p:blipFill>
          <a:blip r:embed="rId2" cstate="print"/>
          <a:stretch>
            <a:fillRect/>
          </a:stretch>
        </p:blipFill>
        <p:spPr>
          <a:xfrm>
            <a:off x="3101050" y="3505200"/>
            <a:ext cx="2982074" cy="2632710"/>
          </a:xfrm>
          <a:prstGeom prst="rect">
            <a:avLst/>
          </a:prstGeom>
        </p:spPr>
      </p:pic>
    </p:spTree>
  </p:cSld>
  <p:clrMapOvr>
    <a:masterClrMapping/>
  </p:clrMapOvr>
  <p:transition spd="slow">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41012" y="960438"/>
            <a:ext cx="8458200" cy="4068762"/>
          </a:xfrm>
        </p:spPr>
        <p:txBody>
          <a:bodyPr>
            <a:noAutofit/>
          </a:bodyPr>
          <a:lstStyle/>
          <a:p>
            <a:r>
              <a:rPr lang="en-US" sz="7200" dirty="0" smtClean="0"/>
              <a:t>Accidentally becoming part of this can cause injury or death</a:t>
            </a:r>
            <a:endParaRPr lang="en-US" sz="7200" dirty="0"/>
          </a:p>
        </p:txBody>
      </p:sp>
    </p:spTree>
  </p:cSld>
  <p:clrMapOvr>
    <a:masterClrMapping/>
  </p:clrMapOvr>
  <p:transition advClick="0"/>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30775" y="381000"/>
            <a:ext cx="6670875" cy="3512212"/>
          </a:xfrm>
        </p:spPr>
        <p:txBody>
          <a:bodyPr>
            <a:normAutofit/>
          </a:bodyPr>
          <a:lstStyle/>
          <a:p>
            <a:r>
              <a:rPr lang="en-US" sz="7200" dirty="0" smtClean="0"/>
              <a:t>What is an energized electrical circuit</a:t>
            </a:r>
            <a:endParaRPr lang="en-US" sz="7200" dirty="0"/>
          </a:p>
        </p:txBody>
      </p:sp>
      <p:pic>
        <p:nvPicPr>
          <p:cNvPr id="5" name="Picture 4" descr="current01_over.jpg" title="Picture - current"/>
          <p:cNvPicPr>
            <a:picLocks noChangeAspect="1"/>
          </p:cNvPicPr>
          <p:nvPr/>
        </p:nvPicPr>
        <p:blipFill>
          <a:blip r:embed="rId2" cstate="print"/>
          <a:stretch>
            <a:fillRect/>
          </a:stretch>
        </p:blipFill>
        <p:spPr>
          <a:xfrm>
            <a:off x="3154100" y="4077843"/>
            <a:ext cx="2819400" cy="2551557"/>
          </a:xfrm>
          <a:prstGeom prst="rect">
            <a:avLst/>
          </a:prstGeom>
        </p:spPr>
      </p:pic>
    </p:spTree>
  </p:cSld>
  <p:clrMapOvr>
    <a:masterClrMapping/>
  </p:clrMapOvr>
  <p:transition spd="slow">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7038"/>
            <a:ext cx="8229600" cy="4602162"/>
          </a:xfrm>
        </p:spPr>
        <p:txBody>
          <a:bodyPr>
            <a:noAutofit/>
          </a:bodyPr>
          <a:lstStyle/>
          <a:p>
            <a:r>
              <a:rPr lang="en-US" sz="7200" dirty="0" smtClean="0"/>
              <a:t>The threshold for ventricular fibrillation</a:t>
            </a:r>
            <a:endParaRPr lang="en-US" sz="7200" dirty="0"/>
          </a:p>
        </p:txBody>
      </p:sp>
    </p:spTree>
  </p:cSld>
  <p:clrMapOvr>
    <a:masterClrMapping/>
  </p:clrMapOvr>
  <p:transition advClick="0"/>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43000" y="808038"/>
            <a:ext cx="5486400" cy="3687762"/>
          </a:xfrm>
        </p:spPr>
        <p:txBody>
          <a:bodyPr>
            <a:noAutofit/>
          </a:bodyPr>
          <a:lstStyle/>
          <a:p>
            <a:pPr algn="l"/>
            <a:r>
              <a:rPr lang="en-US" sz="7200" dirty="0" smtClean="0"/>
              <a:t>What is 100 milliamps (</a:t>
            </a:r>
            <a:r>
              <a:rPr lang="en-US" sz="7200" dirty="0" err="1" smtClean="0"/>
              <a:t>mA</a:t>
            </a:r>
            <a:r>
              <a:rPr lang="en-US" sz="7200" dirty="0" smtClean="0"/>
              <a:t>) of current</a:t>
            </a:r>
            <a:endParaRPr lang="en-US" sz="7200" dirty="0"/>
          </a:p>
        </p:txBody>
      </p:sp>
      <p:pic>
        <p:nvPicPr>
          <p:cNvPr id="4" name="Picture 3" descr="BK19-range-tolerance-01.jpg" title="Chart -  Electric Current range toleranc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5410200" y="1600200"/>
            <a:ext cx="3578611" cy="4363153"/>
          </a:xfrm>
          <a:prstGeom prst="rect">
            <a:avLst/>
          </a:prstGeom>
        </p:spPr>
      </p:pic>
    </p:spTree>
  </p:cSld>
  <p:clrMapOvr>
    <a:masterClrMapping/>
  </p:clrMapOvr>
  <p:transition spd="slow">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602162"/>
          </a:xfrm>
        </p:spPr>
        <p:txBody>
          <a:bodyPr>
            <a:normAutofit/>
          </a:bodyPr>
          <a:lstStyle/>
          <a:p>
            <a:r>
              <a:rPr lang="en-US" sz="7200" dirty="0" smtClean="0"/>
              <a:t>Three factors that affect the severity of electrical shock</a:t>
            </a:r>
            <a:endParaRPr lang="en-US" sz="7200" dirty="0"/>
          </a:p>
        </p:txBody>
      </p:sp>
    </p:spTree>
  </p:cSld>
  <p:clrMapOvr>
    <a:masterClrMapping/>
  </p:clrMapOvr>
  <p:transition advClick="0"/>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08038"/>
            <a:ext cx="6705600" cy="3840162"/>
          </a:xfrm>
        </p:spPr>
        <p:txBody>
          <a:bodyPr>
            <a:normAutofit fontScale="90000"/>
          </a:bodyPr>
          <a:lstStyle/>
          <a:p>
            <a:pPr algn="l"/>
            <a:r>
              <a:rPr lang="en-US" sz="7200" dirty="0" smtClean="0"/>
              <a:t>What are:</a:t>
            </a:r>
            <a:br>
              <a:rPr lang="en-US" sz="7200" dirty="0" smtClean="0"/>
            </a:br>
            <a:r>
              <a:rPr lang="en-US" sz="7200" dirty="0" smtClean="0"/>
              <a:t>path through body; amount of current;</a:t>
            </a:r>
            <a:br>
              <a:rPr lang="en-US" sz="7200" dirty="0" smtClean="0"/>
            </a:br>
            <a:r>
              <a:rPr lang="en-US" sz="7200" dirty="0" smtClean="0"/>
              <a:t>length of time</a:t>
            </a:r>
            <a:endParaRPr lang="en-US" sz="7200" dirty="0"/>
          </a:p>
        </p:txBody>
      </p:sp>
      <p:pic>
        <p:nvPicPr>
          <p:cNvPr id="4" name="Picture 3" descr="Untitled.jpg" title="Picture with different paths throughout the body"/>
          <p:cNvPicPr>
            <a:picLocks noChangeAspect="1"/>
          </p:cNvPicPr>
          <p:nvPr/>
        </p:nvPicPr>
        <p:blipFill>
          <a:blip r:embed="rId2" cstate="print"/>
          <a:stretch>
            <a:fillRect/>
          </a:stretch>
        </p:blipFill>
        <p:spPr>
          <a:xfrm>
            <a:off x="7120890" y="1600200"/>
            <a:ext cx="1870710" cy="4819246"/>
          </a:xfrm>
          <a:prstGeom prst="rect">
            <a:avLst/>
          </a:prstGeom>
        </p:spPr>
      </p:pic>
    </p:spTree>
  </p:cSld>
  <p:clrMapOvr>
    <a:masterClrMapping/>
  </p:clrMapOvr>
  <p:transition spd="slow">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884238"/>
            <a:ext cx="8229600" cy="3306762"/>
          </a:xfrm>
        </p:spPr>
        <p:txBody>
          <a:bodyPr>
            <a:noAutofit/>
          </a:bodyPr>
          <a:lstStyle/>
          <a:p>
            <a:r>
              <a:rPr lang="en-US" sz="7200" dirty="0" smtClean="0"/>
              <a:t>This is said to “push” current through a conductor</a:t>
            </a:r>
            <a:endParaRPr lang="en-US" sz="7200" dirty="0"/>
          </a:p>
        </p:txBody>
      </p:sp>
    </p:spTree>
  </p:cSld>
  <p:clrMapOvr>
    <a:masterClrMapping/>
  </p:clrMapOvr>
  <p:transition advClick="0"/>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1036638"/>
            <a:ext cx="8229600" cy="3001962"/>
          </a:xfrm>
        </p:spPr>
        <p:txBody>
          <a:bodyPr>
            <a:noAutofit/>
          </a:bodyPr>
          <a:lstStyle/>
          <a:p>
            <a:r>
              <a:rPr lang="en-US" sz="7200" dirty="0" smtClean="0"/>
              <a:t>What is Voltage</a:t>
            </a:r>
            <a:endParaRPr lang="en-US" sz="7200" dirty="0"/>
          </a:p>
        </p:txBody>
      </p:sp>
    </p:spTree>
  </p:cSld>
  <p:clrMapOvr>
    <a:masterClrMapping/>
  </p:clrMapOvr>
  <p:transition spd="slow">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685800"/>
            <a:ext cx="7772400" cy="3687762"/>
          </a:xfrm>
        </p:spPr>
        <p:txBody>
          <a:bodyPr>
            <a:noAutofit/>
          </a:bodyPr>
          <a:lstStyle/>
          <a:p>
            <a:r>
              <a:rPr lang="en-US" sz="7200" dirty="0" smtClean="0"/>
              <a:t>Measures strength of current flow</a:t>
            </a:r>
            <a:endParaRPr lang="en-US" sz="7200" dirty="0"/>
          </a:p>
        </p:txBody>
      </p:sp>
    </p:spTree>
  </p:cSld>
  <p:clrMapOvr>
    <a:masterClrMapping/>
  </p:clrMapOvr>
  <p:transition advClick="0"/>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808038"/>
            <a:ext cx="8229600" cy="3459162"/>
          </a:xfrm>
        </p:spPr>
        <p:txBody>
          <a:bodyPr>
            <a:noAutofit/>
          </a:bodyPr>
          <a:lstStyle/>
          <a:p>
            <a:r>
              <a:rPr lang="en-US" sz="7200" dirty="0" smtClean="0"/>
              <a:t>What is Amperage</a:t>
            </a:r>
            <a:endParaRPr lang="en-US" sz="7200" dirty="0"/>
          </a:p>
        </p:txBody>
      </p:sp>
    </p:spTree>
  </p:cSld>
  <p:clrMapOvr>
    <a:masterClrMapping/>
  </p:clrMapOvr>
  <p:transition spd="slow">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4343400"/>
          </a:xfrm>
        </p:spPr>
        <p:txBody>
          <a:bodyPr>
            <a:normAutofit/>
          </a:bodyPr>
          <a:lstStyle/>
          <a:p>
            <a:r>
              <a:rPr lang="en-US" sz="6600" dirty="0" smtClean="0"/>
              <a:t>These protect electrical systems and equipment from </a:t>
            </a:r>
            <a:r>
              <a:rPr lang="en-US" sz="6600" dirty="0" err="1" smtClean="0"/>
              <a:t>overcurrent</a:t>
            </a:r>
            <a:endParaRPr lang="en-US" sz="6600" dirty="0"/>
          </a:p>
        </p:txBody>
      </p:sp>
    </p:spTree>
  </p:cSld>
  <p:clrMapOvr>
    <a:masterClrMapping/>
  </p:clrMapOvr>
  <p:transition advClick="0"/>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57200" y="457200"/>
            <a:ext cx="8229600" cy="3001962"/>
          </a:xfrm>
        </p:spPr>
        <p:txBody>
          <a:bodyPr>
            <a:noAutofit/>
          </a:bodyPr>
          <a:lstStyle/>
          <a:p>
            <a:r>
              <a:rPr lang="en-US" sz="7200" dirty="0" smtClean="0"/>
              <a:t>What are circuit breakers and fuses</a:t>
            </a:r>
            <a:endParaRPr lang="en-US" sz="7200" dirty="0"/>
          </a:p>
        </p:txBody>
      </p:sp>
      <p:pic>
        <p:nvPicPr>
          <p:cNvPr id="4" name="Picture 3" descr="electrical house panel.png" title="Photo - Electrical house panel"/>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724400" y="3352593"/>
            <a:ext cx="2495446" cy="3329521"/>
          </a:xfrm>
          <a:prstGeom prst="rect">
            <a:avLst/>
          </a:prstGeom>
        </p:spPr>
      </p:pic>
    </p:spTree>
  </p:cSld>
  <p:clrMapOvr>
    <a:masterClrMapping/>
  </p:clrMapOvr>
  <p:transition spd="slow">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2825" y="579438"/>
            <a:ext cx="7315200" cy="4221162"/>
          </a:xfrm>
        </p:spPr>
        <p:txBody>
          <a:bodyPr>
            <a:noAutofit/>
          </a:bodyPr>
          <a:lstStyle/>
          <a:p>
            <a:r>
              <a:rPr lang="en-US" sz="7200" dirty="0" smtClean="0"/>
              <a:t>Luminous electrical discharge through the air</a:t>
            </a:r>
            <a:endParaRPr lang="en-US" sz="7200" dirty="0"/>
          </a:p>
        </p:txBody>
      </p:sp>
    </p:spTree>
  </p:cSld>
  <p:clrMapOvr>
    <a:masterClrMapping/>
  </p:clrMapOvr>
  <p:transition advClick="0"/>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066800" y="808038"/>
            <a:ext cx="7010400" cy="2620962"/>
          </a:xfrm>
        </p:spPr>
        <p:txBody>
          <a:bodyPr>
            <a:noAutofit/>
          </a:bodyPr>
          <a:lstStyle/>
          <a:p>
            <a:r>
              <a:rPr lang="en-US" sz="7200" dirty="0" smtClean="0"/>
              <a:t>What is arcing</a:t>
            </a:r>
            <a:endParaRPr lang="en-US" sz="7200" dirty="0"/>
          </a:p>
        </p:txBody>
      </p:sp>
    </p:spTree>
  </p:cSld>
  <p:clrMapOvr>
    <a:masterClrMapping/>
  </p:clrMapOvr>
  <p:transition spd="slow">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340665" y="808038"/>
            <a:ext cx="6440788" cy="3611562"/>
          </a:xfrm>
        </p:spPr>
        <p:txBody>
          <a:bodyPr>
            <a:normAutofit fontScale="90000"/>
          </a:bodyPr>
          <a:lstStyle/>
          <a:p>
            <a:r>
              <a:rPr lang="en-US" sz="7200" dirty="0" smtClean="0"/>
              <a:t>This hazard is the primary source of electrocutions</a:t>
            </a:r>
            <a:endParaRPr lang="en-US" sz="7200" dirty="0"/>
          </a:p>
        </p:txBody>
      </p:sp>
    </p:spTree>
  </p:cSld>
  <p:clrMapOvr>
    <a:masterClrMapping/>
  </p:clrMapOvr>
  <p:transition advClick="0"/>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63300" y="685800"/>
            <a:ext cx="8000999" cy="2895600"/>
          </a:xfrm>
        </p:spPr>
        <p:txBody>
          <a:bodyPr>
            <a:noAutofit/>
          </a:bodyPr>
          <a:lstStyle/>
          <a:p>
            <a:r>
              <a:rPr lang="en-US" sz="7200" dirty="0" smtClean="0"/>
              <a:t>What are overhead power lines</a:t>
            </a:r>
            <a:endParaRPr lang="en-US" sz="7200" dirty="0"/>
          </a:p>
        </p:txBody>
      </p:sp>
      <p:pic>
        <p:nvPicPr>
          <p:cNvPr id="5" name="Picture 4" descr="elcoshOverheadPwrsign.jpg" title="photo - danger. Power Lines Above sign"/>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114800" y="3873811"/>
            <a:ext cx="4114800" cy="2374589"/>
          </a:xfrm>
          <a:prstGeom prst="rect">
            <a:avLst/>
          </a:prstGeom>
        </p:spPr>
      </p:pic>
    </p:spTree>
  </p:cSld>
  <p:clrMapOvr>
    <a:masterClrMapping/>
  </p:clrMapOvr>
  <p:transition spd="slow">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31838"/>
            <a:ext cx="8229600" cy="4525962"/>
          </a:xfrm>
        </p:spPr>
        <p:txBody>
          <a:bodyPr>
            <a:noAutofit/>
          </a:bodyPr>
          <a:lstStyle/>
          <a:p>
            <a:r>
              <a:rPr lang="en-US" sz="7200" dirty="0" smtClean="0"/>
              <a:t>The minimum safe distance to maintain away from power lines ≤ 50,000 V</a:t>
            </a:r>
            <a:endParaRPr lang="en-US" sz="7200" dirty="0"/>
          </a:p>
        </p:txBody>
      </p:sp>
    </p:spTree>
  </p:cSld>
  <p:clrMapOvr>
    <a:masterClrMapping/>
  </p:clrMapOvr>
  <p:transition advClick="0"/>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55412" y="762000"/>
            <a:ext cx="6629400" cy="1981200"/>
          </a:xfrm>
        </p:spPr>
        <p:txBody>
          <a:bodyPr>
            <a:noAutofit/>
          </a:bodyPr>
          <a:lstStyle/>
          <a:p>
            <a:r>
              <a:rPr lang="en-US" sz="7200" dirty="0" smtClean="0"/>
              <a:t>What is 10 feet</a:t>
            </a:r>
            <a:endParaRPr lang="en-US" sz="7200" dirty="0"/>
          </a:p>
        </p:txBody>
      </p:sp>
      <p:pic>
        <p:nvPicPr>
          <p:cNvPr id="4" name="Picture 3" descr="pgetips-safe-distance.png" title="figure showing safe distance - 10 feet"/>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743200" y="2819400"/>
            <a:ext cx="3810000" cy="2857500"/>
          </a:xfrm>
          <a:prstGeom prst="rect">
            <a:avLst/>
          </a:prstGeom>
        </p:spPr>
      </p:pic>
    </p:spTree>
  </p:cSld>
  <p:clrMapOvr>
    <a:masterClrMapping/>
  </p:clrMapOvr>
  <p:transition spd="slow">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79438"/>
            <a:ext cx="8229600" cy="4221162"/>
          </a:xfrm>
        </p:spPr>
        <p:txBody>
          <a:bodyPr>
            <a:noAutofit/>
          </a:bodyPr>
          <a:lstStyle/>
          <a:p>
            <a:r>
              <a:rPr lang="en-US" sz="7200" dirty="0" smtClean="0"/>
              <a:t>The only ladders you may use near energized circuits</a:t>
            </a:r>
            <a:endParaRPr lang="en-US" sz="7200" dirty="0"/>
          </a:p>
        </p:txBody>
      </p:sp>
    </p:spTree>
  </p:cSld>
  <p:clrMapOvr>
    <a:masterClrMapping/>
  </p:clrMapOvr>
  <p:transition advClick="0"/>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0175" y="350838"/>
            <a:ext cx="8641535" cy="4602162"/>
          </a:xfrm>
        </p:spPr>
        <p:txBody>
          <a:bodyPr>
            <a:normAutofit/>
          </a:bodyPr>
          <a:lstStyle/>
          <a:p>
            <a:r>
              <a:rPr lang="en-US" sz="7200" dirty="0" smtClean="0"/>
              <a:t>What are</a:t>
            </a:r>
            <a:br>
              <a:rPr lang="en-US" sz="7200" dirty="0" smtClean="0"/>
            </a:br>
            <a:r>
              <a:rPr lang="en-US" sz="7200" dirty="0" smtClean="0"/>
              <a:t>non-conductive</a:t>
            </a:r>
            <a:br>
              <a:rPr lang="en-US" sz="7200" dirty="0" smtClean="0"/>
            </a:br>
            <a:r>
              <a:rPr lang="en-US" sz="7200" dirty="0" smtClean="0"/>
              <a:t>(fiberglass or wood)</a:t>
            </a:r>
            <a:endParaRPr lang="en-US" sz="7200" dirty="0"/>
          </a:p>
        </p:txBody>
      </p:sp>
    </p:spTree>
  </p:cSld>
  <p:clrMapOvr>
    <a:masterClrMapping/>
  </p:clrMapOvr>
  <p:transition spd="slow">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17212" y="274638"/>
            <a:ext cx="8305800" cy="4830762"/>
          </a:xfrm>
        </p:spPr>
        <p:txBody>
          <a:bodyPr>
            <a:noAutofit/>
          </a:bodyPr>
          <a:lstStyle/>
          <a:p>
            <a:r>
              <a:rPr lang="en-US" sz="6600" dirty="0" smtClean="0"/>
              <a:t>When this shield is worn, frayed or cut, workers are at high risk for shock</a:t>
            </a:r>
            <a:endParaRPr lang="en-US" sz="6600" dirty="0"/>
          </a:p>
        </p:txBody>
      </p:sp>
    </p:spTree>
  </p:cSld>
  <p:clrMapOvr>
    <a:masterClrMapping/>
  </p:clrMapOvr>
  <p:transition advClick="0"/>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80350" y="685800"/>
            <a:ext cx="8153400" cy="3078162"/>
          </a:xfrm>
        </p:spPr>
        <p:txBody>
          <a:bodyPr>
            <a:noAutofit/>
          </a:bodyPr>
          <a:lstStyle/>
          <a:p>
            <a:r>
              <a:rPr lang="en-US" sz="7200" dirty="0" smtClean="0"/>
              <a:t>What is the insulation around an energized conductor</a:t>
            </a:r>
            <a:endParaRPr lang="en-US" sz="7200" dirty="0"/>
          </a:p>
        </p:txBody>
      </p:sp>
      <p:pic>
        <p:nvPicPr>
          <p:cNvPr id="4" name="Picture 3" descr="worn_insulation2.jpg" title="photo - worn insulation"/>
          <p:cNvPicPr>
            <a:picLocks noChangeAspect="1"/>
          </p:cNvPicPr>
          <p:nvPr/>
        </p:nvPicPr>
        <p:blipFill>
          <a:blip r:embed="rId2" cstate="print"/>
          <a:stretch>
            <a:fillRect/>
          </a:stretch>
        </p:blipFill>
        <p:spPr>
          <a:xfrm>
            <a:off x="2971800" y="4124036"/>
            <a:ext cx="3200400" cy="2505364"/>
          </a:xfrm>
          <a:prstGeom prst="rect">
            <a:avLst/>
          </a:prstGeom>
        </p:spPr>
      </p:pic>
    </p:spTree>
  </p:cSld>
  <p:clrMapOvr>
    <a:masterClrMapping/>
  </p:clrMapOvr>
  <p:transition spd="slow">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8229600" cy="4419600"/>
          </a:xfrm>
        </p:spPr>
        <p:txBody>
          <a:bodyPr>
            <a:noAutofit/>
          </a:bodyPr>
          <a:lstStyle/>
          <a:p>
            <a:r>
              <a:rPr lang="en-US" sz="7200" dirty="0" smtClean="0"/>
              <a:t>A conductor added to circuits to create a low resistive path to neutral or earth</a:t>
            </a:r>
            <a:endParaRPr lang="en-US" sz="7200" dirty="0"/>
          </a:p>
        </p:txBody>
      </p:sp>
    </p:spTree>
  </p:cSld>
  <p:clrMapOvr>
    <a:masterClrMapping/>
  </p:clrMapOvr>
  <p:transition advClick="0"/>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35388" y="457200"/>
            <a:ext cx="6437012" cy="3078162"/>
          </a:xfrm>
        </p:spPr>
        <p:txBody>
          <a:bodyPr>
            <a:normAutofit/>
          </a:bodyPr>
          <a:lstStyle/>
          <a:p>
            <a:r>
              <a:rPr lang="en-US" sz="7200" dirty="0" smtClean="0"/>
              <a:t>What is a ground wire</a:t>
            </a:r>
            <a:endParaRPr lang="en-US" sz="7200" dirty="0"/>
          </a:p>
        </p:txBody>
      </p:sp>
      <p:pic>
        <p:nvPicPr>
          <p:cNvPr id="5" name="Picture 4" descr="MasonryInstPPT.jpg" title="diagram - ground wire"/>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3810000" y="3581400"/>
            <a:ext cx="4602480" cy="3023616"/>
          </a:xfrm>
          <a:prstGeom prst="rect">
            <a:avLst/>
          </a:prstGeom>
        </p:spPr>
      </p:pic>
    </p:spTree>
  </p:cSld>
  <p:clrMapOvr>
    <a:masterClrMapping/>
  </p:clrMapOvr>
  <p:transition spd="slow">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4221162"/>
          </a:xfrm>
        </p:spPr>
        <p:txBody>
          <a:bodyPr>
            <a:noAutofit/>
          </a:bodyPr>
          <a:lstStyle/>
          <a:p>
            <a:r>
              <a:rPr lang="en-US" sz="7200" dirty="0" smtClean="0"/>
              <a:t>A safety device required by OSHA on construction site circuits</a:t>
            </a:r>
            <a:endParaRPr lang="en-US" sz="7200" dirty="0"/>
          </a:p>
        </p:txBody>
      </p:sp>
    </p:spTree>
  </p:cSld>
  <p:clrMapOvr>
    <a:masterClrMapping/>
  </p:clrMapOvr>
  <p:transition advClick="0"/>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838200"/>
            <a:ext cx="7315200" cy="2925762"/>
          </a:xfrm>
        </p:spPr>
        <p:txBody>
          <a:bodyPr>
            <a:noAutofit/>
          </a:bodyPr>
          <a:lstStyle/>
          <a:p>
            <a:r>
              <a:rPr lang="en-US" sz="7200" dirty="0" smtClean="0"/>
              <a:t>What is a GFCI (ground fault circuit interrupter)</a:t>
            </a:r>
            <a:endParaRPr lang="en-US" sz="7200" dirty="0"/>
          </a:p>
        </p:txBody>
      </p:sp>
      <p:pic>
        <p:nvPicPr>
          <p:cNvPr id="4" name="Picture 3" descr="Picture1.jpg" title="Photo - GFCI"/>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4572000" y="4191000"/>
            <a:ext cx="3199423" cy="2300288"/>
          </a:xfrm>
          <a:prstGeom prst="rect">
            <a:avLst/>
          </a:prstGeom>
        </p:spPr>
      </p:pic>
    </p:spTree>
  </p:cSld>
  <p:clrMapOvr>
    <a:masterClrMapping/>
  </p:clrMapOvr>
  <p:transition spd="slow">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9525" y="533400"/>
            <a:ext cx="8458200" cy="4449762"/>
          </a:xfrm>
        </p:spPr>
        <p:txBody>
          <a:bodyPr>
            <a:noAutofit/>
          </a:bodyPr>
          <a:lstStyle/>
          <a:p>
            <a:r>
              <a:rPr lang="en-US" sz="7200" dirty="0" smtClean="0"/>
              <a:t>A ground conductor loses its connectivity if this is missing</a:t>
            </a:r>
            <a:br>
              <a:rPr lang="en-US" sz="7200" dirty="0" smtClean="0"/>
            </a:br>
            <a:r>
              <a:rPr lang="en-US" sz="7200" dirty="0" smtClean="0"/>
              <a:t>from a plug</a:t>
            </a:r>
            <a:endParaRPr lang="en-US" sz="7200" dirty="0"/>
          </a:p>
        </p:txBody>
      </p:sp>
    </p:spTree>
  </p:cSld>
  <p:clrMapOvr>
    <a:masterClrMapping/>
  </p:clrMapOvr>
  <p:transition advClick="0"/>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295400" y="579438"/>
            <a:ext cx="6553200" cy="3306762"/>
          </a:xfrm>
        </p:spPr>
        <p:txBody>
          <a:bodyPr>
            <a:normAutofit/>
          </a:bodyPr>
          <a:lstStyle/>
          <a:p>
            <a:r>
              <a:rPr lang="en-US" sz="7200" dirty="0" smtClean="0"/>
              <a:t>What is the ground prong</a:t>
            </a:r>
            <a:endParaRPr lang="en-US" sz="7200" dirty="0"/>
          </a:p>
        </p:txBody>
      </p:sp>
      <p:pic>
        <p:nvPicPr>
          <p:cNvPr id="4" name="Picture 3" descr="66.jpg" title="photo - missing ground prong"/>
          <p:cNvPicPr>
            <a:picLocks noChangeAspect="1"/>
          </p:cNvPicPr>
          <p:nvPr/>
        </p:nvPicPr>
        <p:blipFill>
          <a:blip r:embed="rId2" cstate="print"/>
          <a:stretch>
            <a:fillRect/>
          </a:stretch>
        </p:blipFill>
        <p:spPr>
          <a:xfrm>
            <a:off x="6477000" y="4038600"/>
            <a:ext cx="2408804" cy="2508250"/>
          </a:xfrm>
          <a:prstGeom prst="rect">
            <a:avLst/>
          </a:prstGeom>
        </p:spPr>
      </p:pic>
      <p:pic>
        <p:nvPicPr>
          <p:cNvPr id="5" name="Picture 4" descr="3prong.jpg" title="photo - a plug with a ground prong"/>
          <p:cNvPicPr>
            <a:picLocks noChangeAspect="1"/>
          </p:cNvPicPr>
          <p:nvPr/>
        </p:nvPicPr>
        <p:blipFill>
          <a:blip r:embed="rId3" cstate="print"/>
          <a:stretch>
            <a:fillRect/>
          </a:stretch>
        </p:blipFill>
        <p:spPr>
          <a:xfrm>
            <a:off x="2743200" y="3429000"/>
            <a:ext cx="3276600" cy="2530033"/>
          </a:xfrm>
          <a:prstGeom prst="rect">
            <a:avLst/>
          </a:prstGeom>
        </p:spPr>
      </p:pic>
    </p:spTree>
  </p:cSld>
  <p:clrMapOvr>
    <a:masterClrMapping/>
  </p:clrMapOvr>
  <p:transition spd="slow">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754562"/>
          </a:xfrm>
        </p:spPr>
        <p:txBody>
          <a:bodyPr>
            <a:noAutofit/>
          </a:bodyPr>
          <a:lstStyle/>
          <a:p>
            <a:r>
              <a:rPr lang="en-US" sz="7200" dirty="0" smtClean="0"/>
              <a:t>“S, ST, SO, STO”</a:t>
            </a:r>
            <a:br>
              <a:rPr lang="en-US" sz="7200" dirty="0" smtClean="0"/>
            </a:br>
            <a:r>
              <a:rPr lang="en-US" sz="7200" dirty="0" smtClean="0"/>
              <a:t>for example</a:t>
            </a:r>
            <a:endParaRPr lang="en-US" sz="7200" dirty="0"/>
          </a:p>
        </p:txBody>
      </p:sp>
    </p:spTree>
  </p:cSld>
  <p:clrMapOvr>
    <a:masterClrMapping/>
  </p:clrMapOvr>
  <p:transition advClick="0"/>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914400" y="350838"/>
            <a:ext cx="7315200" cy="4144962"/>
          </a:xfrm>
        </p:spPr>
        <p:txBody>
          <a:bodyPr>
            <a:noAutofit/>
          </a:bodyPr>
          <a:lstStyle/>
          <a:p>
            <a:r>
              <a:rPr lang="en-US" sz="7200" dirty="0" smtClean="0"/>
              <a:t>What are extension cord usage rating codes</a:t>
            </a:r>
            <a:endParaRPr lang="en-US" sz="7200" dirty="0"/>
          </a:p>
        </p:txBody>
      </p:sp>
      <p:pic>
        <p:nvPicPr>
          <p:cNvPr id="4" name="Picture 4" descr="Service rating marked on the side of a flexible cord"/>
          <p:cNvPicPr>
            <a:picLocks noChangeAspect="1" noChangeArrowheads="1"/>
          </p:cNvPicPr>
          <p:nvPr/>
        </p:nvPicPr>
        <p:blipFill>
          <a:blip r:embed="rId2" cstate="print"/>
          <a:srcRect/>
          <a:stretch>
            <a:fillRect/>
          </a:stretch>
        </p:blipFill>
        <p:spPr bwMode="auto">
          <a:xfrm>
            <a:off x="3429000" y="4343400"/>
            <a:ext cx="2590800" cy="2139950"/>
          </a:xfrm>
          <a:prstGeom prst="rect">
            <a:avLst/>
          </a:prstGeom>
          <a:noFill/>
          <a:ln w="9525">
            <a:noFill/>
            <a:miter lim="800000"/>
            <a:headEnd/>
            <a:tailEnd/>
          </a:ln>
        </p:spPr>
      </p:pic>
    </p:spTree>
  </p:cSld>
  <p:clrMapOvr>
    <a:masterClrMapping/>
  </p:clrMapOvr>
  <p:transition spd="slow">
    <p:newsflash/>
  </p:transition>
  <p:timing>
    <p:tnLst>
      <p:par>
        <p:cTn id="1" dur="indefinite" restart="never" nodeType="tmRoot"/>
      </p:par>
    </p:tnLst>
  </p:timing>
</p:sld>
</file>

<file path=ppt/theme/theme1.xml><?xml version="1.0" encoding="utf-8"?>
<a:theme xmlns:a="http://schemas.openxmlformats.org/drawingml/2006/main" name="ThemeSilica">
  <a:themeElements>
    <a:clrScheme name="Custom 1">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FFC000"/>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Default Theme</Template>
  <TotalTime>0</TotalTime>
  <Words>370</Words>
  <Application>Microsoft Office PowerPoint</Application>
  <PresentationFormat>On-screen Show (4:3)</PresentationFormat>
  <Paragraphs>44</Paragraphs>
  <Slides>42</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42</vt:i4>
      </vt:variant>
    </vt:vector>
  </HeadingPairs>
  <TitlesOfParts>
    <vt:vector size="47" baseType="lpstr">
      <vt:lpstr>ＭＳ Ｐゴシック</vt:lpstr>
      <vt:lpstr>Arial</vt:lpstr>
      <vt:lpstr>Calibri</vt:lpstr>
      <vt:lpstr>ThemeSilica</vt:lpstr>
      <vt:lpstr>Office Theme</vt:lpstr>
      <vt:lpstr>Electrical jeopardy</vt:lpstr>
      <vt:lpstr>Jeopardy categories</vt:lpstr>
      <vt:lpstr>Flow of electrical energy.</vt:lpstr>
      <vt:lpstr>What is current</vt:lpstr>
      <vt:lpstr>Material through which current moves easily</vt:lpstr>
      <vt:lpstr>What is a conductor</vt:lpstr>
      <vt:lpstr>Glass, rubber, plastic, dry wood, paper, ceramics, and air</vt:lpstr>
      <vt:lpstr>What are insulators</vt:lpstr>
      <vt:lpstr>Inversely proportional to current; opposition to flow</vt:lpstr>
      <vt:lpstr>What is resistance</vt:lpstr>
      <vt:lpstr>A fatal electric shock</vt:lpstr>
      <vt:lpstr>What is electrocution</vt:lpstr>
      <vt:lpstr>Accidentally becoming part of this can cause injury or death</vt:lpstr>
      <vt:lpstr>What is an energized electrical circuit</vt:lpstr>
      <vt:lpstr>The threshold for ventricular fibrillation</vt:lpstr>
      <vt:lpstr>What is 100 milliamps (mA) of current</vt:lpstr>
      <vt:lpstr>Three factors that affect the severity of electrical shock</vt:lpstr>
      <vt:lpstr>What are: path through body; amount of current; length of time</vt:lpstr>
      <vt:lpstr>This is said to “push” current through a conductor</vt:lpstr>
      <vt:lpstr>What is Voltage</vt:lpstr>
      <vt:lpstr>Measures strength of current flow</vt:lpstr>
      <vt:lpstr>What is Amperage</vt:lpstr>
      <vt:lpstr>These protect electrical systems and equipment from overcurrent</vt:lpstr>
      <vt:lpstr>What are circuit breakers and fuses</vt:lpstr>
      <vt:lpstr>Luminous electrical discharge through the air</vt:lpstr>
      <vt:lpstr>What is arcing</vt:lpstr>
      <vt:lpstr>This hazard is the primary source of electrocutions</vt:lpstr>
      <vt:lpstr>What are overhead power lines</vt:lpstr>
      <vt:lpstr>The minimum safe distance to maintain away from power lines ≤ 50,000 V</vt:lpstr>
      <vt:lpstr>What is 10 feet</vt:lpstr>
      <vt:lpstr>The only ladders you may use near energized circuits</vt:lpstr>
      <vt:lpstr>What are non-conductive (fiberglass or wood)</vt:lpstr>
      <vt:lpstr>When this shield is worn, frayed or cut, workers are at high risk for shock</vt:lpstr>
      <vt:lpstr>What is the insulation around an energized conductor</vt:lpstr>
      <vt:lpstr>A conductor added to circuits to create a low resistive path to neutral or earth</vt:lpstr>
      <vt:lpstr>What is a ground wire</vt:lpstr>
      <vt:lpstr>A safety device required by OSHA on construction site circuits</vt:lpstr>
      <vt:lpstr>What is a GFCI (ground fault circuit interrupter)</vt:lpstr>
      <vt:lpstr>A ground conductor loses its connectivity if this is missing from a plug</vt:lpstr>
      <vt:lpstr>What is the ground prong</vt:lpstr>
      <vt:lpstr>“S, ST, SO, STO” for example</vt:lpstr>
      <vt:lpstr>What are extension cord usage rating codes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2020-11-10T20:13:29Z</dcterms:created>
  <dcterms:modified xsi:type="dcterms:W3CDTF">2020-11-10T20:13:48Z</dcterms:modified>
</cp:coreProperties>
</file>